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64" r:id="rId2"/>
    <p:sldId id="265" r:id="rId3"/>
    <p:sldId id="266" r:id="rId4"/>
    <p:sldId id="272" r:id="rId5"/>
    <p:sldId id="267" r:id="rId6"/>
    <p:sldId id="268" r:id="rId7"/>
    <p:sldId id="269" r:id="rId8"/>
    <p:sldId id="279" r:id="rId9"/>
    <p:sldId id="270" r:id="rId10"/>
    <p:sldId id="271" r:id="rId11"/>
    <p:sldId id="273" r:id="rId12"/>
    <p:sldId id="274" r:id="rId13"/>
    <p:sldId id="275" r:id="rId14"/>
    <p:sldId id="276" r:id="rId15"/>
    <p:sldId id="277" r:id="rId16"/>
    <p:sldId id="278" r:id="rId17"/>
  </p:sldIdLst>
  <p:sldSz cx="12161838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383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0F3"/>
    <a:srgbClr val="0068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69" autoAdjust="0"/>
    <p:restoredTop sz="94674" autoAdjust="0"/>
  </p:normalViewPr>
  <p:slideViewPr>
    <p:cSldViewPr>
      <p:cViewPr varScale="1">
        <p:scale>
          <a:sx n="109" d="100"/>
          <a:sy n="109" d="100"/>
        </p:scale>
        <p:origin x="114" y="240"/>
      </p:cViewPr>
      <p:guideLst>
        <p:guide orient="horz" pos="2160"/>
        <p:guide pos="2880"/>
        <p:guide pos="3831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-3468" y="-108"/>
      </p:cViewPr>
      <p:guideLst>
        <p:guide orient="horz" pos="2932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nnors, Jeffrey W" userId="f137cc47-ba73-4712-84be-f208d9c24ea8" providerId="ADAL" clId="{9705587C-F3F2-437B-80AE-E32EE2E77016}"/>
    <pc:docChg chg="undo custSel addSld delSld modSld">
      <pc:chgData name="Connors, Jeffrey W" userId="f137cc47-ba73-4712-84be-f208d9c24ea8" providerId="ADAL" clId="{9705587C-F3F2-437B-80AE-E32EE2E77016}" dt="2021-10-21T12:23:24.640" v="4"/>
      <pc:docMkLst>
        <pc:docMk/>
      </pc:docMkLst>
      <pc:sldChg chg="modSp new mod">
        <pc:chgData name="Connors, Jeffrey W" userId="f137cc47-ba73-4712-84be-f208d9c24ea8" providerId="ADAL" clId="{9705587C-F3F2-437B-80AE-E32EE2E77016}" dt="2021-10-21T12:23:24.640" v="4"/>
        <pc:sldMkLst>
          <pc:docMk/>
          <pc:sldMk cId="936594757" sldId="279"/>
        </pc:sldMkLst>
        <pc:spChg chg="mod">
          <ac:chgData name="Connors, Jeffrey W" userId="f137cc47-ba73-4712-84be-f208d9c24ea8" providerId="ADAL" clId="{9705587C-F3F2-437B-80AE-E32EE2E77016}" dt="2021-10-21T12:23:14.413" v="3"/>
          <ac:spMkLst>
            <pc:docMk/>
            <pc:sldMk cId="936594757" sldId="279"/>
            <ac:spMk id="2" creationId="{5306EE83-2172-496A-A01A-79A56447FB92}"/>
          </ac:spMkLst>
        </pc:spChg>
        <pc:spChg chg="mod">
          <ac:chgData name="Connors, Jeffrey W" userId="f137cc47-ba73-4712-84be-f208d9c24ea8" providerId="ADAL" clId="{9705587C-F3F2-437B-80AE-E32EE2E77016}" dt="2021-10-21T12:23:24.640" v="4"/>
          <ac:spMkLst>
            <pc:docMk/>
            <pc:sldMk cId="936594757" sldId="279"/>
            <ac:spMk id="3" creationId="{615A6708-0110-49BB-847C-6019BDB68818}"/>
          </ac:spMkLst>
        </pc:spChg>
      </pc:sldChg>
      <pc:sldChg chg="new del">
        <pc:chgData name="Connors, Jeffrey W" userId="f137cc47-ba73-4712-84be-f208d9c24ea8" providerId="ADAL" clId="{9705587C-F3F2-437B-80AE-E32EE2E77016}" dt="2021-10-21T12:22:43.707" v="1" actId="680"/>
        <pc:sldMkLst>
          <pc:docMk/>
          <pc:sldMk cId="4079575166" sldId="27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43979" cy="465773"/>
          </a:xfrm>
          <a:prstGeom prst="rect">
            <a:avLst/>
          </a:prstGeom>
        </p:spPr>
        <p:txBody>
          <a:bodyPr vert="horz" lIns="91567" tIns="45785" rIns="91567" bIns="4578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532" y="0"/>
            <a:ext cx="3043979" cy="465773"/>
          </a:xfrm>
          <a:prstGeom prst="rect">
            <a:avLst/>
          </a:prstGeom>
        </p:spPr>
        <p:txBody>
          <a:bodyPr vert="horz" lIns="91567" tIns="45785" rIns="91567" bIns="45785" rtlCol="0"/>
          <a:lstStyle>
            <a:lvl1pPr algn="r">
              <a:defRPr sz="1200"/>
            </a:lvl1pPr>
          </a:lstStyle>
          <a:p>
            <a:fld id="{C94BF1D3-5036-4D1A-A3B2-025E6980F662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41739"/>
            <a:ext cx="3043979" cy="465773"/>
          </a:xfrm>
          <a:prstGeom prst="rect">
            <a:avLst/>
          </a:prstGeom>
        </p:spPr>
        <p:txBody>
          <a:bodyPr vert="horz" lIns="91567" tIns="45785" rIns="91567" bIns="4578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532" y="8841739"/>
            <a:ext cx="3043979" cy="465773"/>
          </a:xfrm>
          <a:prstGeom prst="rect">
            <a:avLst/>
          </a:prstGeom>
        </p:spPr>
        <p:txBody>
          <a:bodyPr vert="horz" lIns="91567" tIns="45785" rIns="91567" bIns="45785" rtlCol="0" anchor="b"/>
          <a:lstStyle>
            <a:lvl1pPr algn="r">
              <a:defRPr sz="1200"/>
            </a:lvl1pPr>
          </a:lstStyle>
          <a:p>
            <a:fld id="{8ADFC4BF-3D8E-45B9-B82B-E6BFDBB8B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190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08" tIns="46654" rIns="93308" bIns="4665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08" tIns="46654" rIns="93308" bIns="46654" rtlCol="0"/>
          <a:lstStyle>
            <a:lvl1pPr algn="r">
              <a:defRPr sz="1200"/>
            </a:lvl1pPr>
          </a:lstStyle>
          <a:p>
            <a:fld id="{FD852303-BCF1-4F7F-83D3-C9EE5BF074C9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7513" y="698500"/>
            <a:ext cx="6188075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08" tIns="46654" rIns="93308" bIns="4665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4"/>
            <a:ext cx="5618480" cy="4189095"/>
          </a:xfrm>
          <a:prstGeom prst="rect">
            <a:avLst/>
          </a:prstGeom>
        </p:spPr>
        <p:txBody>
          <a:bodyPr vert="horz" lIns="93308" tIns="46654" rIns="93308" bIns="4665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1"/>
            <a:ext cx="3043343" cy="465455"/>
          </a:xfrm>
          <a:prstGeom prst="rect">
            <a:avLst/>
          </a:prstGeom>
        </p:spPr>
        <p:txBody>
          <a:bodyPr vert="horz" lIns="93308" tIns="46654" rIns="93308" bIns="4665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5455"/>
          </a:xfrm>
          <a:prstGeom prst="rect">
            <a:avLst/>
          </a:prstGeom>
        </p:spPr>
        <p:txBody>
          <a:bodyPr vert="horz" lIns="93308" tIns="46654" rIns="93308" bIns="46654" rtlCol="0" anchor="b"/>
          <a:lstStyle>
            <a:lvl1pPr algn="r">
              <a:defRPr sz="1200"/>
            </a:lvl1pPr>
          </a:lstStyle>
          <a:p>
            <a:fld id="{7D1D0D58-25A6-4377-805A-97D57715A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29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2119" y="2286000"/>
            <a:ext cx="7162800" cy="144779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1" cap="all" baseline="0">
                <a:solidFill>
                  <a:srgbClr val="0068B3"/>
                </a:solidFill>
                <a:latin typeface="Century Gothic" panose="020B0502020202020204" pitchFamily="34" charset="0"/>
                <a:ea typeface="Verdana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6319" y="5943600"/>
            <a:ext cx="490031" cy="590550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343308" y="6400800"/>
            <a:ext cx="15466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i="1" dirty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Learning with Purpose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97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Title + Sub Title on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2119" y="1981200"/>
            <a:ext cx="7162800" cy="144779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1" cap="all" baseline="0">
                <a:solidFill>
                  <a:srgbClr val="0068B3"/>
                </a:solidFill>
                <a:latin typeface="Century Gothic" panose="020B0502020202020204" pitchFamily="34" charset="0"/>
                <a:ea typeface="Verdana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42119" y="3581400"/>
            <a:ext cx="7162800" cy="1447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lang="en-US" sz="2200" b="0" kern="1200" cap="all" baseline="0" dirty="0">
                <a:solidFill>
                  <a:srgbClr val="00C0F3"/>
                </a:solidFill>
                <a:latin typeface="Century Gothic" panose="020B0502020202020204" pitchFamily="34" charset="0"/>
                <a:ea typeface="Verdana" pitchFamily="34" charset="0"/>
                <a:cs typeface="Arial" panose="020B0604020202020204" pitchFamily="34" charset="0"/>
              </a:defRPr>
            </a:lvl1pPr>
            <a:lvl2pPr marL="457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SUB Header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518319" y="3486912"/>
            <a:ext cx="1371600" cy="1828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6319" y="5943600"/>
            <a:ext cx="490031" cy="590550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43308" y="6400800"/>
            <a:ext cx="15466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i="1" dirty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Learning with Purpose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84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Header + Sub Header o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6319" y="5943600"/>
            <a:ext cx="490031" cy="590550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43308" y="6400800"/>
            <a:ext cx="15466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i="1" dirty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Learning with Purpose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9F60988D-929E-44D9-88A2-7F58190E4E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46919" y="1752600"/>
            <a:ext cx="6248400" cy="4267200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defRPr sz="26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buClr>
                <a:srgbClr val="00C0F3"/>
              </a:buClr>
              <a:defRPr sz="22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buClr>
                <a:srgbClr val="00C0F3"/>
              </a:buCl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buClr>
                <a:schemeClr val="tx1">
                  <a:lumMod val="50000"/>
                  <a:lumOff val="50000"/>
                </a:schemeClr>
              </a:buCl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buClr>
                <a:schemeClr val="bg1">
                  <a:lumMod val="65000"/>
                </a:schemeClr>
              </a:buClr>
              <a:buSzPct val="65000"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15">
            <a:extLst>
              <a:ext uri="{FF2B5EF4-FFF2-40B4-BE49-F238E27FC236}">
                <a16:creationId xmlns:a16="http://schemas.microsoft.com/office/drawing/2014/main" id="{5096204F-6257-414C-A0D9-252F5529F50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214519" y="1143000"/>
            <a:ext cx="3200400" cy="533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kumimoji="0" lang="en-US" sz="2200" b="0" i="0" u="none" strike="noStrike" kern="1200" cap="all" spc="0" normalizeH="0" baseline="0" dirty="0" smtClean="0">
                <a:ln>
                  <a:noFill/>
                </a:ln>
                <a:solidFill>
                  <a:srgbClr val="00C0F3"/>
                </a:solidFill>
                <a:effectLst/>
                <a:uLnTx/>
                <a:uFillTx/>
                <a:latin typeface="Century Gothic" panose="020B0502020202020204" pitchFamily="34" charset="0"/>
                <a:ea typeface="Verdana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Header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B9861574-1295-4C59-9A15-38FC1455C3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14519" y="152400"/>
            <a:ext cx="3201194" cy="914400"/>
          </a:xfrm>
          <a:prstGeom prst="rect">
            <a:avLst/>
          </a:prstGeom>
        </p:spPr>
        <p:txBody>
          <a:bodyPr anchor="b" anchorCtr="0"/>
          <a:lstStyle>
            <a:lvl1pPr marL="0" indent="0" algn="r">
              <a:buNone/>
              <a:defRPr sz="28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 dirty="0"/>
              <a:t>MAIN HEADER</a:t>
            </a:r>
          </a:p>
        </p:txBody>
      </p:sp>
    </p:spTree>
    <p:extLst>
      <p:ext uri="{BB962C8B-B14F-4D97-AF65-F5344CB8AC3E}">
        <p14:creationId xmlns:p14="http://schemas.microsoft.com/office/powerpoint/2010/main" val="2245865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Template - Header + Sub Header w/ content on lef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746919" y="1143000"/>
            <a:ext cx="10668000" cy="5334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kumimoji="0" lang="en-US" sz="2100" b="0" i="0" u="none" strike="noStrike" kern="1200" cap="all" spc="0" normalizeH="0" baseline="0" dirty="0" smtClean="0">
                <a:ln>
                  <a:noFill/>
                </a:ln>
                <a:solidFill>
                  <a:srgbClr val="00C0F3"/>
                </a:solidFill>
                <a:effectLst/>
                <a:uLnTx/>
                <a:uFillTx/>
                <a:latin typeface="Century Gothic" panose="020B0502020202020204" pitchFamily="34" charset="0"/>
                <a:ea typeface="Verdana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Header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46919" y="228600"/>
            <a:ext cx="10668000" cy="838200"/>
          </a:xfrm>
          <a:prstGeom prst="rect">
            <a:avLst/>
          </a:prstGeom>
        </p:spPr>
        <p:txBody>
          <a:bodyPr anchor="b"/>
          <a:lstStyle>
            <a:lvl1pPr>
              <a:defRPr sz="2800" b="1" cap="all" baseline="0">
                <a:solidFill>
                  <a:srgbClr val="0068B3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MAIN Header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746919" y="1752600"/>
            <a:ext cx="10668000" cy="4267200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defRPr sz="26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buClr>
                <a:srgbClr val="00C0F3"/>
              </a:buClr>
              <a:defRPr sz="22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buClr>
                <a:srgbClr val="00C0F3"/>
              </a:buCl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buClr>
                <a:schemeClr val="tx1">
                  <a:lumMod val="50000"/>
                  <a:lumOff val="50000"/>
                </a:schemeClr>
              </a:buCl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buClr>
                <a:schemeClr val="bg1">
                  <a:lumMod val="65000"/>
                </a:schemeClr>
              </a:buClr>
              <a:buSzPct val="65000"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5395119" y="1124712"/>
            <a:ext cx="1371600" cy="1828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20" y="6096000"/>
            <a:ext cx="354724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343308" y="6400800"/>
            <a:ext cx="15466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i="1" dirty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Learning with Purpose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745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Template w/ Header + Sub Header on righ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20" y="6096000"/>
            <a:ext cx="354724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343308" y="6400800"/>
            <a:ext cx="15466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i="1" dirty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Learning with Purpose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 Placeholder 15">
            <a:extLst>
              <a:ext uri="{FF2B5EF4-FFF2-40B4-BE49-F238E27FC236}">
                <a16:creationId xmlns:a16="http://schemas.microsoft.com/office/drawing/2014/main" id="{D875B717-1786-403F-8150-BFA5166F63D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14519" y="1143000"/>
            <a:ext cx="3200400" cy="533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kumimoji="0" lang="en-US" sz="2200" b="0" i="0" u="none" strike="noStrike" kern="1200" cap="all" spc="0" normalizeH="0" baseline="0" dirty="0" smtClean="0">
                <a:ln>
                  <a:noFill/>
                </a:ln>
                <a:solidFill>
                  <a:srgbClr val="00C0F3"/>
                </a:solidFill>
                <a:effectLst/>
                <a:uLnTx/>
                <a:uFillTx/>
                <a:latin typeface="Century Gothic" panose="020B0502020202020204" pitchFamily="34" charset="0"/>
                <a:ea typeface="Verdana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 Header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301F18E-099C-4551-B21E-64440635CB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214519" y="228600"/>
            <a:ext cx="3200400" cy="838200"/>
          </a:xfrm>
          <a:prstGeom prst="rect">
            <a:avLst/>
          </a:prstGeom>
        </p:spPr>
        <p:txBody>
          <a:bodyPr anchor="b"/>
          <a:lstStyle>
            <a:lvl1pPr algn="r">
              <a:defRPr sz="2800" b="1" cap="all" baseline="0">
                <a:solidFill>
                  <a:srgbClr val="0068B3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MAIN Header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B2107A9E-A4E5-4DB0-A83A-DC48D8A86DA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46919" y="1752600"/>
            <a:ext cx="10668000" cy="4267200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defRPr sz="26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buClr>
                <a:srgbClr val="00C0F3"/>
              </a:buClr>
              <a:defRPr sz="22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buClr>
                <a:srgbClr val="00C0F3"/>
              </a:buCl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buClr>
                <a:schemeClr val="tx1">
                  <a:lumMod val="50000"/>
                  <a:lumOff val="50000"/>
                </a:schemeClr>
              </a:buCl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buClr>
                <a:schemeClr val="bg1">
                  <a:lumMod val="65000"/>
                </a:schemeClr>
              </a:buClr>
              <a:buSzPct val="65000"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688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template w/ Header and content on lef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46919" y="228600"/>
            <a:ext cx="10668000" cy="838200"/>
          </a:xfrm>
          <a:prstGeom prst="rect">
            <a:avLst/>
          </a:prstGeom>
        </p:spPr>
        <p:txBody>
          <a:bodyPr anchor="b"/>
          <a:lstStyle>
            <a:lvl1pPr>
              <a:defRPr sz="2800" b="1" cap="all" baseline="0">
                <a:solidFill>
                  <a:srgbClr val="0068B3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MAIN Header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746919" y="1295400"/>
            <a:ext cx="10668000" cy="4267200"/>
          </a:xfrm>
          <a:prstGeom prst="rect">
            <a:avLst/>
          </a:prstGeom>
        </p:spPr>
        <p:txBody>
          <a:bodyPr/>
          <a:lstStyle>
            <a:lvl1pPr>
              <a:buClr>
                <a:srgbClr val="0070C0"/>
              </a:buClr>
              <a:defRPr sz="26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buClr>
                <a:srgbClr val="00C0F3"/>
              </a:buClr>
              <a:defRPr sz="22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buClr>
                <a:srgbClr val="00C0F3"/>
              </a:buCl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buClr>
                <a:schemeClr val="tx1">
                  <a:lumMod val="50000"/>
                  <a:lumOff val="50000"/>
                </a:schemeClr>
              </a:buCl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buClr>
                <a:schemeClr val="bg1">
                  <a:lumMod val="65000"/>
                </a:schemeClr>
              </a:buClr>
              <a:buSzPct val="65000"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20" y="6096000"/>
            <a:ext cx="354724" cy="457200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43308" y="6400800"/>
            <a:ext cx="15466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i="1" dirty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Learning with Purpose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781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Pictur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566319" y="1828800"/>
            <a:ext cx="3505201" cy="609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lang="en-US" sz="2200" b="0" kern="1200" cap="all" baseline="0" dirty="0">
                <a:solidFill>
                  <a:srgbClr val="00C0F3"/>
                </a:solidFill>
                <a:latin typeface="Century Gothic" panose="020B0502020202020204" pitchFamily="34" charset="0"/>
                <a:ea typeface="Verdana" pitchFamily="34" charset="0"/>
                <a:cs typeface="Arial" panose="020B0604020202020204" pitchFamily="34" charset="0"/>
              </a:defRPr>
            </a:lvl1pPr>
            <a:lvl2pPr marL="457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SUB Header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0"/>
          </p:nvPr>
        </p:nvSpPr>
        <p:spPr>
          <a:xfrm>
            <a:off x="-15081" y="1752600"/>
            <a:ext cx="3399632" cy="34290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ctrTitle" hasCustomPrompt="1"/>
          </p:nvPr>
        </p:nvSpPr>
        <p:spPr>
          <a:xfrm>
            <a:off x="365919" y="304800"/>
            <a:ext cx="5257800" cy="12954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1" cap="all" baseline="0">
                <a:solidFill>
                  <a:srgbClr val="0068B3"/>
                </a:solidFill>
                <a:latin typeface="Century Gothic" panose="020B0502020202020204" pitchFamily="34" charset="0"/>
                <a:ea typeface="Verdana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3566319" y="2438400"/>
            <a:ext cx="3505200" cy="26670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6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146" indent="0">
              <a:buFontTx/>
              <a:buNone/>
              <a:defRPr sz="21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914294" indent="0">
              <a:buFontTx/>
              <a:buNone/>
              <a:defRPr sz="21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371440" indent="0">
              <a:buFontTx/>
              <a:buNone/>
              <a:defRPr sz="21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1828586" indent="0">
              <a:buFontTx/>
              <a:buNone/>
              <a:defRPr sz="21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6319" y="5943600"/>
            <a:ext cx="490031" cy="590550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343308" y="6400800"/>
            <a:ext cx="15466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i="1" dirty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Learning with Purpose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656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template - Header + Sub Header and Two Content field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608092" y="990600"/>
            <a:ext cx="10945654" cy="5334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kumimoji="0" lang="en-US" sz="2200" b="0" i="0" u="none" strike="noStrike" kern="1200" cap="all" spc="0" normalizeH="0" baseline="0" dirty="0" smtClean="0">
                <a:ln>
                  <a:noFill/>
                </a:ln>
                <a:solidFill>
                  <a:srgbClr val="00C0F3"/>
                </a:solidFill>
                <a:effectLst/>
                <a:uLnTx/>
                <a:uFillTx/>
                <a:latin typeface="Century Gothic" panose="020B0502020202020204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/>
            <a:r>
              <a:rPr lang="en-US" dirty="0"/>
              <a:t>SUB Header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5395119" y="972312"/>
            <a:ext cx="1371600" cy="1828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608013" y="274638"/>
            <a:ext cx="10945812" cy="639762"/>
          </a:xfrm>
          <a:prstGeom prst="rect">
            <a:avLst/>
          </a:prstGeom>
        </p:spPr>
        <p:txBody>
          <a:bodyPr/>
          <a:lstStyle>
            <a:lvl1pPr>
              <a:defRPr sz="2800" b="1" cap="all" baseline="0">
                <a:solidFill>
                  <a:srgbClr val="0068B3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>
          <a:xfrm>
            <a:off x="595313" y="1752600"/>
            <a:ext cx="5410200" cy="4572000"/>
          </a:xfrm>
          <a:prstGeom prst="rect">
            <a:avLst/>
          </a:prstGeom>
        </p:spPr>
        <p:txBody>
          <a:bodyPr wrap="square" lIns="91440" bIns="45720"/>
          <a:lstStyle>
            <a:lvl1pPr>
              <a:buClr>
                <a:srgbClr val="0068B3"/>
              </a:buClr>
              <a:defRPr sz="26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buClr>
                <a:srgbClr val="00B0F0"/>
              </a:buCl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buClr>
                <a:srgbClr val="00C0F3"/>
              </a:buCl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quarter" idx="13"/>
          </p:nvPr>
        </p:nvSpPr>
        <p:spPr>
          <a:xfrm>
            <a:off x="6157119" y="1752600"/>
            <a:ext cx="5410200" cy="4572000"/>
          </a:xfrm>
          <a:prstGeom prst="rect">
            <a:avLst/>
          </a:prstGeom>
        </p:spPr>
        <p:txBody>
          <a:bodyPr/>
          <a:lstStyle>
            <a:lvl1pPr>
              <a:buClr>
                <a:srgbClr val="0068B3"/>
              </a:buClr>
              <a:defRPr sz="26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buClr>
                <a:srgbClr val="00B0F0"/>
              </a:buCl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buClr>
                <a:srgbClr val="00C0F3"/>
              </a:buCl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20" y="6096000"/>
            <a:ext cx="354724" cy="457200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343308" y="6400800"/>
            <a:ext cx="15466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i="1" dirty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Learning with Purpose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757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template - Header and Two Content field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>
          <a:xfrm>
            <a:off x="608013" y="274638"/>
            <a:ext cx="10945812" cy="639762"/>
          </a:xfrm>
          <a:prstGeom prst="rect">
            <a:avLst/>
          </a:prstGeom>
        </p:spPr>
        <p:txBody>
          <a:bodyPr/>
          <a:lstStyle>
            <a:lvl1pPr>
              <a:defRPr sz="2800" b="1" cap="all" baseline="0">
                <a:solidFill>
                  <a:srgbClr val="0068B3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>
          <a:xfrm>
            <a:off x="595313" y="1143000"/>
            <a:ext cx="5410200" cy="5181600"/>
          </a:xfrm>
          <a:prstGeom prst="rect">
            <a:avLst/>
          </a:prstGeom>
        </p:spPr>
        <p:txBody>
          <a:bodyPr wrap="square" lIns="91440" bIns="45720"/>
          <a:lstStyle>
            <a:lvl1pPr>
              <a:buClr>
                <a:srgbClr val="0068B3"/>
              </a:buClr>
              <a:defRPr sz="26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buClr>
                <a:srgbClr val="00B0F0"/>
              </a:buCl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buClr>
                <a:srgbClr val="00C0F3"/>
              </a:buCl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quarter" idx="13"/>
          </p:nvPr>
        </p:nvSpPr>
        <p:spPr>
          <a:xfrm>
            <a:off x="6157119" y="1143000"/>
            <a:ext cx="5410200" cy="5181600"/>
          </a:xfrm>
          <a:prstGeom prst="rect">
            <a:avLst/>
          </a:prstGeom>
        </p:spPr>
        <p:txBody>
          <a:bodyPr/>
          <a:lstStyle>
            <a:lvl1pPr>
              <a:buClr>
                <a:srgbClr val="0068B3"/>
              </a:buClr>
              <a:defRPr sz="26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buClr>
                <a:srgbClr val="00B0F0"/>
              </a:buCl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buClr>
                <a:srgbClr val="00C0F3"/>
              </a:buCl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Box 8"/>
          <p:cNvSpPr txBox="1"/>
          <p:nvPr userDrawn="1"/>
        </p:nvSpPr>
        <p:spPr>
          <a:xfrm>
            <a:off x="343308" y="6400800"/>
            <a:ext cx="15466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00" b="1" i="1" dirty="0">
                <a:solidFill>
                  <a:schemeClr val="bg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Learning with Purpose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420" y="6096000"/>
            <a:ext cx="354724" cy="4572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027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047003" y="5901071"/>
            <a:ext cx="911300" cy="8206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5880894" y="6356350"/>
            <a:ext cx="40005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>
              <a:defRPr sz="1200">
                <a:solidFill>
                  <a:srgbClr val="00C0F3"/>
                </a:solidFill>
              </a:defRPr>
            </a:lvl1pPr>
          </a:lstStyle>
          <a:p>
            <a:fld id="{0FA920F7-7227-4D6E-B7C6-AC05743CC8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10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78" r:id="rId2"/>
    <p:sldLayoutId id="2147483682" r:id="rId3"/>
    <p:sldLayoutId id="2147483677" r:id="rId4"/>
    <p:sldLayoutId id="2147483683" r:id="rId5"/>
    <p:sldLayoutId id="2147483680" r:id="rId6"/>
    <p:sldLayoutId id="2147483661" r:id="rId7"/>
    <p:sldLayoutId id="2147483666" r:id="rId8"/>
    <p:sldLayoutId id="2147483681" r:id="rId9"/>
  </p:sldLayoutIdLst>
  <p:hf hdr="0" ftr="0" dt="0"/>
  <p:txStyles>
    <p:titleStyle>
      <a:lvl1pPr algn="ctr" defTabSz="91429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60" indent="-342860" algn="l" defTabSz="914293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63" indent="-285717" algn="l" defTabSz="914293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67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13" indent="-228573" algn="l" defTabSz="914293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59" indent="-228573" algn="l" defTabSz="914293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06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53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99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46" indent="-228573" algn="l" defTabSz="91429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3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0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33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9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2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72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Melissa_Mullen@uml.edu" TargetMode="External"/><Relationship Id="rId2" Type="http://schemas.openxmlformats.org/officeDocument/2006/relationships/hyperlink" Target="mailto:Ronald_Dickerson@uml.edu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University of Massachusetts Lowell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Police Department</a:t>
            </a:r>
          </a:p>
          <a:p>
            <a:pPr>
              <a:defRPr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Campus Security Authority Training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sz="2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453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34D1C-136B-4997-8B05-0F473B42B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Documenting </a:t>
            </a:r>
            <a:r>
              <a:rPr lang="en-US" altLang="en-US" dirty="0" err="1"/>
              <a:t>Clery</a:t>
            </a:r>
            <a:r>
              <a:rPr lang="en-US" altLang="en-US" dirty="0"/>
              <a:t> Act Crimes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9DADDA-1B78-4785-A08E-085E05DB4E7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sz="2800" dirty="0"/>
              <a:t>Statistics for all </a:t>
            </a:r>
            <a:r>
              <a:rPr lang="en-US" altLang="en-US" sz="2800" dirty="0" err="1"/>
              <a:t>Clery</a:t>
            </a:r>
            <a:r>
              <a:rPr lang="en-US" altLang="en-US" sz="2800" dirty="0"/>
              <a:t> Act crimes must be disclosed on the Annual Security Report (ASR) by </a:t>
            </a:r>
            <a:r>
              <a:rPr lang="en-US" altLang="en-US" sz="2800" dirty="0">
                <a:solidFill>
                  <a:srgbClr val="FF0000"/>
                </a:solidFill>
              </a:rPr>
              <a:t>the type of crime</a:t>
            </a:r>
            <a:r>
              <a:rPr lang="en-US" altLang="en-US" sz="2800" dirty="0"/>
              <a:t> that was committed, </a:t>
            </a:r>
            <a:r>
              <a:rPr lang="en-US" altLang="en-US" sz="2800" dirty="0">
                <a:solidFill>
                  <a:srgbClr val="FF0000"/>
                </a:solidFill>
              </a:rPr>
              <a:t>the year</a:t>
            </a:r>
            <a:r>
              <a:rPr lang="en-US" altLang="en-US" sz="2800" dirty="0"/>
              <a:t> in which the crime was reported and the </a:t>
            </a:r>
            <a:r>
              <a:rPr lang="en-US" altLang="en-US" sz="2800" dirty="0">
                <a:solidFill>
                  <a:srgbClr val="FF0000"/>
                </a:solidFill>
              </a:rPr>
              <a:t>geographic location</a:t>
            </a:r>
            <a:r>
              <a:rPr lang="en-US" altLang="en-US" sz="2800" dirty="0"/>
              <a:t> where the crime occurred.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C0F961-14A3-4BB8-BD18-EB60FA216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293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1191A-161A-49D6-8E52-7EEDCA8E5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Clery</a:t>
            </a:r>
            <a:r>
              <a:rPr lang="en-US" altLang="en-US" dirty="0"/>
              <a:t> Act Geography: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3B55E-2218-4B1E-9123-CBD9FDC2F7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sz="2800" dirty="0">
                <a:solidFill>
                  <a:srgbClr val="FF0000"/>
                </a:solidFill>
              </a:rPr>
              <a:t>On campus:</a:t>
            </a:r>
            <a:r>
              <a:rPr lang="en-US" sz="2800" dirty="0"/>
              <a:t> Any building or property owned or controlled by the institution within the same reasonably contiguous geographic area.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dirty="0">
                <a:solidFill>
                  <a:srgbClr val="FF0000"/>
                </a:solidFill>
              </a:rPr>
              <a:t>On public property within or immediately adjacent to the campus:</a:t>
            </a:r>
            <a:r>
              <a:rPr lang="en-US" sz="2800" dirty="0"/>
              <a:t> Property owned by a public entity, such as a city or state government, e.g., a public sidewalk that borders the campus or a public road that runs through your campus.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800" dirty="0">
                <a:solidFill>
                  <a:srgbClr val="FF0000"/>
                </a:solidFill>
              </a:rPr>
              <a:t>In or on non-campus buildings or property:</a:t>
            </a:r>
            <a:r>
              <a:rPr lang="en-US" sz="2800" dirty="0"/>
              <a:t> Property that is not located on the campus but owned or controlled by the institution.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A338E2-7846-41DB-9AB1-FA217D031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5027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27B75-21D7-41E4-8539-8D30D23A46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CSA Designation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29D69A-9920-4A42-BC02-B65CBFF8CCD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000" dirty="0"/>
              <a:t>A CSA is any official of the institution who has significant responsibility for the student and campus activities.  These individuals include:</a:t>
            </a:r>
          </a:p>
          <a:p>
            <a:pPr>
              <a:buFontTx/>
              <a:buNone/>
            </a:pPr>
            <a:endParaRPr lang="en-US" altLang="en-US" sz="2000" dirty="0"/>
          </a:p>
          <a:p>
            <a:pPr lvl="1"/>
            <a:r>
              <a:rPr lang="en-US" altLang="en-US" sz="1800" dirty="0">
                <a:solidFill>
                  <a:schemeClr val="tx1"/>
                </a:solidFill>
              </a:rPr>
              <a:t>The Dean of Students office</a:t>
            </a:r>
          </a:p>
          <a:p>
            <a:pPr lvl="1"/>
            <a:r>
              <a:rPr lang="en-US" altLang="en-US" sz="1800" dirty="0">
                <a:solidFill>
                  <a:schemeClr val="tx1"/>
                </a:solidFill>
              </a:rPr>
              <a:t>The Director of Student Judicial Affairs </a:t>
            </a:r>
          </a:p>
          <a:p>
            <a:pPr lvl="1"/>
            <a:r>
              <a:rPr lang="en-US" altLang="en-US" sz="1800" dirty="0">
                <a:solidFill>
                  <a:schemeClr val="tx1"/>
                </a:solidFill>
              </a:rPr>
              <a:t>The Office of Residence Life and their direct reports (RD’s, ARD’s, RA’s) </a:t>
            </a:r>
          </a:p>
          <a:p>
            <a:pPr lvl="1"/>
            <a:r>
              <a:rPr lang="en-US" altLang="en-US" sz="1800" dirty="0">
                <a:solidFill>
                  <a:schemeClr val="tx1"/>
                </a:solidFill>
              </a:rPr>
              <a:t>The Director of Athletics and their direct reports (coaches, asst. coaches)</a:t>
            </a:r>
          </a:p>
          <a:p>
            <a:pPr lvl="1"/>
            <a:r>
              <a:rPr lang="en-US" altLang="en-US" sz="1800" dirty="0">
                <a:solidFill>
                  <a:schemeClr val="tx1"/>
                </a:solidFill>
              </a:rPr>
              <a:t>The Director of the Counseling Center</a:t>
            </a:r>
          </a:p>
          <a:p>
            <a:pPr lvl="1"/>
            <a:r>
              <a:rPr lang="en-US" altLang="en-US" sz="1800" dirty="0">
                <a:solidFill>
                  <a:schemeClr val="tx1"/>
                </a:solidFill>
              </a:rPr>
              <a:t>The Director of Health Services</a:t>
            </a:r>
          </a:p>
          <a:p>
            <a:pPr lvl="1"/>
            <a:r>
              <a:rPr lang="en-US" altLang="en-US" sz="1800" dirty="0">
                <a:solidFill>
                  <a:schemeClr val="tx1"/>
                </a:solidFill>
              </a:rPr>
              <a:t>The Director of Disability Services</a:t>
            </a:r>
          </a:p>
          <a:p>
            <a:pPr>
              <a:buFontTx/>
              <a:buNone/>
            </a:pPr>
            <a:endParaRPr lang="en-US" altLang="en-US" sz="2000" dirty="0"/>
          </a:p>
          <a:p>
            <a:endParaRPr lang="en-US" altLang="en-US" sz="2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68F06F-DF3C-4DF7-8678-AE4A5F2C2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533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8F815-0CF8-45E3-8001-16B439772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What Does a CSA do?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0C8324-85C2-4905-BA3C-73E8F13A67B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en-US" sz="2400" dirty="0"/>
              <a:t>The function of a CSA is to report to the official or office designated by the institution to collect crime report information (UMLPD), those allegations of </a:t>
            </a:r>
            <a:r>
              <a:rPr lang="en-US" altLang="en-US" sz="2400" dirty="0" err="1"/>
              <a:t>Clery</a:t>
            </a:r>
            <a:r>
              <a:rPr lang="en-US" altLang="en-US" sz="2400" dirty="0"/>
              <a:t> Act crimes that he or she concludes were made in good faith.</a:t>
            </a:r>
          </a:p>
          <a:p>
            <a:endParaRPr lang="en-US" altLang="en-US" sz="2400" dirty="0"/>
          </a:p>
          <a:p>
            <a:r>
              <a:rPr lang="en-US" altLang="en-US" sz="2400" dirty="0">
                <a:solidFill>
                  <a:srgbClr val="FF0000"/>
                </a:solidFill>
              </a:rPr>
              <a:t>Voluntary Confidential Reporting </a:t>
            </a:r>
            <a:r>
              <a:rPr lang="en-US" altLang="en-US" sz="2400" dirty="0"/>
              <a:t>allows any staff or faculty member who has knowledge that an offense has occurred in one of the </a:t>
            </a:r>
            <a:r>
              <a:rPr lang="en-US" altLang="en-US" sz="2400" dirty="0" err="1"/>
              <a:t>Clery</a:t>
            </a:r>
            <a:r>
              <a:rPr lang="en-US" altLang="en-US" sz="2400" dirty="0"/>
              <a:t> Act geographical areas to report the offense to the UMass Lowell Police without jeopardizing confidentiality or causing discomfort to the victim.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AD3624-E314-4280-8BF9-61954CE5A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6520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BA798-E074-4718-B932-D1C474658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What a CSA Does NOT Do?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BDAEDC-61C9-49D1-B97D-4FF39CEECA6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en-US" sz="2800" dirty="0"/>
              <a:t>It is </a:t>
            </a:r>
            <a:r>
              <a:rPr lang="en-US" altLang="en-US" sz="2800" dirty="0">
                <a:solidFill>
                  <a:srgbClr val="FF0000"/>
                </a:solidFill>
              </a:rPr>
              <a:t>not</a:t>
            </a:r>
            <a:r>
              <a:rPr lang="en-US" altLang="en-US" sz="2800" dirty="0"/>
              <a:t> the function of a CSA to:</a:t>
            </a:r>
          </a:p>
          <a:p>
            <a:pPr lvl="1"/>
            <a:r>
              <a:rPr lang="en-US" altLang="en-US" sz="2800" dirty="0">
                <a:solidFill>
                  <a:schemeClr val="tx1"/>
                </a:solidFill>
              </a:rPr>
              <a:t>Apprehend the perpetrator</a:t>
            </a:r>
          </a:p>
          <a:p>
            <a:pPr lvl="1"/>
            <a:r>
              <a:rPr lang="en-US" altLang="en-US" sz="2800" dirty="0">
                <a:solidFill>
                  <a:schemeClr val="tx1"/>
                </a:solidFill>
              </a:rPr>
              <a:t>Investigate an alleged crime</a:t>
            </a:r>
          </a:p>
          <a:p>
            <a:pPr lvl="1"/>
            <a:r>
              <a:rPr lang="en-US" altLang="en-US" sz="2800" dirty="0">
                <a:solidFill>
                  <a:schemeClr val="tx1"/>
                </a:solidFill>
              </a:rPr>
              <a:t>Convince the victim to contact law enforcement</a:t>
            </a:r>
          </a:p>
          <a:p>
            <a:pPr lvl="1">
              <a:buFontTx/>
              <a:buNone/>
            </a:pPr>
            <a:endParaRPr lang="en-US" altLang="en-US" sz="2800" dirty="0">
              <a:solidFill>
                <a:schemeClr val="tx1"/>
              </a:solidFill>
            </a:endParaRPr>
          </a:p>
          <a:p>
            <a:pPr lvl="1">
              <a:buFontTx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These are functions of law enforcement.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2507B7-0738-4D64-B4A9-BBAB07042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9983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A78CF-665C-4278-9362-01C43834F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Policy Statements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95BC66-DA26-4FE8-A03A-6033BFF524B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en-US" sz="2000" dirty="0"/>
              <a:t>Along with crime statistics, our ASR must include policy statements related to campus security that disclose what you do and how you do it.</a:t>
            </a:r>
          </a:p>
          <a:p>
            <a:r>
              <a:rPr lang="en-US" altLang="en-US" sz="2000" dirty="0"/>
              <a:t>They must accurately reflect our current procedures and practices.</a:t>
            </a:r>
          </a:p>
          <a:p>
            <a:r>
              <a:rPr lang="en-US" altLang="en-US" sz="2000" dirty="0"/>
              <a:t>These statements will include what programs and policies are in place for such things as:</a:t>
            </a:r>
          </a:p>
          <a:p>
            <a:pPr lvl="1"/>
            <a:r>
              <a:rPr lang="en-US" altLang="en-US" sz="1600" dirty="0">
                <a:solidFill>
                  <a:schemeClr val="tx1"/>
                </a:solidFill>
              </a:rPr>
              <a:t>Campus law enforcement</a:t>
            </a:r>
          </a:p>
          <a:p>
            <a:pPr lvl="1"/>
            <a:r>
              <a:rPr lang="en-US" altLang="en-US" sz="1600" dirty="0">
                <a:solidFill>
                  <a:schemeClr val="tx1"/>
                </a:solidFill>
              </a:rPr>
              <a:t>Procedures for students to report crimes on campus</a:t>
            </a:r>
          </a:p>
          <a:p>
            <a:pPr lvl="1"/>
            <a:r>
              <a:rPr lang="en-US" altLang="en-US" sz="1600" dirty="0">
                <a:solidFill>
                  <a:schemeClr val="tx1"/>
                </a:solidFill>
              </a:rPr>
              <a:t>Security and access to campus facilities</a:t>
            </a:r>
          </a:p>
          <a:p>
            <a:pPr lvl="1"/>
            <a:r>
              <a:rPr lang="en-US" altLang="en-US" sz="1600" dirty="0">
                <a:solidFill>
                  <a:schemeClr val="tx1"/>
                </a:solidFill>
              </a:rPr>
              <a:t>Crime prevention</a:t>
            </a:r>
          </a:p>
          <a:p>
            <a:pPr lvl="1"/>
            <a:r>
              <a:rPr lang="en-US" altLang="en-US" sz="1600" dirty="0">
                <a:solidFill>
                  <a:schemeClr val="tx1"/>
                </a:solidFill>
              </a:rPr>
              <a:t>Drug and alcohol abuse prevention and treatment programs</a:t>
            </a:r>
          </a:p>
          <a:p>
            <a:pPr lvl="1"/>
            <a:r>
              <a:rPr lang="en-US" altLang="en-US" sz="1600" dirty="0">
                <a:solidFill>
                  <a:schemeClr val="tx1"/>
                </a:solidFill>
              </a:rPr>
              <a:t>Emergency notification and timely warning policies</a:t>
            </a:r>
          </a:p>
          <a:p>
            <a:pPr lvl="1"/>
            <a:r>
              <a:rPr lang="en-US" altLang="en-US" sz="1600" dirty="0">
                <a:solidFill>
                  <a:schemeClr val="tx1"/>
                </a:solidFill>
              </a:rPr>
              <a:t>Sex offense procedures and prevention programs</a:t>
            </a:r>
          </a:p>
          <a:p>
            <a:pPr lvl="1"/>
            <a:r>
              <a:rPr lang="en-US" altLang="en-US" sz="1600" dirty="0">
                <a:solidFill>
                  <a:schemeClr val="tx1"/>
                </a:solidFill>
              </a:rPr>
              <a:t>Obtaining registered sex offender information</a:t>
            </a:r>
          </a:p>
          <a:p>
            <a:pPr lvl="1"/>
            <a:r>
              <a:rPr lang="en-US" altLang="en-US" sz="1600" dirty="0">
                <a:solidFill>
                  <a:schemeClr val="tx1"/>
                </a:solidFill>
              </a:rPr>
              <a:t>Missing students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43FAC4-AC01-4FF7-A5B3-DEB20CD72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577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88F09-3506-4F4B-9827-EBEAECE9F6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Questions and Answers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A5C548D-31F6-4B0E-9156-8302A62E24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699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5684F-F2AE-49A8-899F-D43BC4169B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2119" y="2286001"/>
            <a:ext cx="7162800" cy="6096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Presented by: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7DB073-F543-44B9-A251-05D612CA97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3316AE-2983-4278-82DB-88805DE42DE8}"/>
              </a:ext>
            </a:extLst>
          </p:cNvPr>
          <p:cNvSpPr txBox="1"/>
          <p:nvPr/>
        </p:nvSpPr>
        <p:spPr>
          <a:xfrm>
            <a:off x="670719" y="3277876"/>
            <a:ext cx="7467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/>
              <a:t>Ronald Dickerson			Melissa Mullen</a:t>
            </a:r>
          </a:p>
          <a:p>
            <a:r>
              <a:rPr lang="en-US" altLang="en-US"/>
              <a:t>Deputy Chief, UMLPD		Lieutenant, UMLPD</a:t>
            </a:r>
          </a:p>
          <a:p>
            <a:r>
              <a:rPr lang="en-US" altLang="en-US"/>
              <a:t>978-934-4202			978-934-4212</a:t>
            </a:r>
          </a:p>
          <a:p>
            <a:r>
              <a:rPr lang="en-US" altLang="en-US">
                <a:hlinkClick r:id="rId2"/>
              </a:rPr>
              <a:t>Ronald_Dickerson@uml.edu</a:t>
            </a:r>
            <a:r>
              <a:rPr lang="en-US" altLang="en-US"/>
              <a:t>		</a:t>
            </a:r>
            <a:r>
              <a:rPr lang="en-US" altLang="en-US">
                <a:hlinkClick r:id="rId3"/>
              </a:rPr>
              <a:t>Melissa_Mullen@uml.edu</a:t>
            </a:r>
            <a:r>
              <a:rPr lang="en-US" altLang="en-US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500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2F631-DC63-4746-9621-C39AD92C1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AGENDA</a:t>
            </a:r>
            <a:br>
              <a:rPr lang="en-US" altLang="en-US" dirty="0"/>
            </a:br>
            <a:r>
              <a:rPr lang="en-US" altLang="en-US" sz="1800" dirty="0"/>
              <a:t>UMass Lowell Police Department</a:t>
            </a:r>
            <a:endParaRPr lang="en-US" sz="1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6B8722-76D6-4669-9E53-7B6A4C6E480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en-US" sz="2400" dirty="0"/>
              <a:t>Introduction to the </a:t>
            </a:r>
            <a:r>
              <a:rPr lang="en-US" altLang="en-US" sz="2400" dirty="0" err="1"/>
              <a:t>Clery</a:t>
            </a:r>
            <a:r>
              <a:rPr lang="en-US" altLang="en-US" sz="2400" dirty="0"/>
              <a:t> Act</a:t>
            </a:r>
          </a:p>
          <a:p>
            <a:r>
              <a:rPr lang="en-US" altLang="en-US" sz="2400" dirty="0"/>
              <a:t>Security on Campus, Inc.</a:t>
            </a:r>
          </a:p>
          <a:p>
            <a:r>
              <a:rPr lang="en-US" altLang="en-US" sz="2400" dirty="0" err="1"/>
              <a:t>Clery</a:t>
            </a:r>
            <a:r>
              <a:rPr lang="en-US" altLang="en-US" sz="2400" dirty="0"/>
              <a:t> Crimes</a:t>
            </a:r>
          </a:p>
          <a:p>
            <a:r>
              <a:rPr lang="en-US" altLang="en-US" sz="2400" dirty="0"/>
              <a:t>Documenting</a:t>
            </a:r>
          </a:p>
          <a:p>
            <a:r>
              <a:rPr lang="en-US" altLang="en-US" sz="2400" dirty="0" err="1"/>
              <a:t>Clery</a:t>
            </a:r>
            <a:r>
              <a:rPr lang="en-US" altLang="en-US" sz="2400" dirty="0"/>
              <a:t> Act Geography</a:t>
            </a:r>
          </a:p>
          <a:p>
            <a:r>
              <a:rPr lang="en-US" altLang="en-US" sz="2400" dirty="0"/>
              <a:t>CSA Designation/ Functions</a:t>
            </a:r>
          </a:p>
          <a:p>
            <a:r>
              <a:rPr lang="en-US" altLang="en-US" sz="2400" dirty="0"/>
              <a:t>Policy Statements</a:t>
            </a:r>
          </a:p>
          <a:p>
            <a:r>
              <a:rPr lang="en-US" altLang="en-US" sz="2400" dirty="0"/>
              <a:t>Questions/ Answers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A66E34-10F3-41AF-837E-3AA3FAC83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957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A6FF8-1B10-47A8-B3E9-327C87F9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Introduction to the </a:t>
            </a:r>
            <a:r>
              <a:rPr lang="en-US" altLang="en-US" dirty="0" err="1"/>
              <a:t>Clery</a:t>
            </a:r>
            <a:r>
              <a:rPr lang="en-US" altLang="en-US" dirty="0"/>
              <a:t> Act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C8D609-A2E6-4AB8-89F3-581E6FB98F2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en-US" sz="2400" dirty="0"/>
              <a:t>Choosing a postsecondary institution is a major decision for students and their families.  Along with academic, financial and geographic considerations, the issue of campus safety is a major concern.</a:t>
            </a:r>
          </a:p>
          <a:p>
            <a:r>
              <a:rPr lang="en-US" altLang="en-US" sz="2400" dirty="0"/>
              <a:t>In order to ensure that campus crimes are reported, Congress enacted the Crime Awareness and Campus Security Act of 1990.</a:t>
            </a:r>
          </a:p>
          <a:p>
            <a:r>
              <a:rPr lang="en-US" altLang="en-US" sz="2400" dirty="0"/>
              <a:t>The act requires all public and private institutions of postsecondary education participating in Federal student financial assistance programs to disclose campus crime statistics and security information to the public.</a:t>
            </a:r>
          </a:p>
          <a:p>
            <a:r>
              <a:rPr lang="en-US" altLang="en-US" sz="2400" dirty="0"/>
              <a:t>The act was amended and renamed the Jeanne </a:t>
            </a:r>
            <a:r>
              <a:rPr lang="en-US" altLang="en-US" sz="2400" dirty="0" err="1"/>
              <a:t>Clery</a:t>
            </a:r>
            <a:r>
              <a:rPr lang="en-US" altLang="en-US" sz="2400" dirty="0"/>
              <a:t> Disclosure of Campus Security Policy and Campus Crime Statistics Act in 1998, in memory of Jeanne </a:t>
            </a:r>
            <a:r>
              <a:rPr lang="en-US" altLang="en-US" sz="2400" dirty="0" err="1"/>
              <a:t>Clery</a:t>
            </a:r>
            <a:r>
              <a:rPr lang="en-US" altLang="en-US" sz="2400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678F6-E8D6-4AF3-927A-8C54582DB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347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1596E-0CEF-4DE2-A3BA-A6A6E7294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Security on Campus incorporated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E02745-9738-41E5-97A9-0D48CFE06B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46919" y="1295400"/>
            <a:ext cx="10668000" cy="4419600"/>
          </a:xfrm>
        </p:spPr>
        <p:txBody>
          <a:bodyPr/>
          <a:lstStyle/>
          <a:p>
            <a:r>
              <a:rPr lang="en-US" altLang="en-US" sz="2400" dirty="0"/>
              <a:t>Jeanne </a:t>
            </a:r>
            <a:r>
              <a:rPr lang="en-US" altLang="en-US" sz="2400" dirty="0" err="1"/>
              <a:t>Clery</a:t>
            </a:r>
            <a:r>
              <a:rPr lang="en-US" altLang="en-US" sz="2400" dirty="0"/>
              <a:t> was a freshman when she was beaten, raped and murdered in her Lehigh University dorm room on 4/5/86.  </a:t>
            </a:r>
          </a:p>
          <a:p>
            <a:r>
              <a:rPr lang="en-US" altLang="en-US" sz="2400" dirty="0"/>
              <a:t>Jeanne’s assailant was another Lehigh University student who murdered her during his attempt to commit robbery as she slept.</a:t>
            </a:r>
          </a:p>
          <a:p>
            <a:r>
              <a:rPr lang="en-US" altLang="en-US" sz="2400" dirty="0"/>
              <a:t>Following the murder of their daughter, Connie and Howard </a:t>
            </a:r>
            <a:r>
              <a:rPr lang="en-US" altLang="en-US" sz="2400" dirty="0" err="1"/>
              <a:t>Clery</a:t>
            </a:r>
            <a:r>
              <a:rPr lang="en-US" altLang="en-US" sz="2400" dirty="0"/>
              <a:t> founded Security on Campus, Inc. (SOC), a non-profit organization dedicated to safe campuses for college and university students.</a:t>
            </a:r>
          </a:p>
          <a:p>
            <a:r>
              <a:rPr lang="en-US" altLang="en-US" sz="2400" dirty="0"/>
              <a:t>SOC’s mission is to prevent crime, violence and substance abuse on campuses and to compassionately assist the victims of these crimes.</a:t>
            </a:r>
          </a:p>
          <a:p>
            <a:r>
              <a:rPr lang="en-US" altLang="en-US" sz="2400" dirty="0"/>
              <a:t>SOC has campaigned tirelessly to introduce legislation and to raise campus safety awareness.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1CD3E9-E8A3-447C-A32D-B64D3CF4D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456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EC65F-2471-45EE-B46C-B26D3F957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What are the </a:t>
            </a:r>
            <a:r>
              <a:rPr lang="en-US" altLang="en-US" dirty="0" err="1"/>
              <a:t>Clery</a:t>
            </a:r>
            <a:r>
              <a:rPr lang="en-US" altLang="en-US" dirty="0"/>
              <a:t> Act Crimes?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5BE376-6053-4F5E-AADF-6252CDD1C05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514350" indent="-514350" algn="ctr">
              <a:buFontTx/>
              <a:buNone/>
            </a:pPr>
            <a:r>
              <a:rPr lang="en-US" altLang="en-US" sz="2800" b="1" dirty="0"/>
              <a:t>Criminal Offenses</a:t>
            </a:r>
          </a:p>
          <a:p>
            <a:pPr marL="914400" lvl="1" indent="-514350">
              <a:buFont typeface="Arial Black" panose="020B0A04020102020204" pitchFamily="34" charset="0"/>
              <a:buAutoNum type="arabicPeriod"/>
            </a:pPr>
            <a:r>
              <a:rPr lang="en-US" altLang="en-US" sz="2000" dirty="0">
                <a:solidFill>
                  <a:schemeClr val="tx2">
                    <a:lumMod val="75000"/>
                  </a:schemeClr>
                </a:solidFill>
              </a:rPr>
              <a:t>Criminal Homicide, including:</a:t>
            </a:r>
          </a:p>
          <a:p>
            <a:pPr marL="1314450" lvl="2" indent="-514350">
              <a:buFont typeface="Arial Black" panose="020B0A04020102020204" pitchFamily="34" charset="0"/>
              <a:buAutoNum type="alphaLcPeriod"/>
            </a:pPr>
            <a:r>
              <a:rPr lang="en-US" altLang="en-US" sz="1600" dirty="0">
                <a:solidFill>
                  <a:schemeClr val="tx2">
                    <a:lumMod val="75000"/>
                  </a:schemeClr>
                </a:solidFill>
              </a:rPr>
              <a:t>Murder and Non-negligent Manslaughter</a:t>
            </a:r>
          </a:p>
          <a:p>
            <a:pPr marL="1314450" lvl="2" indent="-514350">
              <a:buFont typeface="Arial Black" panose="020B0A04020102020204" pitchFamily="34" charset="0"/>
              <a:buAutoNum type="alphaLcPeriod"/>
            </a:pPr>
            <a:r>
              <a:rPr lang="en-US" altLang="en-US" sz="1600" dirty="0">
                <a:solidFill>
                  <a:schemeClr val="tx2">
                    <a:lumMod val="75000"/>
                  </a:schemeClr>
                </a:solidFill>
              </a:rPr>
              <a:t>Negligent Manslaughter</a:t>
            </a:r>
          </a:p>
          <a:p>
            <a:pPr marL="914400" lvl="1" indent="-514350">
              <a:buFont typeface="Arial Black" panose="020B0A04020102020204" pitchFamily="34" charset="0"/>
              <a:buAutoNum type="arabicPeriod"/>
            </a:pPr>
            <a:r>
              <a:rPr lang="en-US" altLang="en-US" sz="2000" dirty="0">
                <a:solidFill>
                  <a:schemeClr val="tx2">
                    <a:lumMod val="75000"/>
                  </a:schemeClr>
                </a:solidFill>
              </a:rPr>
              <a:t>Sex Offenses, including:</a:t>
            </a:r>
          </a:p>
          <a:p>
            <a:pPr marL="1314450" lvl="2" indent="-514350">
              <a:buFont typeface="Arial Black" panose="020B0A04020102020204" pitchFamily="34" charset="0"/>
              <a:buAutoNum type="alphaLcPeriod"/>
            </a:pPr>
            <a:r>
              <a:rPr lang="en-US" altLang="en-US" sz="1600" dirty="0">
                <a:solidFill>
                  <a:schemeClr val="tx2">
                    <a:lumMod val="75000"/>
                  </a:schemeClr>
                </a:solidFill>
              </a:rPr>
              <a:t>Forcible</a:t>
            </a:r>
          </a:p>
          <a:p>
            <a:pPr marL="1314450" lvl="2" indent="-514350">
              <a:buFont typeface="Arial Black" panose="020B0A04020102020204" pitchFamily="34" charset="0"/>
              <a:buAutoNum type="alphaLcPeriod"/>
            </a:pPr>
            <a:r>
              <a:rPr lang="en-US" altLang="en-US" sz="1600" dirty="0">
                <a:solidFill>
                  <a:schemeClr val="tx2">
                    <a:lumMod val="75000"/>
                  </a:schemeClr>
                </a:solidFill>
              </a:rPr>
              <a:t>Non-forcible</a:t>
            </a:r>
          </a:p>
          <a:p>
            <a:pPr marL="914400" lvl="1" indent="-514350">
              <a:buFont typeface="Arial Black" panose="020B0A04020102020204" pitchFamily="34" charset="0"/>
              <a:buAutoNum type="arabicPeriod"/>
            </a:pPr>
            <a:r>
              <a:rPr lang="en-US" altLang="en-US" sz="2000" dirty="0">
                <a:solidFill>
                  <a:schemeClr val="tx2">
                    <a:lumMod val="75000"/>
                  </a:schemeClr>
                </a:solidFill>
              </a:rPr>
              <a:t>Robbery</a:t>
            </a:r>
          </a:p>
          <a:p>
            <a:pPr marL="914400" lvl="1" indent="-514350">
              <a:buFont typeface="Arial Black" panose="020B0A04020102020204" pitchFamily="34" charset="0"/>
              <a:buAutoNum type="arabicPeriod"/>
            </a:pPr>
            <a:r>
              <a:rPr lang="en-US" altLang="en-US" sz="2000" dirty="0">
                <a:solidFill>
                  <a:schemeClr val="tx2">
                    <a:lumMod val="75000"/>
                  </a:schemeClr>
                </a:solidFill>
              </a:rPr>
              <a:t>Aggravated Assault</a:t>
            </a:r>
          </a:p>
          <a:p>
            <a:pPr marL="914400" lvl="1" indent="-514350">
              <a:buFont typeface="Arial Black" panose="020B0A04020102020204" pitchFamily="34" charset="0"/>
              <a:buAutoNum type="arabicPeriod"/>
            </a:pPr>
            <a:r>
              <a:rPr lang="en-US" altLang="en-US" sz="2000" dirty="0">
                <a:solidFill>
                  <a:schemeClr val="tx2">
                    <a:lumMod val="75000"/>
                  </a:schemeClr>
                </a:solidFill>
              </a:rPr>
              <a:t>Burglary</a:t>
            </a:r>
          </a:p>
          <a:p>
            <a:pPr marL="914400" lvl="1" indent="-514350">
              <a:buFont typeface="Arial Black" panose="020B0A04020102020204" pitchFamily="34" charset="0"/>
              <a:buAutoNum type="arabicPeriod"/>
            </a:pPr>
            <a:r>
              <a:rPr lang="en-US" altLang="en-US" sz="2000" dirty="0">
                <a:solidFill>
                  <a:schemeClr val="tx2">
                    <a:lumMod val="75000"/>
                  </a:schemeClr>
                </a:solidFill>
              </a:rPr>
              <a:t>MV Theft</a:t>
            </a:r>
          </a:p>
          <a:p>
            <a:pPr marL="914400" lvl="1" indent="-514350">
              <a:buFont typeface="Arial Black" panose="020B0A04020102020204" pitchFamily="34" charset="0"/>
              <a:buAutoNum type="arabicPeriod"/>
            </a:pPr>
            <a:r>
              <a:rPr lang="en-US" altLang="en-US" sz="2000" dirty="0">
                <a:solidFill>
                  <a:schemeClr val="tx2">
                    <a:lumMod val="75000"/>
                  </a:schemeClr>
                </a:solidFill>
              </a:rPr>
              <a:t>Arson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A2C2ED-58CE-4687-8CC7-721D8B1AE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767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E990E-D45B-48AC-8512-DB747A868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What are the </a:t>
            </a:r>
            <a:r>
              <a:rPr lang="en-US" altLang="en-US" dirty="0" err="1"/>
              <a:t>Clery</a:t>
            </a:r>
            <a:r>
              <a:rPr lang="en-US" altLang="en-US" dirty="0"/>
              <a:t> Act Crimes?</a:t>
            </a:r>
            <a:br>
              <a:rPr lang="en-US" altLang="en-US" dirty="0"/>
            </a:br>
            <a:r>
              <a:rPr lang="en-US" altLang="en-US" sz="1800" dirty="0"/>
              <a:t>(cont.)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505C46-3EB6-4062-8D16-E01D0F037D9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514350" indent="-514350" algn="ctr">
              <a:buFontTx/>
              <a:buNone/>
            </a:pPr>
            <a:r>
              <a:rPr lang="en-US" altLang="en-US" sz="3200" b="1" dirty="0"/>
              <a:t>Hate Crimes</a:t>
            </a:r>
          </a:p>
          <a:p>
            <a:pPr marL="514350" indent="-514350" algn="ctr">
              <a:buFontTx/>
              <a:buNone/>
            </a:pPr>
            <a:r>
              <a:rPr lang="en-US" altLang="en-US" sz="3200" b="1" dirty="0"/>
              <a:t>(Crimes motivated by bias)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800" dirty="0"/>
              <a:t>Any of the above-mentioned criminal offenses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800" dirty="0"/>
              <a:t>Larceny/ Theft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800" dirty="0"/>
              <a:t>Simple Assault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800" dirty="0"/>
              <a:t>Intimidation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2800" dirty="0"/>
              <a:t>Destruction/ Damage/ Vandalism of Property</a:t>
            </a:r>
          </a:p>
          <a:p>
            <a:pPr marL="514350" indent="-514350">
              <a:buFontTx/>
              <a:buNone/>
            </a:pPr>
            <a:endParaRPr lang="en-US" altLang="en-US" dirty="0"/>
          </a:p>
          <a:p>
            <a:pPr marL="514350" indent="-514350">
              <a:buFontTx/>
              <a:buNone/>
            </a:pPr>
            <a:r>
              <a:rPr lang="en-US" altLang="en-US" sz="2400" dirty="0"/>
              <a:t>*	</a:t>
            </a:r>
            <a:r>
              <a:rPr lang="en-US" altLang="en-US" sz="2400" b="1" dirty="0"/>
              <a:t>6 categories </a:t>
            </a:r>
            <a:r>
              <a:rPr lang="en-US" altLang="en-US" sz="2400" dirty="0"/>
              <a:t>which must be reported: Race, Gender, Religion, Sexual Orientation, Ethnicity/ National Origin/ Disability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0E7486-C586-4CFA-83CD-5DDFD7987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459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6EE83-2172-496A-A01A-79A56447F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</a:t>
            </a:r>
            <a:r>
              <a:rPr lang="en-US" dirty="0" err="1"/>
              <a:t>Clery</a:t>
            </a:r>
            <a:r>
              <a:rPr lang="en-US" dirty="0"/>
              <a:t> Act Crimes?</a:t>
            </a:r>
            <a:br>
              <a:rPr lang="en-US" dirty="0"/>
            </a:br>
            <a:r>
              <a:rPr lang="en-US" sz="1800" dirty="0"/>
              <a:t>(cont.)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A6708-0110-49BB-847C-6019BDB6881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3200" b="1" dirty="0"/>
              <a:t>VAWA Offenses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	1.) Domestic Violence</a:t>
            </a:r>
          </a:p>
          <a:p>
            <a:pPr marL="0" indent="0">
              <a:buNone/>
            </a:pPr>
            <a:r>
              <a:rPr lang="en-US" sz="2800" dirty="0"/>
              <a:t>	2.) Dating Violence</a:t>
            </a:r>
          </a:p>
          <a:p>
            <a:pPr marL="0" indent="0">
              <a:buNone/>
            </a:pPr>
            <a:r>
              <a:rPr lang="en-US" sz="2800" dirty="0"/>
              <a:t>	3.) Stalking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*Note that </a:t>
            </a:r>
            <a:r>
              <a:rPr lang="en-US" sz="2800" b="1" dirty="0"/>
              <a:t>Sexual Assault </a:t>
            </a:r>
            <a:r>
              <a:rPr lang="en-US" sz="2800" dirty="0"/>
              <a:t>is also a VAWA Offense but it included in the Criminal Offenses category for </a:t>
            </a:r>
            <a:r>
              <a:rPr lang="en-US" sz="2800" dirty="0" err="1"/>
              <a:t>Clery</a:t>
            </a:r>
            <a:r>
              <a:rPr lang="en-US" sz="2800" dirty="0"/>
              <a:t> Act reporting purposes.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47CDAC-A265-4196-8108-799A526F5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594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7C259-7F51-44B0-B424-D7B602E97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What are the </a:t>
            </a:r>
            <a:r>
              <a:rPr lang="en-US" altLang="en-US" dirty="0" err="1"/>
              <a:t>Clery</a:t>
            </a:r>
            <a:r>
              <a:rPr lang="en-US" altLang="en-US" dirty="0"/>
              <a:t> Act Crimes?</a:t>
            </a:r>
            <a:br>
              <a:rPr lang="en-US" altLang="en-US" dirty="0"/>
            </a:br>
            <a:r>
              <a:rPr lang="en-US" altLang="en-US" sz="1800" dirty="0"/>
              <a:t>(cont.)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0CBD9C-EC1A-4E9F-B78B-7D16FC0118A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46919" y="1295400"/>
            <a:ext cx="10668000" cy="4495800"/>
          </a:xfrm>
        </p:spPr>
        <p:txBody>
          <a:bodyPr/>
          <a:lstStyle/>
          <a:p>
            <a:pPr lvl="1" algn="ctr">
              <a:buFontTx/>
              <a:buNone/>
              <a:defRPr/>
            </a:pPr>
            <a:r>
              <a:rPr lang="en-US" b="1" dirty="0"/>
              <a:t>Arrests and Referrals for Disciplinary Action for:</a:t>
            </a:r>
          </a:p>
          <a:p>
            <a:pPr lvl="1">
              <a:buFontTx/>
              <a:buNone/>
              <a:defRPr/>
            </a:pPr>
            <a:endParaRPr lang="en-US" dirty="0"/>
          </a:p>
          <a:p>
            <a:pPr marL="914400" lvl="1" indent="-457200">
              <a:buFontTx/>
              <a:buAutoNum type="arabicPeriod"/>
              <a:defRPr/>
            </a:pPr>
            <a:r>
              <a:rPr lang="en-US" sz="3600" dirty="0"/>
              <a:t>Weapons: (carrying, possessing, etc.)</a:t>
            </a:r>
          </a:p>
          <a:p>
            <a:pPr marL="914400" lvl="1" indent="-457200">
              <a:buFontTx/>
              <a:buAutoNum type="arabicPeriod"/>
              <a:defRPr/>
            </a:pPr>
            <a:r>
              <a:rPr lang="en-US" sz="3600" dirty="0"/>
              <a:t>Drug Abuse Violations</a:t>
            </a:r>
          </a:p>
          <a:p>
            <a:pPr marL="914400" lvl="1" indent="-457200">
              <a:buFontTx/>
              <a:buAutoNum type="arabicPeriod"/>
              <a:defRPr/>
            </a:pPr>
            <a:r>
              <a:rPr lang="en-US" sz="3600" dirty="0"/>
              <a:t>Liquor Law Violations</a:t>
            </a:r>
          </a:p>
          <a:p>
            <a:pPr marL="914400" lvl="1" indent="-457200">
              <a:buFontTx/>
              <a:buNone/>
              <a:defRPr/>
            </a:pPr>
            <a:r>
              <a:rPr lang="en-US" sz="3600" dirty="0"/>
              <a:t>* 	</a:t>
            </a:r>
            <a:r>
              <a:rPr lang="en-US" sz="2800" b="1" dirty="0"/>
              <a:t>Referred for disciplinary action</a:t>
            </a:r>
            <a:r>
              <a:rPr lang="en-US" sz="2800" dirty="0"/>
              <a:t> means the referral of any person to any official who initiates a disciplinary action of which a record is kept, and which may result in the imposition of a sanction.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AB22D2-59A0-40C2-B3CB-856896AE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920F7-7227-4D6E-B7C6-AC05743CC8F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35720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-new-template-academic.potx" id="{14BD037D-5701-4367-9443-43F3FD159F7A}" vid="{1EA14F1B-88DC-43A8-B88C-A9EB44FA2E2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44</TotalTime>
  <Words>1011</Words>
  <Application>Microsoft Office PowerPoint</Application>
  <PresentationFormat>Custom</PresentationFormat>
  <Paragraphs>124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Arial Black</vt:lpstr>
      <vt:lpstr>Calibri</vt:lpstr>
      <vt:lpstr>Century Gothic</vt:lpstr>
      <vt:lpstr>Times New Roman</vt:lpstr>
      <vt:lpstr>Verdana</vt:lpstr>
      <vt:lpstr>Blank</vt:lpstr>
      <vt:lpstr>University of Massachusetts Lowell</vt:lpstr>
      <vt:lpstr>Presented by:</vt:lpstr>
      <vt:lpstr>AGENDA UMass Lowell Police Department</vt:lpstr>
      <vt:lpstr>Introduction to the Clery Act</vt:lpstr>
      <vt:lpstr>Security on Campus incorporated</vt:lpstr>
      <vt:lpstr>What are the Clery Act Crimes?</vt:lpstr>
      <vt:lpstr>What are the Clery Act Crimes? (cont.)</vt:lpstr>
      <vt:lpstr>What are Clery Act Crimes? (cont.)</vt:lpstr>
      <vt:lpstr>What are the Clery Act Crimes? (cont.)</vt:lpstr>
      <vt:lpstr>Documenting Clery Act Crimes</vt:lpstr>
      <vt:lpstr>Clery Act Geography:</vt:lpstr>
      <vt:lpstr>CSA Designation</vt:lpstr>
      <vt:lpstr>What Does a CSA do?</vt:lpstr>
      <vt:lpstr>What a CSA Does NOT Do?</vt:lpstr>
      <vt:lpstr>Policy Statements</vt:lpstr>
      <vt:lpstr>Questions and Answers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Umass Lowell</dc:title>
  <dc:creator>Lyon1, Stephanie</dc:creator>
  <cp:lastModifiedBy>Connors, Jeffrey W</cp:lastModifiedBy>
  <cp:revision>2</cp:revision>
  <cp:lastPrinted>2015-05-01T18:07:17Z</cp:lastPrinted>
  <dcterms:created xsi:type="dcterms:W3CDTF">2018-02-21T14:10:40Z</dcterms:created>
  <dcterms:modified xsi:type="dcterms:W3CDTF">2021-10-21T12:23:27Z</dcterms:modified>
</cp:coreProperties>
</file>