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82" r:id="rId3"/>
    <p:sldId id="258" r:id="rId4"/>
    <p:sldId id="283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B7040-B914-4132-98A9-C850F9642363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624C9-4141-4EE5-890B-D978A1EE4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727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A76C0-EC32-4578-881D-1D36E445FC3B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74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357A9-08F7-4417-BEF9-B48E23788485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178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D978E-E7FA-4870-8F11-ED0D89E7CFAC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86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6457-D539-474E-9E54-50D4D55539A9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27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B239-A584-429A-A7FA-247E80746FB6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20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B8372-C346-46E8-AB48-681B5A0964C6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277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BB5C9-0CDF-49FF-BB6A-6BB3FB324FD1}" type="datetime1">
              <a:rPr lang="en-US" smtClean="0"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328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BB25-A54A-4927-ACA5-CA5096CD38BE}" type="datetime1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504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C9F0-A5BF-48B1-96CE-926305EE560D}" type="datetime1">
              <a:rPr lang="en-US" smtClean="0"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539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C8E15-6FCD-4006-A609-12FE692B11CD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76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873F-FF5E-474D-A248-ED47013688CF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85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775AE-8708-4DB6-9FA7-CB7D5B3395F0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8449E-60E7-4242-85E3-76A6E3020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1684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Writing a Method Section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Describing measures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2" descr="UMass Lowell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5" y="533400"/>
            <a:ext cx="162381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2936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Measures include the following elements:</a:t>
            </a:r>
          </a:p>
          <a:p>
            <a:pPr lvl="1"/>
            <a:r>
              <a:rPr lang="en-US" dirty="0" smtClean="0"/>
              <a:t>The construct  or variable being measured</a:t>
            </a:r>
          </a:p>
          <a:p>
            <a:pPr lvl="1"/>
            <a:r>
              <a:rPr lang="en-US" dirty="0" smtClean="0"/>
              <a:t>The name of the measure </a:t>
            </a:r>
          </a:p>
          <a:p>
            <a:pPr lvl="1"/>
            <a:r>
              <a:rPr lang="en-US" dirty="0" smtClean="0"/>
              <a:t>A citation for the measure if it is published</a:t>
            </a:r>
          </a:p>
          <a:p>
            <a:pPr lvl="1"/>
            <a:r>
              <a:rPr lang="en-US" dirty="0"/>
              <a:t>How many items there </a:t>
            </a:r>
            <a:r>
              <a:rPr lang="en-US" dirty="0" smtClean="0"/>
              <a:t>are</a:t>
            </a:r>
          </a:p>
          <a:p>
            <a:pPr lvl="1"/>
            <a:r>
              <a:rPr lang="en-US" dirty="0" smtClean="0"/>
              <a:t>A sample item</a:t>
            </a:r>
          </a:p>
          <a:p>
            <a:pPr lvl="1"/>
            <a:r>
              <a:rPr lang="en-US" dirty="0" smtClean="0"/>
              <a:t>How items are scored</a:t>
            </a:r>
          </a:p>
          <a:p>
            <a:pPr lvl="1"/>
            <a:r>
              <a:rPr lang="en-US" dirty="0" smtClean="0"/>
              <a:t>What higher and lower scores mean</a:t>
            </a:r>
          </a:p>
          <a:p>
            <a:pPr lvl="1"/>
            <a:r>
              <a:rPr lang="en-US" dirty="0" smtClean="0"/>
              <a:t>Research or data supporting the reliability of the measure</a:t>
            </a:r>
          </a:p>
          <a:p>
            <a:pPr lvl="1"/>
            <a:r>
              <a:rPr lang="en-US" dirty="0" smtClean="0"/>
              <a:t>Research supporting the validity of the measure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104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</a:t>
            </a:r>
            <a:r>
              <a:rPr lang="en-US" dirty="0" smtClean="0"/>
              <a:t> construct or variable being measured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construct is an idea or concept</a:t>
            </a:r>
          </a:p>
          <a:p>
            <a:r>
              <a:rPr lang="en-US" dirty="0" smtClean="0"/>
              <a:t>A construct might be depression, aggression, abuse, agitation</a:t>
            </a:r>
          </a:p>
          <a:p>
            <a:pPr lvl="1"/>
            <a:r>
              <a:rPr lang="en-US" dirty="0" smtClean="0"/>
              <a:t>There can be more than one measure for a single construct</a:t>
            </a:r>
          </a:p>
          <a:p>
            <a:pPr lvl="1"/>
            <a:r>
              <a:rPr lang="en-US" dirty="0" smtClean="0"/>
              <a:t>There can be several constructs in one study</a:t>
            </a:r>
          </a:p>
          <a:p>
            <a:r>
              <a:rPr lang="en-US" dirty="0" smtClean="0"/>
              <a:t>A variable is simply something that is measured</a:t>
            </a:r>
          </a:p>
          <a:p>
            <a:pPr lvl="1"/>
            <a:r>
              <a:rPr lang="en-US" dirty="0" smtClean="0"/>
              <a:t>Like height, weight or income</a:t>
            </a:r>
          </a:p>
          <a:p>
            <a:r>
              <a:rPr lang="en-US" dirty="0" smtClean="0"/>
              <a:t>Many studies measure constructs </a:t>
            </a:r>
            <a:r>
              <a:rPr lang="en-US" i="1" dirty="0" smtClean="0"/>
              <a:t>and</a:t>
            </a:r>
            <a:r>
              <a:rPr lang="en-US" dirty="0" smtClean="0"/>
              <a:t> variables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814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 of the Measure/Citation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Constructs such as anxiety, risk behaviors, attitudes about marriage, etc., are likely (hopefully) using an existing measure.</a:t>
            </a:r>
          </a:p>
          <a:p>
            <a:r>
              <a:rPr lang="en-US" dirty="0" smtClean="0"/>
              <a:t>Existing measures have formal names and usually abbreviations</a:t>
            </a:r>
          </a:p>
          <a:p>
            <a:r>
              <a:rPr lang="en-US" dirty="0" smtClean="0"/>
              <a:t>If it is a published measure it should be cited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483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Construct/Measure name/Citation-Example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Two measures of child behavior problems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Child Behavior Problems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Parent reported child behavior problems were measured with the Child Behavior Checklist (CBCL; Achenbach &amp; </a:t>
            </a:r>
            <a:r>
              <a:rPr lang="en-US" dirty="0" err="1" smtClean="0">
                <a:solidFill>
                  <a:srgbClr val="FF0000"/>
                </a:solidFill>
              </a:rPr>
              <a:t>Edelbrock</a:t>
            </a:r>
            <a:r>
              <a:rPr lang="en-US" dirty="0" smtClean="0">
                <a:solidFill>
                  <a:srgbClr val="FF0000"/>
                </a:solidFill>
              </a:rPr>
              <a:t>, 1991)…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Parent reported child behavior problems were also measured with the </a:t>
            </a:r>
            <a:r>
              <a:rPr lang="en-US" dirty="0" err="1" smtClean="0">
                <a:solidFill>
                  <a:srgbClr val="FF0000"/>
                </a:solidFill>
              </a:rPr>
              <a:t>Eyberg</a:t>
            </a:r>
            <a:r>
              <a:rPr lang="en-US" dirty="0" smtClean="0">
                <a:solidFill>
                  <a:srgbClr val="FF0000"/>
                </a:solidFill>
              </a:rPr>
              <a:t> Child Behavior Inventory (ECBI; </a:t>
            </a:r>
            <a:r>
              <a:rPr lang="en-US" dirty="0" err="1" smtClean="0">
                <a:solidFill>
                  <a:srgbClr val="FF0000"/>
                </a:solidFill>
              </a:rPr>
              <a:t>Eyberg</a:t>
            </a:r>
            <a:r>
              <a:rPr lang="en-US" dirty="0" smtClean="0">
                <a:solidFill>
                  <a:srgbClr val="FF0000"/>
                </a:solidFill>
              </a:rPr>
              <a:t> &amp; </a:t>
            </a:r>
            <a:r>
              <a:rPr lang="en-US" dirty="0" err="1" smtClean="0">
                <a:solidFill>
                  <a:srgbClr val="FF0000"/>
                </a:solidFill>
              </a:rPr>
              <a:t>Pincus</a:t>
            </a:r>
            <a:r>
              <a:rPr lang="en-US" dirty="0" smtClean="0">
                <a:solidFill>
                  <a:srgbClr val="FF0000"/>
                </a:solidFill>
              </a:rPr>
              <a:t>, 1999)…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9034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 on the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Child behavior problems is the construct</a:t>
            </a:r>
          </a:p>
          <a:p>
            <a:r>
              <a:rPr lang="en-US" dirty="0" smtClean="0"/>
              <a:t>The first measure is the Child Behavior Checklist, abbreviated CBCL</a:t>
            </a:r>
          </a:p>
          <a:p>
            <a:pPr lvl="1"/>
            <a:r>
              <a:rPr lang="en-US" dirty="0" smtClean="0"/>
              <a:t>The authors are cited using proper citation style</a:t>
            </a:r>
          </a:p>
          <a:p>
            <a:r>
              <a:rPr lang="en-US" dirty="0" smtClean="0"/>
              <a:t>The second measure is the </a:t>
            </a:r>
            <a:r>
              <a:rPr lang="en-US" dirty="0" err="1" smtClean="0"/>
              <a:t>Eyberg</a:t>
            </a:r>
            <a:r>
              <a:rPr lang="en-US" dirty="0" smtClean="0"/>
              <a:t> Child Behavior Inventory, abbreviated ECBI.</a:t>
            </a:r>
          </a:p>
          <a:p>
            <a:pPr lvl="1"/>
            <a:r>
              <a:rPr lang="en-US" dirty="0" smtClean="0"/>
              <a:t>The authors are cited using proper citation style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09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sample item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very helpful for the reader to include an actual question or item from the measure that is described</a:t>
            </a:r>
          </a:p>
          <a:p>
            <a:r>
              <a:rPr lang="en-US" dirty="0" smtClean="0"/>
              <a:t>This helps the reader see how items are worded</a:t>
            </a:r>
          </a:p>
          <a:p>
            <a:pPr lvl="1"/>
            <a:r>
              <a:rPr lang="en-US" dirty="0" smtClean="0"/>
              <a:t>How long items may be</a:t>
            </a:r>
          </a:p>
          <a:p>
            <a:pPr lvl="1"/>
            <a:r>
              <a:rPr lang="en-US" dirty="0" smtClean="0"/>
              <a:t>How complicated wording may be</a:t>
            </a:r>
          </a:p>
          <a:p>
            <a:pPr lvl="1"/>
            <a:r>
              <a:rPr lang="en-US" dirty="0" smtClean="0"/>
              <a:t>What types of issues are asked about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070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Items are Scored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Items may be scored in different ways, such as</a:t>
            </a:r>
          </a:p>
          <a:p>
            <a:pPr lvl="1"/>
            <a:r>
              <a:rPr lang="en-US" dirty="0" smtClean="0"/>
              <a:t>True/false</a:t>
            </a:r>
          </a:p>
          <a:p>
            <a:pPr lvl="1"/>
            <a:r>
              <a:rPr lang="en-US" dirty="0" smtClean="0"/>
              <a:t>Never, rarely, sometimes, often, always</a:t>
            </a:r>
          </a:p>
          <a:p>
            <a:r>
              <a:rPr lang="en-US" dirty="0" smtClean="0"/>
              <a:t>Word scoring is often assigned a number</a:t>
            </a:r>
          </a:p>
          <a:p>
            <a:r>
              <a:rPr lang="en-US" dirty="0" smtClean="0"/>
              <a:t>This should be described so the reader can understand the choices participants had for answering questions</a:t>
            </a:r>
          </a:p>
          <a:p>
            <a:r>
              <a:rPr lang="en-US" dirty="0" smtClean="0"/>
              <a:t>This helps the reader judge if the measure was adequate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9832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Number of items/Sample item/Scoring-Example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Here is an example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The CBCL is a 113 item checklist of behavior problems.  Parents are asked how often each behavior occurs compared to their experience of other similar age children currently or within the past 6 months.  Items are scored on a scale of (0)= not true, (1)=sometimes true, and (2)= often true.  Sample items include “bites fingernails” and “argues a lot.”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2846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high and low scores mean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</a:t>
            </a:r>
            <a:r>
              <a:rPr lang="en-US" dirty="0" smtClean="0"/>
              <a:t>eader don’t automatically know what high and low scores mean</a:t>
            </a:r>
          </a:p>
          <a:p>
            <a:r>
              <a:rPr lang="en-US" dirty="0" smtClean="0"/>
              <a:t>For instance, that a higher score on a depression scale means more depressive symptoms</a:t>
            </a:r>
          </a:p>
          <a:p>
            <a:r>
              <a:rPr lang="en-US" dirty="0" smtClean="0"/>
              <a:t>Scales are not always scored in obvious ways</a:t>
            </a:r>
          </a:p>
          <a:p>
            <a:r>
              <a:rPr lang="en-US" dirty="0" smtClean="0"/>
              <a:t>Readers need to know exactly what the range of possible scores is, and what higher or lower scores represent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8704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Range and High and Low Scores-Example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 measure of psychopathy</a:t>
            </a:r>
          </a:p>
          <a:p>
            <a:pPr marL="0" indent="0">
              <a:buNone/>
            </a:pPr>
            <a:r>
              <a:rPr lang="en-US" smtClean="0">
                <a:solidFill>
                  <a:srgbClr val="FF0000"/>
                </a:solidFill>
              </a:rPr>
              <a:t>The PCL-R </a:t>
            </a:r>
            <a:r>
              <a:rPr lang="en-US" dirty="0" smtClean="0">
                <a:solidFill>
                  <a:srgbClr val="FF0000"/>
                </a:solidFill>
              </a:rPr>
              <a:t>has 20 items and possible scores range from 0 to 40, where higher scores indicate more psychopathic behaviors and attitudes. 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737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1) State the goals of this tutorial</a:t>
            </a:r>
          </a:p>
          <a:p>
            <a:r>
              <a:rPr lang="en-US" dirty="0" smtClean="0"/>
              <a:t>2) What is a method section</a:t>
            </a:r>
          </a:p>
          <a:p>
            <a:r>
              <a:rPr lang="en-US" dirty="0" smtClean="0"/>
              <a:t>3) What is in a method section</a:t>
            </a:r>
          </a:p>
          <a:p>
            <a:r>
              <a:rPr lang="en-US" dirty="0" smtClean="0"/>
              <a:t>4) What is the measures part of a method section</a:t>
            </a:r>
          </a:p>
          <a:p>
            <a:r>
              <a:rPr lang="en-US" dirty="0" smtClean="0"/>
              <a:t>5) What goes in the measures section</a:t>
            </a:r>
          </a:p>
          <a:p>
            <a:r>
              <a:rPr lang="en-US" dirty="0" smtClean="0"/>
              <a:t>6) The specific elements of a measures section</a:t>
            </a:r>
          </a:p>
          <a:p>
            <a:r>
              <a:rPr lang="en-US" dirty="0" smtClean="0"/>
              <a:t>7) Detailed example of a measures section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5589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Reliability and Validity of </a:t>
            </a:r>
            <a:r>
              <a:rPr lang="en-US" dirty="0"/>
              <a:t>a</a:t>
            </a:r>
            <a:r>
              <a:rPr lang="en-US" dirty="0" smtClean="0"/>
              <a:t> Measure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must be evidence that </a:t>
            </a:r>
            <a:r>
              <a:rPr lang="en-US" dirty="0"/>
              <a:t>a</a:t>
            </a:r>
            <a:r>
              <a:rPr lang="en-US" dirty="0" smtClean="0"/>
              <a:t> measure is reliable and valid</a:t>
            </a:r>
          </a:p>
          <a:p>
            <a:r>
              <a:rPr lang="en-US" dirty="0" smtClean="0"/>
              <a:t>Usually this will come from the published literature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368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 of </a:t>
            </a:r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M</a:t>
            </a:r>
            <a:r>
              <a:rPr lang="en-US" dirty="0" smtClean="0"/>
              <a:t>easure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Descriptions should state support for the reliability of the measure</a:t>
            </a:r>
          </a:p>
          <a:p>
            <a:r>
              <a:rPr lang="en-US" dirty="0" smtClean="0"/>
              <a:t> Different types of reliability may be important for </a:t>
            </a:r>
            <a:r>
              <a:rPr lang="en-US" dirty="0"/>
              <a:t>a</a:t>
            </a:r>
            <a:r>
              <a:rPr lang="en-US" dirty="0" smtClean="0"/>
              <a:t> measure</a:t>
            </a:r>
          </a:p>
          <a:p>
            <a:pPr lvl="1"/>
            <a:r>
              <a:rPr lang="en-US" dirty="0" smtClean="0"/>
              <a:t>Test-retest reliability and internal consistency reliability for survey measures</a:t>
            </a:r>
          </a:p>
          <a:p>
            <a:pPr lvl="1"/>
            <a:r>
              <a:rPr lang="en-US" dirty="0" err="1" smtClean="0"/>
              <a:t>Interrater</a:t>
            </a:r>
            <a:r>
              <a:rPr lang="en-US" dirty="0" smtClean="0"/>
              <a:t> reliability for observational measures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6802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Reliability of the Measure-Example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 survey measure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The Beck Anxiety Inventory has been shown to have one-week test-retest reliability of .75 (Beck, Epstein, Brown &amp; Steer, 1988).  Internal consistency reliability in the current sample was .80.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291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Validity of the Measure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many </a:t>
            </a:r>
            <a:r>
              <a:rPr lang="en-US" dirty="0" err="1" smtClean="0"/>
              <a:t>many</a:t>
            </a:r>
            <a:r>
              <a:rPr lang="en-US" dirty="0" smtClean="0"/>
              <a:t> types of validity</a:t>
            </a:r>
          </a:p>
          <a:p>
            <a:r>
              <a:rPr lang="en-US" dirty="0"/>
              <a:t>M</a:t>
            </a:r>
            <a:r>
              <a:rPr lang="en-US" dirty="0" smtClean="0"/>
              <a:t>easure do not have to be shown to be valid in all ways</a:t>
            </a:r>
          </a:p>
          <a:p>
            <a:r>
              <a:rPr lang="en-US" dirty="0" smtClean="0"/>
              <a:t>But some evidence of validity is usually necessary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9581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Validity of the Measure-Example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 survey measure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The Beck Anxiety Inventory has been shown to be able to discriminate anxious from non-anxious patients, and is also correlated with other measures of anxiety (Beck, Epstein, Brown &amp; Steer, 1988).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718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Measures-Summary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Measures needs to be clearly described so the reader can understand what how the constructs and variables of interest were measured, and judge if the measures were good</a:t>
            </a:r>
          </a:p>
          <a:p>
            <a:r>
              <a:rPr lang="en-US" dirty="0" smtClean="0"/>
              <a:t>There are several components to describing a measure</a:t>
            </a:r>
          </a:p>
          <a:p>
            <a:r>
              <a:rPr lang="en-US" dirty="0" smtClean="0"/>
              <a:t>Describing a measure usually requires citations from the published literature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3121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tutorial explained the purpose and parts of a method section of an empirical paper or proposal</a:t>
            </a:r>
          </a:p>
          <a:p>
            <a:r>
              <a:rPr lang="en-US" dirty="0" smtClean="0"/>
              <a:t>It reviewed in detail the specific components that may be in a measures section</a:t>
            </a:r>
          </a:p>
          <a:p>
            <a:r>
              <a:rPr lang="en-US" dirty="0" smtClean="0"/>
              <a:t>It demonstrated several examples of measures sections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824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Explain the purpose of a method section</a:t>
            </a:r>
          </a:p>
          <a:p>
            <a:r>
              <a:rPr lang="en-US" dirty="0" smtClean="0"/>
              <a:t>Demonstrate the measures section of the method section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902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the end of this tutorial you should be able to</a:t>
            </a:r>
          </a:p>
          <a:p>
            <a:pPr lvl="1"/>
            <a:r>
              <a:rPr lang="en-US" dirty="0" smtClean="0"/>
              <a:t>Articulate what the method section of a psychology paper is</a:t>
            </a:r>
          </a:p>
          <a:p>
            <a:pPr lvl="1"/>
            <a:r>
              <a:rPr lang="en-US" dirty="0" smtClean="0"/>
              <a:t>State what goes in that section</a:t>
            </a:r>
          </a:p>
          <a:p>
            <a:pPr lvl="1"/>
            <a:r>
              <a:rPr lang="en-US" dirty="0" smtClean="0"/>
              <a:t>State the components of a measures section</a:t>
            </a:r>
          </a:p>
          <a:p>
            <a:pPr lvl="1"/>
            <a:r>
              <a:rPr lang="en-US" dirty="0" smtClean="0"/>
              <a:t>Draft a measures section for your </a:t>
            </a:r>
            <a:r>
              <a:rPr lang="en-US" smtClean="0"/>
              <a:t>own work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6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Method Section?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It is the part of the proposal or research paper that describes the methods used to collect the data</a:t>
            </a:r>
          </a:p>
          <a:p>
            <a:r>
              <a:rPr lang="en-US" dirty="0" smtClean="0"/>
              <a:t>It follows the introduction</a:t>
            </a:r>
          </a:p>
          <a:p>
            <a:r>
              <a:rPr lang="en-US" dirty="0" smtClean="0"/>
              <a:t>It allows the reader to understand how the data were collected, and to judge for herself if she thinks the methods were good</a:t>
            </a:r>
          </a:p>
          <a:p>
            <a:r>
              <a:rPr lang="en-US" dirty="0" smtClean="0"/>
              <a:t>It should be detailed enough for a good researcher to be able to replicate the study from reading the method section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362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Method section?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method section contains several sections</a:t>
            </a:r>
          </a:p>
          <a:p>
            <a:pPr lvl="1"/>
            <a:r>
              <a:rPr lang="en-US" dirty="0" smtClean="0"/>
              <a:t>Participants</a:t>
            </a:r>
          </a:p>
          <a:p>
            <a:pPr lvl="2"/>
            <a:r>
              <a:rPr lang="en-US" dirty="0" smtClean="0"/>
              <a:t>Who was in the study</a:t>
            </a:r>
          </a:p>
          <a:p>
            <a:pPr lvl="1"/>
            <a:r>
              <a:rPr lang="en-US" dirty="0" smtClean="0"/>
              <a:t>Procedure</a:t>
            </a:r>
          </a:p>
          <a:p>
            <a:pPr lvl="2"/>
            <a:r>
              <a:rPr lang="en-US" dirty="0" smtClean="0"/>
              <a:t>What happened study</a:t>
            </a:r>
          </a:p>
          <a:p>
            <a:pPr lvl="1"/>
            <a:r>
              <a:rPr lang="en-US" dirty="0" smtClean="0"/>
              <a:t>Measures/Materials</a:t>
            </a:r>
          </a:p>
          <a:p>
            <a:pPr lvl="2"/>
            <a:r>
              <a:rPr lang="en-US" dirty="0" smtClean="0"/>
              <a:t>What measures were used—like surveys</a:t>
            </a:r>
          </a:p>
          <a:p>
            <a:pPr lvl="2"/>
            <a:r>
              <a:rPr lang="en-US" dirty="0" smtClean="0"/>
              <a:t>Or what materials—like special lab </a:t>
            </a:r>
            <a:r>
              <a:rPr lang="en-US" dirty="0" err="1" smtClean="0"/>
              <a:t>equipement</a:t>
            </a:r>
            <a:endParaRPr lang="en-US" dirty="0" smtClean="0"/>
          </a:p>
          <a:p>
            <a:pPr lvl="1"/>
            <a:r>
              <a:rPr lang="en-US" dirty="0" smtClean="0"/>
              <a:t>Analysis section-not covered in </a:t>
            </a:r>
            <a:r>
              <a:rPr lang="en-US" dirty="0"/>
              <a:t>these </a:t>
            </a:r>
            <a:r>
              <a:rPr lang="en-US" dirty="0" smtClean="0"/>
              <a:t>tutorials</a:t>
            </a:r>
          </a:p>
          <a:p>
            <a:pPr lvl="2"/>
            <a:r>
              <a:rPr lang="en-US" dirty="0" smtClean="0"/>
              <a:t>Describes the statistical analysis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23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Section-Measures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tutorial demonstrates the </a:t>
            </a:r>
            <a:r>
              <a:rPr lang="en-US" u="sng" dirty="0" smtClean="0"/>
              <a:t>measures</a:t>
            </a:r>
            <a:r>
              <a:rPr lang="en-US" dirty="0" smtClean="0"/>
              <a:t> or </a:t>
            </a:r>
            <a:r>
              <a:rPr lang="en-US" u="sng" dirty="0" smtClean="0"/>
              <a:t>materials</a:t>
            </a:r>
            <a:r>
              <a:rPr lang="en-US" dirty="0" smtClean="0"/>
              <a:t> section</a:t>
            </a:r>
          </a:p>
          <a:p>
            <a:r>
              <a:rPr lang="en-US" dirty="0" smtClean="0"/>
              <a:t>Other tutorials cover the </a:t>
            </a:r>
            <a:r>
              <a:rPr lang="en-US" u="sng" dirty="0" smtClean="0"/>
              <a:t>participants</a:t>
            </a:r>
            <a:r>
              <a:rPr lang="en-US" dirty="0" smtClean="0"/>
              <a:t> and </a:t>
            </a:r>
            <a:r>
              <a:rPr lang="en-US" u="sng" dirty="0"/>
              <a:t>p</a:t>
            </a:r>
            <a:r>
              <a:rPr lang="en-US" u="sng" dirty="0" smtClean="0"/>
              <a:t>rocedures</a:t>
            </a:r>
            <a:r>
              <a:rPr lang="en-US" dirty="0" smtClean="0"/>
              <a:t> sections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910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Measures?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Measures are the source of the actual data</a:t>
            </a:r>
          </a:p>
          <a:p>
            <a:r>
              <a:rPr lang="en-US" dirty="0" smtClean="0"/>
              <a:t>These can be</a:t>
            </a:r>
          </a:p>
          <a:p>
            <a:pPr lvl="1"/>
            <a:r>
              <a:rPr lang="en-US" dirty="0" smtClean="0"/>
              <a:t>Interviews</a:t>
            </a:r>
          </a:p>
          <a:p>
            <a:pPr lvl="1"/>
            <a:r>
              <a:rPr lang="en-US" dirty="0" smtClean="0"/>
              <a:t>Surveys</a:t>
            </a:r>
          </a:p>
          <a:p>
            <a:pPr lvl="1"/>
            <a:r>
              <a:rPr lang="en-US" dirty="0" smtClean="0"/>
              <a:t>Measurements of physical characteristics </a:t>
            </a:r>
          </a:p>
          <a:p>
            <a:pPr lvl="2"/>
            <a:r>
              <a:rPr lang="en-US" dirty="0" smtClean="0"/>
              <a:t>Height </a:t>
            </a:r>
          </a:p>
          <a:p>
            <a:pPr lvl="2"/>
            <a:r>
              <a:rPr lang="en-US" dirty="0" smtClean="0"/>
              <a:t>weight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428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describe measures?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Because measures are the source of your data, all the results </a:t>
            </a:r>
            <a:r>
              <a:rPr lang="en-US" u="sng" dirty="0" smtClean="0"/>
              <a:t>rest</a:t>
            </a:r>
            <a:r>
              <a:rPr lang="en-US" dirty="0" smtClean="0"/>
              <a:t> on whether or not the measures are adequate</a:t>
            </a:r>
          </a:p>
          <a:p>
            <a:r>
              <a:rPr lang="en-US" dirty="0" smtClean="0"/>
              <a:t>Describing the measures helps the reader judge whether or not the results are valid</a:t>
            </a:r>
          </a:p>
          <a:p>
            <a:r>
              <a:rPr lang="en-US" dirty="0" smtClean="0"/>
              <a:t>The measures section may be a lengthy and detailed section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449E-60E7-4242-85E3-76A6E302022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4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292934"/>
      </a:dk1>
      <a:lt1>
        <a:srgbClr val="FFFFFF"/>
      </a:lt1>
      <a:dk2>
        <a:srgbClr val="007033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1568</Words>
  <Application>Microsoft Office PowerPoint</Application>
  <PresentationFormat>On-screen Show (4:3)</PresentationFormat>
  <Paragraphs>187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Writing a Method Section</vt:lpstr>
      <vt:lpstr>Steps in this tutorial</vt:lpstr>
      <vt:lpstr>Goals of this tutorial</vt:lpstr>
      <vt:lpstr>Objectives</vt:lpstr>
      <vt:lpstr>What is a Method Section?</vt:lpstr>
      <vt:lpstr>What is the Method section?</vt:lpstr>
      <vt:lpstr>Method Section-Measures</vt:lpstr>
      <vt:lpstr>What are Measures?</vt:lpstr>
      <vt:lpstr>Why describe measures?</vt:lpstr>
      <vt:lpstr>Measures</vt:lpstr>
      <vt:lpstr>A construct or variable being measured</vt:lpstr>
      <vt:lpstr>Name of the Measure/Citation</vt:lpstr>
      <vt:lpstr>Construct/Measure name/Citation-Example</vt:lpstr>
      <vt:lpstr>Notes on the Example</vt:lpstr>
      <vt:lpstr>A sample item</vt:lpstr>
      <vt:lpstr>How Items are Scored</vt:lpstr>
      <vt:lpstr>Number of items/Sample item/Scoring-Example</vt:lpstr>
      <vt:lpstr>What high and low scores mean</vt:lpstr>
      <vt:lpstr>Range and High and Low Scores-Example</vt:lpstr>
      <vt:lpstr>Reliability and Validity of a Measure</vt:lpstr>
      <vt:lpstr>Reliability of a Measure</vt:lpstr>
      <vt:lpstr>Reliability of the Measure-Example</vt:lpstr>
      <vt:lpstr>Validity of the Measure</vt:lpstr>
      <vt:lpstr>Validity of the Measure-Example</vt:lpstr>
      <vt:lpstr>Measures-Summary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a Method Section</dc:title>
  <dc:creator>Frye, Alice A</dc:creator>
  <cp:lastModifiedBy>Mary</cp:lastModifiedBy>
  <cp:revision>16</cp:revision>
  <dcterms:created xsi:type="dcterms:W3CDTF">2012-06-25T17:37:30Z</dcterms:created>
  <dcterms:modified xsi:type="dcterms:W3CDTF">2013-09-21T19:57:25Z</dcterms:modified>
</cp:coreProperties>
</file>