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14" r:id="rId2"/>
    <p:sldId id="315" r:id="rId3"/>
    <p:sldId id="316" r:id="rId4"/>
    <p:sldId id="317" r:id="rId5"/>
    <p:sldId id="327" r:id="rId6"/>
    <p:sldId id="326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8" r:id="rId16"/>
    <p:sldId id="275" r:id="rId17"/>
    <p:sldId id="329" r:id="rId18"/>
    <p:sldId id="298" r:id="rId19"/>
    <p:sldId id="282" r:id="rId20"/>
    <p:sldId id="33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43F18F-6C8B-4E08-8331-59430FD655BA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8ADA0-49B1-4EAB-8B3D-6B38D1E8FC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62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1908-624C-4638-8C82-1D0E185A2081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485AC-3018-4393-A99B-C9B00BE35155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36184-FC8C-4C29-89A8-DAF03A0718C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82408-42AE-409E-BAE1-A57B2C9C636C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9EBA6-3063-4414-9A43-82536FEF3D3A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5941A-382C-4F64-9116-C4BBE4238F9A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9E713-327C-4EDC-8490-06DE5AB1ACA0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C6A52-6DD9-477C-9443-81559B019442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D9E44-202F-4AC2-B579-7E788E089A97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094AD-E669-4B6C-8DF7-A9FFFDDCAF20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83107-25AF-4C93-B025-1BBC6ECF6B00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F7DE-054E-418D-A0FB-B84989EB8956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s.valdosta.edu/mwhatley/3600/APA_GERA_Final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un.edu/plunk/apa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ypages.valdosta.edu/mwhatley/3600/APA_GERA_Final.pdf" TargetMode="External"/><Relationship Id="rId2" Type="http://schemas.openxmlformats.org/officeDocument/2006/relationships/hyperlink" Target="http://owl.english.purdue.edu/owl/resource/560/1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sun.edu/plunk/apa.pd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page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096000"/>
            <a:ext cx="2895600" cy="365125"/>
          </a:xfrm>
        </p:spPr>
        <p:txBody>
          <a:bodyPr/>
          <a:lstStyle/>
          <a:p>
            <a:r>
              <a:rPr lang="en-US" dirty="0" smtClean="0"/>
              <a:t>Created by Andrea </a:t>
            </a:r>
            <a:r>
              <a:rPr lang="en-US" dirty="0" err="1" smtClean="0"/>
              <a:t>Dottolo</a:t>
            </a:r>
            <a:r>
              <a:rPr lang="en-US" dirty="0" smtClean="0"/>
              <a:t>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6298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 of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Your title should be in both uppercase and lowercase letters, so that the first letter of each major term is capitalized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title should be centered between the left and right margins.</a:t>
            </a:r>
          </a:p>
          <a:p>
            <a:r>
              <a:rPr lang="en-US" dirty="0" smtClean="0"/>
              <a:t>The title also appears positioned in the upper half of the page, just above the middle, but NOT at the top.</a:t>
            </a:r>
          </a:p>
          <a:p>
            <a:r>
              <a:rPr lang="en-US" dirty="0" smtClean="0"/>
              <a:t>Remember that the </a:t>
            </a:r>
            <a:r>
              <a:rPr lang="en-US" i="1" dirty="0" smtClean="0"/>
              <a:t>entire </a:t>
            </a:r>
            <a:r>
              <a:rPr lang="en-US" dirty="0" smtClean="0"/>
              <a:t>paper is double spaced.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48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titles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Some examples of titles: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Effects of Age on Detection of Emotion</a:t>
            </a:r>
          </a:p>
          <a:p>
            <a:pPr marL="457200" lvl="1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Gender Differences in Beliefs about Math</a:t>
            </a:r>
          </a:p>
          <a:p>
            <a:pPr marL="457200" lvl="1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Mindfulness and Well-Being in College Students</a:t>
            </a:r>
          </a:p>
          <a:p>
            <a:pPr marL="457200" lvl="1" indent="0" algn="ctr">
              <a:buNone/>
            </a:pPr>
            <a:endParaRPr lang="en-US" dirty="0"/>
          </a:p>
          <a:p>
            <a:r>
              <a:rPr lang="en-US" dirty="0" smtClean="0"/>
              <a:t>Be sure to check out title page models and follow them carefully!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8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The author’s name is also known as the </a:t>
            </a:r>
            <a:r>
              <a:rPr lang="en-US" i="1" dirty="0" smtClean="0"/>
              <a:t>byline.</a:t>
            </a:r>
          </a:p>
          <a:p>
            <a:r>
              <a:rPr lang="en-US" dirty="0" smtClean="0"/>
              <a:t>The preferred form of the author’s name is first name, middle initial(s), and last name.</a:t>
            </a:r>
          </a:p>
          <a:p>
            <a:r>
              <a:rPr lang="en-US" dirty="0" smtClean="0"/>
              <a:t>The author’s name is also centered just below the paper title.</a:t>
            </a:r>
          </a:p>
          <a:p>
            <a:r>
              <a:rPr lang="en-US" dirty="0" smtClean="0"/>
              <a:t>If there are multiple authors, they are connected with the word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smtClean="0"/>
              <a:t>(NOT an ampersand-&amp;)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1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author names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Michelle C. Haynes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Mary N. </a:t>
            </a:r>
            <a:r>
              <a:rPr lang="en-US" dirty="0" err="1" smtClean="0">
                <a:solidFill>
                  <a:srgbClr val="FF0000"/>
                </a:solidFill>
              </a:rPr>
              <a:t>Duell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Richard W. Serna</a:t>
            </a:r>
          </a:p>
          <a:p>
            <a:pPr marL="0" indent="0"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dirty="0">
                <a:solidFill>
                  <a:srgbClr val="FF0000"/>
                </a:solidFill>
              </a:rPr>
              <a:t>Matthew P. </a:t>
            </a:r>
            <a:r>
              <a:rPr lang="fr-FR" dirty="0" smtClean="0">
                <a:solidFill>
                  <a:srgbClr val="FF0000"/>
                </a:solidFill>
              </a:rPr>
              <a:t>Normand and </a:t>
            </a:r>
            <a:r>
              <a:rPr lang="fr-FR" dirty="0">
                <a:solidFill>
                  <a:srgbClr val="FF0000"/>
                </a:solidFill>
              </a:rPr>
              <a:t>Lauren </a:t>
            </a:r>
            <a:r>
              <a:rPr lang="fr-FR" dirty="0" smtClean="0">
                <a:solidFill>
                  <a:srgbClr val="FF0000"/>
                </a:solidFill>
              </a:rPr>
              <a:t>Beaulieu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551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Institutional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The institutional affiliation is the location where the authors conducted their research, usually a university.  </a:t>
            </a:r>
          </a:p>
          <a:p>
            <a:r>
              <a:rPr lang="en-US" dirty="0" smtClean="0"/>
              <a:t>This appears centered on the line below the author’s name.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7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institutional affiliation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Below is how an author’s name and institutional affiliation would look: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Nina M. </a:t>
            </a:r>
            <a:r>
              <a:rPr lang="en-US" dirty="0" err="1" smtClean="0">
                <a:solidFill>
                  <a:srgbClr val="FF0000"/>
                </a:solidFill>
              </a:rPr>
              <a:t>Coppens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University of Massachusetts Lowell</a:t>
            </a: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Be sure to look at models and follow them closely!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39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running head is a shortened version of your paper's title and cannot exceed 50 characters including spacing and punctuation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 running head </a:t>
            </a:r>
            <a:r>
              <a:rPr lang="en-US" dirty="0" smtClean="0"/>
              <a:t>is </a:t>
            </a:r>
            <a:r>
              <a:rPr lang="en-US" dirty="0"/>
              <a:t>a page header. 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Formatting the running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 Microsoft Word, </a:t>
            </a:r>
            <a:r>
              <a:rPr lang="en-US" dirty="0" smtClean="0"/>
              <a:t>you insert a page header under </a:t>
            </a:r>
            <a:r>
              <a:rPr lang="en-US" dirty="0"/>
              <a:t>the “Insert” tab, under “Header.”</a:t>
            </a:r>
          </a:p>
          <a:p>
            <a:r>
              <a:rPr lang="en-US" dirty="0"/>
              <a:t>The running head is flush left in your page header.  This means it begins all the way at the left margin.</a:t>
            </a:r>
          </a:p>
          <a:p>
            <a:r>
              <a:rPr lang="en-US" dirty="0"/>
              <a:t>The words </a:t>
            </a:r>
            <a:r>
              <a:rPr lang="en-US" dirty="0">
                <a:solidFill>
                  <a:srgbClr val="FF0000"/>
                </a:solidFill>
              </a:rPr>
              <a:t>Running head: </a:t>
            </a:r>
            <a:r>
              <a:rPr lang="en-US" dirty="0"/>
              <a:t>(followed by a colon) appear on the title page </a:t>
            </a:r>
            <a:r>
              <a:rPr lang="en-US" u="sng" dirty="0" smtClean="0"/>
              <a:t>only</a:t>
            </a:r>
            <a:r>
              <a:rPr lang="en-US" dirty="0" smtClean="0"/>
              <a:t>, flush </a:t>
            </a:r>
            <a:r>
              <a:rPr lang="en-US" dirty="0"/>
              <a:t>left</a:t>
            </a:r>
            <a:r>
              <a:rPr lang="en-US" dirty="0" smtClean="0"/>
              <a:t>. On all the other pages of your paper, only the actual abbreviated title appears, and not the </a:t>
            </a:r>
            <a:r>
              <a:rPr lang="en-US" i="1" dirty="0" smtClean="0"/>
              <a:t>words </a:t>
            </a:r>
            <a:r>
              <a:rPr lang="en-US" dirty="0" smtClean="0"/>
              <a:t>“Running head.”  </a:t>
            </a:r>
            <a:endParaRPr lang="en-US" dirty="0"/>
          </a:p>
          <a:p>
            <a:r>
              <a:rPr lang="en-US" dirty="0"/>
              <a:t>The abbreviated title of your paper, or running head, appears in ALL CAPITAL LETTERS.</a:t>
            </a:r>
            <a:endParaRPr lang="en-US" i="1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94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head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Running head: EFFECTS OF AGE ON DETECTION OF EMOTION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Running head: </a:t>
            </a:r>
            <a:r>
              <a:rPr lang="en-US" sz="2400" dirty="0" smtClean="0">
                <a:solidFill>
                  <a:srgbClr val="FF0000"/>
                </a:solidFill>
              </a:rPr>
              <a:t>RESEARCH METHODS AND REAL-LIFE EVENTS</a:t>
            </a: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Running head</a:t>
            </a:r>
            <a:r>
              <a:rPr lang="en-US" sz="2400" dirty="0" smtClean="0">
                <a:solidFill>
                  <a:srgbClr val="FF0000"/>
                </a:solidFill>
              </a:rPr>
              <a:t>: MINDFULNESS AND WELL BEING</a:t>
            </a: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52578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In the header,  insert page numbers flush right.  This means all the way to the right margin. </a:t>
            </a:r>
            <a:endParaRPr lang="en-US" sz="2800" dirty="0" smtClean="0"/>
          </a:p>
          <a:p>
            <a:r>
              <a:rPr lang="en-US" sz="2800" dirty="0" smtClean="0"/>
              <a:t>The number </a:t>
            </a:r>
            <a:r>
              <a:rPr lang="en-US" sz="2800" dirty="0" smtClean="0">
                <a:solidFill>
                  <a:srgbClr val="FF0000"/>
                </a:solidFill>
              </a:rPr>
              <a:t>1</a:t>
            </a:r>
            <a:r>
              <a:rPr lang="en-US" sz="2800" dirty="0" smtClean="0"/>
              <a:t> appears on the title page.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dirty="0" smtClean="0"/>
              <a:t>Be sure to follow a model for APA </a:t>
            </a:r>
            <a:r>
              <a:rPr lang="en-US" smtClean="0"/>
              <a:t>6</a:t>
            </a:r>
            <a:r>
              <a:rPr lang="en-US" baseline="30000" smtClean="0"/>
              <a:t>th</a:t>
            </a:r>
            <a:r>
              <a:rPr lang="en-US" smtClean="0"/>
              <a:t> edition exactly</a:t>
            </a:r>
            <a:r>
              <a:rPr lang="en-US" dirty="0" smtClean="0"/>
              <a:t>!</a:t>
            </a:r>
          </a:p>
          <a:p>
            <a:pPr lvl="1"/>
            <a:r>
              <a:rPr lang="en-US" dirty="0">
                <a:hlinkClick r:id="rId2"/>
              </a:rPr>
              <a:t>http://owl.english.purdue.edu/owl/resource/560/18/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http://mypages.valdosta.edu/mwhatley/3600/APA_GERA_Final.pdf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http://www.csun.edu/plunk/apa.pdf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 State goal of this tutorial</a:t>
            </a:r>
          </a:p>
          <a:p>
            <a:r>
              <a:rPr lang="en-US" dirty="0" smtClean="0"/>
              <a:t>2) Parts of an APA research paper</a:t>
            </a:r>
          </a:p>
          <a:p>
            <a:r>
              <a:rPr lang="en-US" dirty="0" smtClean="0"/>
              <a:t>3) </a:t>
            </a:r>
            <a:r>
              <a:rPr lang="en-US" dirty="0"/>
              <a:t>P</a:t>
            </a:r>
            <a:r>
              <a:rPr lang="en-US" dirty="0" smtClean="0"/>
              <a:t>arts of the title page</a:t>
            </a:r>
          </a:p>
          <a:p>
            <a:r>
              <a:rPr lang="en-US" dirty="0" smtClean="0"/>
              <a:t>4)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613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This concludes the tutorial on formatting your title page in APA format.  See related tutorials on: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Results </a:t>
            </a:r>
          </a:p>
          <a:p>
            <a:pPr lvl="1"/>
            <a:r>
              <a:rPr lang="en-US" dirty="0" smtClean="0"/>
              <a:t>Discussion</a:t>
            </a:r>
          </a:p>
          <a:p>
            <a:pPr lvl="1"/>
            <a:r>
              <a:rPr lang="en-US" dirty="0" smtClean="0"/>
              <a:t>References</a:t>
            </a:r>
          </a:p>
          <a:p>
            <a:pPr lvl="1"/>
            <a:r>
              <a:rPr lang="en-US" dirty="0" smtClean="0"/>
              <a:t>In-text citations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739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 title page in APA format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Parts of an APA research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For a research paper, APA style requires several standard components.  Your paper should include the following sections:</a:t>
            </a:r>
          </a:p>
          <a:p>
            <a:pPr lvl="1"/>
            <a:r>
              <a:rPr lang="en-US" dirty="0" smtClean="0"/>
              <a:t>Title page</a:t>
            </a:r>
          </a:p>
          <a:p>
            <a:pPr lvl="1"/>
            <a:r>
              <a:rPr lang="en-US" dirty="0" smtClean="0"/>
              <a:t>Abstract</a:t>
            </a:r>
          </a:p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en-US" dirty="0" smtClean="0"/>
              <a:t>Method</a:t>
            </a:r>
          </a:p>
          <a:p>
            <a:pPr lvl="1"/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Discussion </a:t>
            </a:r>
          </a:p>
          <a:p>
            <a:pPr lvl="1"/>
            <a:r>
              <a:rPr lang="en-US" dirty="0" smtClean="0"/>
              <a:t>References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4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Manuscript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</a:t>
            </a:r>
            <a:r>
              <a:rPr lang="en-US" i="1" u="sng" dirty="0" smtClean="0"/>
              <a:t>entire</a:t>
            </a:r>
            <a:r>
              <a:rPr lang="en-US" i="1" dirty="0" smtClean="0"/>
              <a:t> </a:t>
            </a:r>
            <a:r>
              <a:rPr lang="en-US" dirty="0" smtClean="0"/>
              <a:t>paper should be:</a:t>
            </a:r>
          </a:p>
          <a:p>
            <a:pPr lvl="1"/>
            <a:r>
              <a:rPr lang="en-US" dirty="0" smtClean="0"/>
              <a:t>Double spaced</a:t>
            </a:r>
          </a:p>
          <a:p>
            <a:pPr lvl="1"/>
            <a:r>
              <a:rPr lang="en-US" dirty="0" smtClean="0"/>
              <a:t>12 point font</a:t>
            </a:r>
          </a:p>
          <a:p>
            <a:pPr lvl="1"/>
            <a:r>
              <a:rPr lang="en-US" dirty="0" smtClean="0"/>
              <a:t>Times New Roman font</a:t>
            </a:r>
          </a:p>
          <a:p>
            <a:pPr lvl="1"/>
            <a:r>
              <a:rPr lang="en-US" dirty="0" smtClean="0"/>
              <a:t>One-inch margins at top, bottom, right and left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This tutorial will focus only on formatting your title page.</a:t>
            </a:r>
          </a:p>
          <a:p>
            <a:r>
              <a:rPr lang="en-US" dirty="0" smtClean="0"/>
              <a:t>For some guided examples, see the links below.  Remember to follow the format </a:t>
            </a:r>
            <a:r>
              <a:rPr lang="en-US" i="1" dirty="0" smtClean="0"/>
              <a:t>exactly.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owl.english.purdue.edu/owl/resource/560/18/</a:t>
            </a:r>
            <a:endParaRPr lang="en-US" dirty="0" smtClean="0"/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mypages.valdosta.edu/mwhatley/3600/APA_GERA_Final.pdf</a:t>
            </a:r>
            <a:endParaRPr lang="en-US" dirty="0" smtClean="0"/>
          </a:p>
          <a:p>
            <a:pPr lvl="1"/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www.csun.edu/plunk/apa.pdf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40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formatting your title page</a:t>
            </a:r>
          </a:p>
          <a:p>
            <a:pPr lvl="1"/>
            <a:r>
              <a:rPr lang="en-US" dirty="0" smtClean="0"/>
              <a:t>Apply the basic rules of formatting a title page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6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of a title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title page must contain the following components:</a:t>
            </a:r>
          </a:p>
          <a:p>
            <a:pPr lvl="1"/>
            <a:r>
              <a:rPr lang="en-US" dirty="0" smtClean="0"/>
              <a:t>Title of the paper</a:t>
            </a:r>
          </a:p>
          <a:p>
            <a:pPr lvl="1"/>
            <a:r>
              <a:rPr lang="en-US" dirty="0" smtClean="0"/>
              <a:t>Author names</a:t>
            </a:r>
          </a:p>
          <a:p>
            <a:pPr lvl="1"/>
            <a:r>
              <a:rPr lang="en-US" dirty="0" smtClean="0"/>
              <a:t>Institutional affiliation</a:t>
            </a:r>
          </a:p>
          <a:p>
            <a:pPr lvl="1"/>
            <a:r>
              <a:rPr lang="en-US" dirty="0" smtClean="0"/>
              <a:t>Running head</a:t>
            </a:r>
          </a:p>
          <a:p>
            <a:pPr lvl="1"/>
            <a:r>
              <a:rPr lang="en-US" dirty="0" smtClean="0"/>
              <a:t>Page numbers</a:t>
            </a:r>
          </a:p>
          <a:p>
            <a:r>
              <a:rPr lang="en-US" dirty="0" smtClean="0"/>
              <a:t>Now let’s review each part.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7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Title of your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title should summarize and communicate the main idea of your paper, no more than 12 words. </a:t>
            </a:r>
          </a:p>
          <a:p>
            <a:r>
              <a:rPr lang="en-US" dirty="0" smtClean="0"/>
              <a:t>Do not use abbreviations.</a:t>
            </a:r>
          </a:p>
          <a:p>
            <a:r>
              <a:rPr lang="en-US" dirty="0" smtClean="0"/>
              <a:t>Your title should be in both uppercase and lowercase letters, so that the first letter of each major term is capitalized.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Andrea Dottolo,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161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292934"/>
      </a:dk1>
      <a:lt1>
        <a:srgbClr val="FFFFFF"/>
      </a:lt1>
      <a:dk2>
        <a:srgbClr val="007033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1125</Words>
  <Application>Microsoft Office PowerPoint</Application>
  <PresentationFormat>On-screen Show (4:3)</PresentationFormat>
  <Paragraphs>163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Title page</vt:lpstr>
      <vt:lpstr>Steps in this tutorial</vt:lpstr>
      <vt:lpstr>Goal</vt:lpstr>
      <vt:lpstr>Parts of an APA research paper</vt:lpstr>
      <vt:lpstr>Manuscript basic rules</vt:lpstr>
      <vt:lpstr>Title page</vt:lpstr>
      <vt:lpstr>Objectives</vt:lpstr>
      <vt:lpstr>Parts of a title page</vt:lpstr>
      <vt:lpstr>Title of your paper</vt:lpstr>
      <vt:lpstr>Format of title</vt:lpstr>
      <vt:lpstr>Sample titles</vt:lpstr>
      <vt:lpstr>Author names</vt:lpstr>
      <vt:lpstr>Sample author names</vt:lpstr>
      <vt:lpstr>Institutional affiliation</vt:lpstr>
      <vt:lpstr>Sample institutional affiliation</vt:lpstr>
      <vt:lpstr>Running head</vt:lpstr>
      <vt:lpstr>Formatting the running head</vt:lpstr>
      <vt:lpstr>Running head examples</vt:lpstr>
      <vt:lpstr>Page numbers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75</cp:revision>
  <dcterms:created xsi:type="dcterms:W3CDTF">2012-05-15T19:26:11Z</dcterms:created>
  <dcterms:modified xsi:type="dcterms:W3CDTF">2013-09-21T19:56:26Z</dcterms:modified>
</cp:coreProperties>
</file>