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6" r:id="rId3"/>
    <p:sldId id="267" r:id="rId4"/>
    <p:sldId id="309" r:id="rId5"/>
    <p:sldId id="268" r:id="rId6"/>
    <p:sldId id="310" r:id="rId7"/>
    <p:sldId id="311" r:id="rId8"/>
    <p:sldId id="312" r:id="rId9"/>
    <p:sldId id="313" r:id="rId10"/>
    <p:sldId id="273" r:id="rId11"/>
    <p:sldId id="303" r:id="rId12"/>
    <p:sldId id="304" r:id="rId13"/>
    <p:sldId id="275" r:id="rId14"/>
    <p:sldId id="282" r:id="rId15"/>
    <p:sldId id="298" r:id="rId16"/>
    <p:sldId id="299" r:id="rId17"/>
    <p:sldId id="300" r:id="rId18"/>
    <p:sldId id="301" r:id="rId19"/>
    <p:sldId id="302" r:id="rId20"/>
    <p:sldId id="306" r:id="rId21"/>
    <p:sldId id="307" r:id="rId22"/>
    <p:sldId id="308" r:id="rId23"/>
    <p:sldId id="314" r:id="rId24"/>
    <p:sldId id="26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47E71-6E48-49B4-9F46-EF3E6B06B998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C1FC2-DD8E-499D-9571-0F0158F49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8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B452-5A29-4803-97A1-F7B11823EFB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B1A66-E82B-4BAC-9A4A-F2BC3D504D9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AA36-0016-4CE2-AC1A-1DDD66C0C1C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2065A-6B74-4B19-93D6-27831B50CE7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C283-2F1E-4F30-9B7C-D04E4071ECF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2BD8-86C5-4347-889B-C3D36A08D17A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FC9C-E767-49AE-B6BF-E392F1FD7877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D73F8-B0C1-4E7D-80C9-DCED7F616638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8C51-10EA-450B-8E29-34921C09394E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A6466-0A39-49D6-BF01-47FDEF4DF03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36D1-12A1-4A32-B738-501BBBF3E9FC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4BB46-57FE-453D-B624-60E12ED47B7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owl.english.purdue.edu/owl/resource/560/01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itannica.com/EBchecked/topic/72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owl.english.purdue.edu/owl/resource/560/01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References: Online 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Your reference list should appear at the end of your paper.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the information necessary for a reader </a:t>
            </a:r>
            <a:r>
              <a:rPr lang="en-US" dirty="0" smtClean="0"/>
              <a:t>to find any </a:t>
            </a:r>
            <a:r>
              <a:rPr lang="en-US" dirty="0"/>
              <a:t>source you cite in </a:t>
            </a:r>
            <a:r>
              <a:rPr lang="en-US" dirty="0" smtClean="0"/>
              <a:t>your paper.</a:t>
            </a:r>
          </a:p>
          <a:p>
            <a:r>
              <a:rPr lang="en-US" dirty="0" smtClean="0"/>
              <a:t>Each </a:t>
            </a:r>
            <a:r>
              <a:rPr lang="en-US" dirty="0"/>
              <a:t>source you cite in the paper must appear in your reference list; </a:t>
            </a:r>
            <a:r>
              <a:rPr lang="en-US" dirty="0" smtClean="0"/>
              <a:t>AND </a:t>
            </a:r>
            <a:r>
              <a:rPr lang="en-US" dirty="0"/>
              <a:t>each </a:t>
            </a:r>
            <a:r>
              <a:rPr lang="en-US" dirty="0" smtClean="0"/>
              <a:t>source </a:t>
            </a:r>
            <a:r>
              <a:rPr lang="en-US" dirty="0"/>
              <a:t>in the reference list must be cited in your text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0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references should begin on a new page separate from the text of the </a:t>
            </a:r>
            <a:r>
              <a:rPr lang="en-US" dirty="0" smtClean="0"/>
              <a:t>essay.  Label </a:t>
            </a:r>
            <a:r>
              <a:rPr lang="en-US" dirty="0"/>
              <a:t>this page </a:t>
            </a:r>
            <a:r>
              <a:rPr lang="en-US" dirty="0" smtClean="0">
                <a:solidFill>
                  <a:srgbClr val="FFFF00"/>
                </a:solidFill>
              </a:rPr>
              <a:t>References </a:t>
            </a:r>
            <a:r>
              <a:rPr lang="en-US" dirty="0"/>
              <a:t>centered at the top of the page </a:t>
            </a:r>
            <a:r>
              <a:rPr lang="en-US" dirty="0" smtClean="0"/>
              <a:t>in bold (do </a:t>
            </a:r>
            <a:r>
              <a:rPr lang="en-US" smtClean="0"/>
              <a:t>NOT underline</a:t>
            </a:r>
            <a:r>
              <a:rPr lang="en-US" dirty="0"/>
              <a:t>, or use quotation marks for the title). </a:t>
            </a:r>
            <a:endParaRPr lang="en-US" dirty="0" smtClean="0"/>
          </a:p>
          <a:p>
            <a:r>
              <a:rPr lang="en-US" dirty="0" smtClean="0"/>
              <a:t>Do NOT call this page a “Works Cited,” “Bibliography” or any other title.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5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ALL of the </a:t>
            </a:r>
            <a:r>
              <a:rPr lang="en-US" dirty="0"/>
              <a:t>text </a:t>
            </a:r>
            <a:r>
              <a:rPr lang="en-US" dirty="0" smtClean="0"/>
              <a:t>in your references should </a:t>
            </a:r>
            <a:r>
              <a:rPr lang="en-US" dirty="0"/>
              <a:t>be double-spaced just like the rest of your </a:t>
            </a:r>
            <a:r>
              <a:rPr lang="en-US" dirty="0" smtClean="0"/>
              <a:t>paper.</a:t>
            </a:r>
          </a:p>
          <a:p>
            <a:r>
              <a:rPr lang="en-US" dirty="0" smtClean="0"/>
              <a:t>Your reference page should be alphabetized by the last name of the first author of each item.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</a:t>
            </a:r>
            <a:r>
              <a:rPr lang="en-US" dirty="0"/>
              <a:t>lines after the first line of each entry </a:t>
            </a:r>
            <a:r>
              <a:rPr lang="en-US" dirty="0" smtClean="0"/>
              <a:t>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your reference </a:t>
            </a:r>
            <a:r>
              <a:rPr lang="en-US" dirty="0"/>
              <a:t>list should be indented </a:t>
            </a:r>
            <a:r>
              <a:rPr lang="en-US" dirty="0" smtClean="0"/>
              <a:t>one-	half </a:t>
            </a:r>
            <a:r>
              <a:rPr lang="en-US" dirty="0"/>
              <a:t>inch </a:t>
            </a:r>
            <a:r>
              <a:rPr lang="en-US" dirty="0" smtClean="0"/>
              <a:t>from </a:t>
            </a:r>
            <a:r>
              <a:rPr lang="en-US" dirty="0"/>
              <a:t>the left margin. This is called </a:t>
            </a:r>
            <a:r>
              <a:rPr lang="en-US" dirty="0" smtClean="0"/>
              <a:t>	</a:t>
            </a:r>
            <a:r>
              <a:rPr lang="en-US" u="sng" dirty="0" smtClean="0"/>
              <a:t>hanging indentation</a:t>
            </a:r>
            <a:r>
              <a:rPr lang="en-US" dirty="0" smtClean="0"/>
              <a:t>. This last bullet point 	contains a hanging indentation.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68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many different kinds of online sources, so be sure you use the correct form.  If you are unsure, consult the sixth edition of the </a:t>
            </a:r>
            <a:r>
              <a:rPr lang="en-US" dirty="0"/>
              <a:t>APA Publication manual, or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owl.english.purdue.edu/owl/resource/560/01</a:t>
            </a:r>
            <a:r>
              <a:rPr lang="en-US" strike="sngStrike" dirty="0" smtClean="0">
                <a:solidFill>
                  <a:srgbClr val="FF0000"/>
                </a:solidFill>
                <a:hlinkClick r:id="rId2"/>
              </a:rPr>
              <a:t>/</a:t>
            </a:r>
            <a:r>
              <a:rPr lang="en-US" dirty="0" smtClean="0"/>
              <a:t>for more detailed instructions.</a:t>
            </a:r>
          </a:p>
          <a:p>
            <a:r>
              <a:rPr lang="en-US" dirty="0" smtClean="0"/>
              <a:t>Here is how you would format an online magazine article in your references: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Weir, K. (2012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smtClean="0">
                <a:solidFill>
                  <a:srgbClr val="FFFF00"/>
                </a:solidFill>
              </a:rPr>
              <a:t>June). The roots of mental illness: 	How </a:t>
            </a:r>
            <a:r>
              <a:rPr lang="en-US" dirty="0">
                <a:solidFill>
                  <a:srgbClr val="FFFF00"/>
                </a:solidFill>
              </a:rPr>
              <a:t>much of mental illness can the </a:t>
            </a:r>
            <a:r>
              <a:rPr lang="en-US" dirty="0" smtClean="0">
                <a:solidFill>
                  <a:srgbClr val="FFFF00"/>
                </a:solidFill>
              </a:rPr>
              <a:t>biology </a:t>
            </a:r>
            <a:r>
              <a:rPr lang="en-US" dirty="0">
                <a:solidFill>
                  <a:srgbClr val="FFFF00"/>
                </a:solidFill>
              </a:rPr>
              <a:t>of </a:t>
            </a:r>
            <a:r>
              <a:rPr lang="en-US" dirty="0" smtClean="0">
                <a:solidFill>
                  <a:srgbClr val="FFFF00"/>
                </a:solidFill>
              </a:rPr>
              <a:t>	the </a:t>
            </a:r>
            <a:r>
              <a:rPr lang="en-US" dirty="0">
                <a:solidFill>
                  <a:srgbClr val="FFFF00"/>
                </a:solidFill>
              </a:rPr>
              <a:t>brain </a:t>
            </a:r>
            <a:r>
              <a:rPr lang="en-US" dirty="0" smtClean="0">
                <a:solidFill>
                  <a:srgbClr val="FFFF00"/>
                </a:solidFill>
              </a:rPr>
              <a:t>explain? </a:t>
            </a:r>
            <a:r>
              <a:rPr lang="en-US" i="1" dirty="0" smtClean="0">
                <a:solidFill>
                  <a:srgbClr val="FFFF00"/>
                </a:solidFill>
              </a:rPr>
              <a:t>Monitor on Psychology, 43(</a:t>
            </a:r>
            <a:r>
              <a:rPr lang="en-US" dirty="0" smtClean="0">
                <a:solidFill>
                  <a:srgbClr val="FFFF00"/>
                </a:solidFill>
              </a:rPr>
              <a:t>6). 	Retrieved </a:t>
            </a:r>
            <a:r>
              <a:rPr lang="en-US" dirty="0">
                <a:solidFill>
                  <a:srgbClr val="FFFF00"/>
                </a:solidFill>
              </a:rPr>
              <a:t>from </a:t>
            </a:r>
            <a:r>
              <a:rPr lang="en-US" dirty="0" smtClean="0">
                <a:solidFill>
                  <a:srgbClr val="FFFF00"/>
                </a:solidFill>
              </a:rPr>
              <a:t>http</a:t>
            </a:r>
            <a:r>
              <a:rPr lang="en-US" dirty="0">
                <a:solidFill>
                  <a:srgbClr val="FFFF00"/>
                </a:solidFill>
              </a:rPr>
              <a:t>://www.apa.org/monitor/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let’s look at each part of the reference:</a:t>
            </a:r>
          </a:p>
          <a:p>
            <a:pPr marL="0" indent="0">
              <a:buNone/>
            </a:pPr>
            <a:r>
              <a:rPr lang="en-US" sz="2600" dirty="0">
                <a:solidFill>
                  <a:srgbClr val="FFFF00"/>
                </a:solidFill>
              </a:rPr>
              <a:t>Weir, K. </a:t>
            </a:r>
            <a:r>
              <a:rPr lang="en-US" sz="2600" dirty="0"/>
              <a:t>(2012, June). The roots of mental illness: </a:t>
            </a:r>
            <a:r>
              <a:rPr lang="en-US" sz="2600" dirty="0" smtClean="0"/>
              <a:t>How </a:t>
            </a:r>
            <a:r>
              <a:rPr lang="en-US" sz="2600" dirty="0"/>
              <a:t>much of </a:t>
            </a:r>
            <a:r>
              <a:rPr lang="en-US" sz="2600" dirty="0" smtClean="0"/>
              <a:t>	mental </a:t>
            </a:r>
            <a:r>
              <a:rPr lang="en-US" sz="2600" dirty="0"/>
              <a:t>illness can the </a:t>
            </a:r>
            <a:r>
              <a:rPr lang="en-US" sz="2600" dirty="0" smtClean="0"/>
              <a:t>biology </a:t>
            </a:r>
            <a:r>
              <a:rPr lang="en-US" sz="2600" dirty="0"/>
              <a:t>of the brain explain? </a:t>
            </a:r>
            <a:r>
              <a:rPr lang="en-US" sz="2600" dirty="0" smtClean="0"/>
              <a:t>	</a:t>
            </a:r>
            <a:r>
              <a:rPr lang="en-US" sz="2600" i="1" dirty="0" smtClean="0"/>
              <a:t>Monitor </a:t>
            </a:r>
            <a:r>
              <a:rPr lang="en-US" sz="2600" i="1" dirty="0"/>
              <a:t>on </a:t>
            </a:r>
            <a:r>
              <a:rPr lang="en-US" sz="2600" i="1" dirty="0" smtClean="0"/>
              <a:t>Psychology</a:t>
            </a:r>
            <a:r>
              <a:rPr lang="en-US" sz="2600" i="1" dirty="0"/>
              <a:t>, 43(</a:t>
            </a:r>
            <a:r>
              <a:rPr lang="en-US" sz="2600" dirty="0"/>
              <a:t>6). Retrieved from 	http://www.apa.org/monitor/ </a:t>
            </a:r>
            <a:endParaRPr lang="en-US" sz="2600" dirty="0" smtClean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authors’ names appear last name, followed by a comma, and the 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author’s first initial, NOT their full first name.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there are multiple authors,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 names appear in the order in which they are listed (not alphabetized).  This is because the order of the authors has meaning in psychology.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there are multiple authors, the names are separated by an ampersand (&amp;), NOT the word “and.”</a:t>
            </a:r>
          </a:p>
          <a:p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Weir, K. </a:t>
            </a:r>
            <a:r>
              <a:rPr lang="en-US" sz="2400" dirty="0">
                <a:solidFill>
                  <a:srgbClr val="FFFF00"/>
                </a:solidFill>
              </a:rPr>
              <a:t>(2012, June). </a:t>
            </a:r>
            <a:r>
              <a:rPr lang="en-US" sz="2400" dirty="0"/>
              <a:t>The roots of mental illness: 	How much of </a:t>
            </a:r>
            <a:r>
              <a:rPr lang="en-US" sz="2400" dirty="0" smtClean="0"/>
              <a:t>	mental </a:t>
            </a:r>
            <a:r>
              <a:rPr lang="en-US" sz="2400" dirty="0"/>
              <a:t>illness can the </a:t>
            </a:r>
            <a:r>
              <a:rPr lang="en-US" sz="2400" dirty="0" smtClean="0"/>
              <a:t>biology </a:t>
            </a:r>
            <a:r>
              <a:rPr lang="en-US" sz="2400" dirty="0"/>
              <a:t>of the brain explain? </a:t>
            </a:r>
            <a:r>
              <a:rPr lang="en-US" sz="2400" dirty="0" smtClean="0"/>
              <a:t>	</a:t>
            </a:r>
            <a:r>
              <a:rPr lang="en-US" sz="2400" i="1" dirty="0" smtClean="0"/>
              <a:t>Monitor </a:t>
            </a:r>
            <a:r>
              <a:rPr lang="en-US" sz="2400" i="1" dirty="0"/>
              <a:t>on </a:t>
            </a:r>
            <a:r>
              <a:rPr lang="en-US" sz="2400" i="1" dirty="0" smtClean="0"/>
              <a:t>Psychology</a:t>
            </a:r>
            <a:r>
              <a:rPr lang="en-US" sz="2400" i="1" dirty="0"/>
              <a:t>, 43(</a:t>
            </a:r>
            <a:r>
              <a:rPr lang="en-US" sz="2400" dirty="0"/>
              <a:t>6). Retrieved from 	http://www.apa.org/monitor/ </a:t>
            </a:r>
            <a:endParaRPr lang="en-US" sz="2400" dirty="0" smtClean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year of the appearance of the article online appears after the authors in parentheses, followed by the month and day, if available.</a:t>
            </a:r>
            <a:endParaRPr lang="en-US" sz="28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issue, volume number, month, and page numbers do NOT appear here. </a:t>
            </a:r>
          </a:p>
          <a:p>
            <a:r>
              <a:rPr lang="en-US" sz="2800" dirty="0" smtClean="0"/>
              <a:t>In the in-text citation, only include the year.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Article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Weir, K. (2012, June). </a:t>
            </a:r>
            <a:r>
              <a:rPr lang="en-US" sz="2600" dirty="0">
                <a:solidFill>
                  <a:srgbClr val="FFFF00"/>
                </a:solidFill>
              </a:rPr>
              <a:t>The roots of mental illness: </a:t>
            </a:r>
            <a:r>
              <a:rPr lang="en-US" sz="2600" dirty="0" smtClean="0">
                <a:solidFill>
                  <a:srgbClr val="FFFF00"/>
                </a:solidFill>
              </a:rPr>
              <a:t>How much </a:t>
            </a:r>
            <a:r>
              <a:rPr lang="en-US" sz="2600" dirty="0">
                <a:solidFill>
                  <a:srgbClr val="FFFF00"/>
                </a:solidFill>
              </a:rPr>
              <a:t>of </a:t>
            </a:r>
            <a:r>
              <a:rPr lang="en-US" sz="2600" dirty="0" smtClean="0">
                <a:solidFill>
                  <a:srgbClr val="FFFF00"/>
                </a:solidFill>
              </a:rPr>
              <a:t>	mental </a:t>
            </a:r>
            <a:r>
              <a:rPr lang="en-US" sz="2600" dirty="0">
                <a:solidFill>
                  <a:srgbClr val="FFFF00"/>
                </a:solidFill>
              </a:rPr>
              <a:t>illness can the biology of the brain </a:t>
            </a:r>
            <a:r>
              <a:rPr lang="en-US" sz="2600" dirty="0" smtClean="0">
                <a:solidFill>
                  <a:srgbClr val="FFFF00"/>
                </a:solidFill>
              </a:rPr>
              <a:t>explain</a:t>
            </a:r>
            <a:r>
              <a:rPr lang="en-US" sz="2600" dirty="0">
                <a:solidFill>
                  <a:srgbClr val="FFFF00"/>
                </a:solidFill>
              </a:rPr>
              <a:t>? </a:t>
            </a:r>
            <a:r>
              <a:rPr lang="en-US" sz="2600" dirty="0" smtClean="0">
                <a:solidFill>
                  <a:srgbClr val="FF0000"/>
                </a:solidFill>
              </a:rPr>
              <a:t>	</a:t>
            </a:r>
            <a:r>
              <a:rPr lang="en-US" sz="2600" i="1" dirty="0" smtClean="0"/>
              <a:t>Monitor 	on </a:t>
            </a:r>
            <a:r>
              <a:rPr lang="en-US" sz="2600" i="1" dirty="0"/>
              <a:t>Psychology, 43(</a:t>
            </a:r>
            <a:r>
              <a:rPr lang="en-US" sz="2600" dirty="0"/>
              <a:t>6). Retrieved from </a:t>
            </a:r>
            <a:r>
              <a:rPr lang="en-US" sz="2600" dirty="0" smtClean="0"/>
              <a:t>	http</a:t>
            </a:r>
            <a:r>
              <a:rPr lang="en-US" sz="2600" dirty="0"/>
              <a:t>://www.apa.org/monitor/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article appears after the year and month.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Notes on the example: Magazine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Weir, K. (2012, June). The roots of mental illness: </a:t>
            </a:r>
            <a:r>
              <a:rPr lang="en-US" sz="2400" dirty="0" smtClean="0"/>
              <a:t>How </a:t>
            </a:r>
            <a:r>
              <a:rPr lang="en-US" sz="2400" dirty="0"/>
              <a:t>much of 	mental illness can the biology of the brain explain? 	</a:t>
            </a:r>
            <a:r>
              <a:rPr lang="en-US" sz="2400" i="1" dirty="0">
                <a:solidFill>
                  <a:srgbClr val="FFFF00"/>
                </a:solidFill>
              </a:rPr>
              <a:t>Monitor </a:t>
            </a:r>
            <a:r>
              <a:rPr lang="en-US" sz="2400" i="1" dirty="0" smtClean="0">
                <a:solidFill>
                  <a:srgbClr val="FFFF00"/>
                </a:solidFill>
              </a:rPr>
              <a:t>	on </a:t>
            </a:r>
            <a:r>
              <a:rPr lang="en-US" sz="2400" i="1" dirty="0">
                <a:solidFill>
                  <a:srgbClr val="FFFF00"/>
                </a:solidFill>
              </a:rPr>
              <a:t>Psychology,</a:t>
            </a:r>
            <a:r>
              <a:rPr lang="en-US" sz="2400" i="1" dirty="0"/>
              <a:t> 43(</a:t>
            </a:r>
            <a:r>
              <a:rPr lang="en-US" sz="2400" dirty="0"/>
              <a:t>6). Retrieved from 	http://www.apa.org/monitor/ </a:t>
            </a:r>
          </a:p>
          <a:p>
            <a:r>
              <a:rPr lang="en-US" sz="2800" dirty="0" smtClean="0"/>
              <a:t>The title of the magazine appears after the title of the article, and is in </a:t>
            </a:r>
            <a:r>
              <a:rPr lang="en-US" sz="2800" i="1" dirty="0" smtClean="0"/>
              <a:t>italics.</a:t>
            </a:r>
            <a:endParaRPr lang="en-US" sz="2800" dirty="0" smtClean="0"/>
          </a:p>
          <a:p>
            <a:r>
              <a:rPr lang="en-US" sz="2800" dirty="0" smtClean="0"/>
              <a:t>The first letter of each word in the title is capitalized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journal title is followed by a comma, where the volume and issue numbers come next.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18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Notes on the example: Volume &amp;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Weir, K. (2012, June). The roots of mental illness: </a:t>
            </a:r>
            <a:r>
              <a:rPr lang="en-US" sz="2400" dirty="0" smtClean="0"/>
              <a:t>How </a:t>
            </a:r>
            <a:r>
              <a:rPr lang="en-US" sz="2400" dirty="0"/>
              <a:t>much of 	mental illness can the biology of the brain explain? 	</a:t>
            </a:r>
            <a:r>
              <a:rPr lang="en-US" sz="2400" i="1" dirty="0"/>
              <a:t>Monitor </a:t>
            </a:r>
            <a:r>
              <a:rPr lang="en-US" sz="2400" i="1" dirty="0" smtClean="0"/>
              <a:t>	on </a:t>
            </a:r>
            <a:r>
              <a:rPr lang="en-US" sz="2400" i="1" dirty="0"/>
              <a:t>Psychology, </a:t>
            </a:r>
            <a:r>
              <a:rPr lang="en-US" sz="2400" i="1" dirty="0">
                <a:solidFill>
                  <a:srgbClr val="FFFF00"/>
                </a:solidFill>
              </a:rPr>
              <a:t>43(</a:t>
            </a:r>
            <a:r>
              <a:rPr lang="en-US" sz="2400" dirty="0">
                <a:solidFill>
                  <a:srgbClr val="FFFF00"/>
                </a:solidFill>
              </a:rPr>
              <a:t>6). </a:t>
            </a:r>
            <a:r>
              <a:rPr lang="en-US" sz="2400" dirty="0"/>
              <a:t>Retrieved from 	http://www.apa.org/monitor/ </a:t>
            </a:r>
          </a:p>
          <a:p>
            <a:r>
              <a:rPr lang="en-US" sz="2800" dirty="0" smtClean="0"/>
              <a:t>The volume of the magazine appears after the title and is in </a:t>
            </a:r>
            <a:r>
              <a:rPr lang="en-US" sz="2800" i="1" dirty="0" smtClean="0"/>
              <a:t>italics.</a:t>
            </a:r>
          </a:p>
          <a:p>
            <a:r>
              <a:rPr lang="en-US" sz="2800" dirty="0" smtClean="0"/>
              <a:t>Do NOT use the word “volume” or “Vol.” before the number.</a:t>
            </a:r>
          </a:p>
          <a:p>
            <a:r>
              <a:rPr lang="en-US" sz="2800" dirty="0" smtClean="0"/>
              <a:t>The magazine issue number appears after the volume number in parentheses and is NOT in italics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issue number is followed by a period.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URL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Weir, K. (2012, June). The roots of mental illness: 	How much of 	mental illness can the biology of the brain explain? 	</a:t>
            </a:r>
            <a:r>
              <a:rPr lang="en-US" sz="2400" i="1" dirty="0"/>
              <a:t>Monitor </a:t>
            </a:r>
            <a:r>
              <a:rPr lang="en-US" sz="2400" i="1" dirty="0" smtClean="0"/>
              <a:t>	on </a:t>
            </a:r>
            <a:r>
              <a:rPr lang="en-US" sz="2400" i="1" dirty="0"/>
              <a:t>Psychology, 43(</a:t>
            </a:r>
            <a:r>
              <a:rPr lang="en-US" sz="2400" dirty="0"/>
              <a:t>6). </a:t>
            </a:r>
            <a:r>
              <a:rPr lang="en-US" sz="2400" dirty="0">
                <a:solidFill>
                  <a:srgbClr val="FFFF00"/>
                </a:solidFill>
              </a:rPr>
              <a:t>Retrieved from 	http://www.apa.org/monitor/ </a:t>
            </a:r>
          </a:p>
          <a:p>
            <a:r>
              <a:rPr lang="en-US" sz="2800" dirty="0" smtClean="0"/>
              <a:t>URL stands for Uniform Resource Locator, which is the web address.  If there is no DOI, we use the URL instead.</a:t>
            </a:r>
            <a:endParaRPr lang="en-US" sz="2800" i="1" dirty="0" smtClean="0"/>
          </a:p>
          <a:p>
            <a:r>
              <a:rPr lang="en-US" sz="2800" dirty="0" smtClean="0"/>
              <a:t>The words </a:t>
            </a:r>
            <a:r>
              <a:rPr lang="en-US" sz="2800" dirty="0" smtClean="0">
                <a:solidFill>
                  <a:srgbClr val="FFFF00"/>
                </a:solidFill>
              </a:rPr>
              <a:t>Retrieved from </a:t>
            </a:r>
            <a:r>
              <a:rPr lang="en-US" sz="2800" dirty="0" smtClean="0"/>
              <a:t>appear to indicate that the web address will follow. There is no comma, colon, semicolon, or punctuation of any form.</a:t>
            </a:r>
          </a:p>
          <a:p>
            <a:r>
              <a:rPr lang="en-US" sz="2800" dirty="0" smtClean="0"/>
              <a:t>The URL comes next, including the full address, with the </a:t>
            </a:r>
            <a:r>
              <a:rPr lang="en-US" sz="2800" dirty="0" smtClean="0">
                <a:solidFill>
                  <a:srgbClr val="FFFF00"/>
                </a:solidFill>
              </a:rPr>
              <a:t>http</a:t>
            </a:r>
            <a:r>
              <a:rPr lang="en-US" sz="2800" dirty="0" smtClean="0"/>
              <a:t>, slashes (</a:t>
            </a:r>
            <a:r>
              <a:rPr lang="en-US" sz="2800" dirty="0" smtClean="0">
                <a:solidFill>
                  <a:srgbClr val="FFFF00"/>
                </a:solidFill>
              </a:rPr>
              <a:t>//</a:t>
            </a:r>
            <a:r>
              <a:rPr lang="en-US" sz="2800" dirty="0" smtClean="0"/>
              <a:t>) and </a:t>
            </a:r>
            <a:r>
              <a:rPr lang="en-US" sz="2800" dirty="0" smtClean="0">
                <a:solidFill>
                  <a:srgbClr val="FFFF00"/>
                </a:solidFill>
              </a:rPr>
              <a:t>www.</a:t>
            </a:r>
          </a:p>
          <a:p>
            <a:r>
              <a:rPr lang="en-US" sz="2800" dirty="0" smtClean="0"/>
              <a:t>No period follows the web address.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Difference between a citation and a reference</a:t>
            </a:r>
          </a:p>
          <a:p>
            <a:r>
              <a:rPr lang="en-US" dirty="0"/>
              <a:t>3</a:t>
            </a:r>
            <a:r>
              <a:rPr lang="en-US" dirty="0" smtClean="0"/>
              <a:t>) Why we reference</a:t>
            </a:r>
          </a:p>
          <a:p>
            <a:r>
              <a:rPr lang="en-US" dirty="0"/>
              <a:t>4</a:t>
            </a:r>
            <a:r>
              <a:rPr lang="en-US" dirty="0" smtClean="0"/>
              <a:t>) Example of why we cite</a:t>
            </a:r>
          </a:p>
          <a:p>
            <a:r>
              <a:rPr lang="en-US" dirty="0"/>
              <a:t>5</a:t>
            </a:r>
            <a:r>
              <a:rPr lang="en-US" dirty="0" smtClean="0"/>
              <a:t>) Basic rules of references</a:t>
            </a:r>
          </a:p>
          <a:p>
            <a:r>
              <a:rPr lang="en-US" dirty="0"/>
              <a:t>6</a:t>
            </a:r>
            <a:r>
              <a:rPr lang="en-US" dirty="0" smtClean="0"/>
              <a:t>) Example of a reference</a:t>
            </a:r>
          </a:p>
          <a:p>
            <a:r>
              <a:rPr lang="en-US" dirty="0"/>
              <a:t>7</a:t>
            </a:r>
            <a:r>
              <a:rPr lang="en-US" dirty="0" smtClean="0"/>
              <a:t>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Here is an example of an online newspaper article: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Brody, J.E. (2007, December 11).  Mental reserves keep 	brain agile.  </a:t>
            </a:r>
            <a:r>
              <a:rPr lang="en-US" sz="2800" i="1" dirty="0" smtClean="0"/>
              <a:t>The New York Times. </a:t>
            </a:r>
            <a:r>
              <a:rPr lang="en-US" sz="2800" dirty="0" smtClean="0"/>
              <a:t>Retrieved from 	http://www.nytimes.com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77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Here is an example of an online encyclopedia reference:</a:t>
            </a:r>
          </a:p>
          <a:p>
            <a:pPr marL="0" indent="0">
              <a:buNone/>
            </a:pPr>
            <a:r>
              <a:rPr lang="en-US" sz="2800" dirty="0" smtClean="0"/>
              <a:t>Feminism</a:t>
            </a:r>
            <a:r>
              <a:rPr lang="en-US" sz="2800" dirty="0"/>
              <a:t>. (</a:t>
            </a:r>
            <a:r>
              <a:rPr lang="en-US" sz="2800" dirty="0" err="1"/>
              <a:t>n.d.</a:t>
            </a:r>
            <a:r>
              <a:rPr lang="en-US" sz="2800" dirty="0"/>
              <a:t>). In </a:t>
            </a:r>
            <a:r>
              <a:rPr lang="en-US" sz="2800" i="1" dirty="0" err="1"/>
              <a:t>Encyclopædia</a:t>
            </a:r>
            <a:r>
              <a:rPr lang="en-US" sz="2800" i="1" dirty="0"/>
              <a:t> Britannica online</a:t>
            </a:r>
            <a:r>
              <a:rPr lang="en-US" sz="2800" dirty="0"/>
              <a:t>. </a:t>
            </a:r>
            <a:r>
              <a:rPr lang="en-US" sz="2800" dirty="0" smtClean="0"/>
              <a:t>	Retrieved from 	</a:t>
            </a:r>
            <a:r>
              <a:rPr lang="en-US" sz="2800" dirty="0" smtClean="0">
                <a:hlinkClick r:id="rId2"/>
              </a:rPr>
              <a:t>http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www.britannica.com/EBchecked/topic/72</a:t>
            </a:r>
            <a:r>
              <a:rPr lang="en-US" sz="2800" dirty="0" smtClean="0"/>
              <a:t>	4633/feminism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NOTE:  When no date of publication is present, we include the abbreviation </a:t>
            </a:r>
            <a:r>
              <a:rPr lang="en-US" sz="2800" dirty="0" err="1" smtClean="0">
                <a:solidFill>
                  <a:srgbClr val="FFFF00"/>
                </a:solidFill>
              </a:rPr>
              <a:t>n.d.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in parentheses.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1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Remember that there </a:t>
            </a:r>
            <a:r>
              <a:rPr lang="en-US" sz="2800" dirty="0"/>
              <a:t>are many different kinds of online sources, so be sure you use the correct form.  If you are unsure, consult the sixth edition of the APA Publication manual, or </a:t>
            </a:r>
            <a:r>
              <a:rPr lang="en-US" sz="2800" dirty="0">
                <a:hlinkClick r:id="rId2"/>
              </a:rPr>
              <a:t>http://owl.english.purdue.edu/owl/resource/560/01/</a:t>
            </a:r>
            <a:r>
              <a:rPr lang="en-US" sz="2800" dirty="0"/>
              <a:t> for more detailed instructions.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98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Listing an article reproduced on a web site or from an electronic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published articles, chapters, and even entire books are reproduced on websites  or can be accessed through electronic databases such as </a:t>
            </a:r>
            <a:r>
              <a:rPr lang="en-US" dirty="0" err="1" smtClean="0"/>
              <a:t>PsycInfo</a:t>
            </a:r>
            <a:r>
              <a:rPr lang="en-US" dirty="0" smtClean="0"/>
              <a:t> or search tools such as Google Scholar.</a:t>
            </a:r>
          </a:p>
          <a:p>
            <a:r>
              <a:rPr lang="en-US" dirty="0" smtClean="0"/>
              <a:t>Even if located through the Internet, such sources are listed in the References in the usual way for an article, a chapter, a government document, or a book.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33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referencing we sites in APA format.</a:t>
            </a:r>
          </a:p>
          <a:p>
            <a:r>
              <a:rPr lang="en-US" dirty="0" smtClean="0"/>
              <a:t>Related topics include</a:t>
            </a:r>
            <a:r>
              <a:rPr lang="en-US" dirty="0"/>
              <a:t> </a:t>
            </a:r>
            <a:r>
              <a:rPr lang="en-US" dirty="0" smtClean="0"/>
              <a:t>referencing:</a:t>
            </a:r>
          </a:p>
          <a:p>
            <a:pPr lvl="1"/>
            <a:r>
              <a:rPr lang="en-US" dirty="0" smtClean="0"/>
              <a:t>Journal articles</a:t>
            </a:r>
          </a:p>
          <a:p>
            <a:pPr lvl="1"/>
            <a:r>
              <a:rPr lang="en-US" dirty="0"/>
              <a:t>Books</a:t>
            </a:r>
            <a:endParaRPr lang="en-US" sz="2400" dirty="0"/>
          </a:p>
          <a:p>
            <a:pPr lvl="1"/>
            <a:r>
              <a:rPr lang="en-US" dirty="0"/>
              <a:t>Chapters in books</a:t>
            </a:r>
            <a:endParaRPr lang="en-US" sz="2400" dirty="0"/>
          </a:p>
          <a:p>
            <a:pPr lvl="1"/>
            <a:r>
              <a:rPr lang="en-US" dirty="0"/>
              <a:t>Government documents (CDC and NIH)</a:t>
            </a:r>
            <a:endParaRPr lang="en-US" sz="2400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an online source or website in your references section using APA style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citation?  What is a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</a:t>
            </a:r>
            <a:r>
              <a:rPr lang="en-US" u="sng" dirty="0"/>
              <a:t>cite</a:t>
            </a:r>
            <a:r>
              <a:rPr lang="en-US" dirty="0"/>
              <a:t> authorship </a:t>
            </a:r>
            <a:r>
              <a:rPr lang="en-US" i="1" dirty="0"/>
              <a:t>in your text</a:t>
            </a:r>
            <a:r>
              <a:rPr lang="en-US" dirty="0"/>
              <a:t> to indicate that you are using information taken from an outside source and to briefly identify that source.</a:t>
            </a:r>
          </a:p>
          <a:p>
            <a:r>
              <a:rPr lang="en-US" u="sng" dirty="0" smtClean="0"/>
              <a:t>References</a:t>
            </a:r>
            <a:r>
              <a:rPr lang="en-US" dirty="0" smtClean="0"/>
              <a:t> </a:t>
            </a:r>
            <a:r>
              <a:rPr lang="en-US" dirty="0"/>
              <a:t>are a full notation of any authors and works you cite, and these go </a:t>
            </a:r>
            <a:r>
              <a:rPr lang="en-US" i="1" dirty="0"/>
              <a:t>at the end of your paper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4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a reference of a journal article</a:t>
            </a:r>
          </a:p>
          <a:p>
            <a:pPr lvl="1"/>
            <a:r>
              <a:rPr lang="en-US" dirty="0" smtClean="0"/>
              <a:t>Apply the basic rules of formatting references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5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</a:t>
            </a:r>
            <a:r>
              <a:rPr lang="en-US" dirty="0"/>
              <a:t>of an appropriate source.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22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3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</a:t>
            </a:r>
            <a:r>
              <a:rPr lang="en-US" smtClean="0"/>
              <a:t>not </a:t>
            </a:r>
            <a:r>
              <a:rPr lang="en-US" u="sng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38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1450</Words>
  <Application>Microsoft Office PowerPoint</Application>
  <PresentationFormat>On-screen Show (4:3)</PresentationFormat>
  <Paragraphs>162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References: Online Sources</vt:lpstr>
      <vt:lpstr>Steps in this tutorial</vt:lpstr>
      <vt:lpstr>Goal</vt:lpstr>
      <vt:lpstr>What is a citation?  What is a reference?</vt:lpstr>
      <vt:lpstr>Objectives</vt:lpstr>
      <vt:lpstr>When and why we cite?</vt:lpstr>
      <vt:lpstr>Why support your statements with evidence?</vt:lpstr>
      <vt:lpstr>Example</vt:lpstr>
      <vt:lpstr>Why?</vt:lpstr>
      <vt:lpstr>Basic rules</vt:lpstr>
      <vt:lpstr>Basic rules</vt:lpstr>
      <vt:lpstr>Basic rules</vt:lpstr>
      <vt:lpstr>Example</vt:lpstr>
      <vt:lpstr>Notes on the example: Authors</vt:lpstr>
      <vt:lpstr>Notes on the example: Year</vt:lpstr>
      <vt:lpstr>Notes on the example: Article title</vt:lpstr>
      <vt:lpstr>Notes on the example: Magazine title</vt:lpstr>
      <vt:lpstr>Notes on the example: Volume &amp; issue</vt:lpstr>
      <vt:lpstr>Notes on the example: URL</vt:lpstr>
      <vt:lpstr>More examples</vt:lpstr>
      <vt:lpstr>More examples</vt:lpstr>
      <vt:lpstr>More examples</vt:lpstr>
      <vt:lpstr>Listing an article reproduced on a web site or from an electronic database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59</cp:revision>
  <dcterms:created xsi:type="dcterms:W3CDTF">2012-05-15T19:26:11Z</dcterms:created>
  <dcterms:modified xsi:type="dcterms:W3CDTF">2013-09-21T19:41:42Z</dcterms:modified>
</cp:coreProperties>
</file>