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11" r:id="rId2"/>
    <p:sldId id="312" r:id="rId3"/>
    <p:sldId id="313" r:id="rId4"/>
    <p:sldId id="314" r:id="rId5"/>
    <p:sldId id="315" r:id="rId6"/>
    <p:sldId id="323" r:id="rId7"/>
    <p:sldId id="324" r:id="rId8"/>
    <p:sldId id="325" r:id="rId9"/>
    <p:sldId id="326" r:id="rId10"/>
    <p:sldId id="320" r:id="rId11"/>
    <p:sldId id="321" r:id="rId12"/>
    <p:sldId id="322" r:id="rId13"/>
    <p:sldId id="275" r:id="rId14"/>
    <p:sldId id="282" r:id="rId15"/>
    <p:sldId id="298" r:id="rId16"/>
    <p:sldId id="299" r:id="rId17"/>
    <p:sldId id="308" r:id="rId18"/>
    <p:sldId id="309" r:id="rId19"/>
    <p:sldId id="310" r:id="rId20"/>
    <p:sldId id="300" r:id="rId21"/>
    <p:sldId id="306" r:id="rId22"/>
    <p:sldId id="307" r:id="rId23"/>
    <p:sldId id="26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CC98E-1D71-4E19-AF6F-30912EBAB070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5D49F-14DD-4AFA-904D-1FB8FCC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0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774A-A522-4334-8798-91E577D9D8E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F32B-17AA-43BC-B496-040512CD8CD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0F27C-CA42-47BE-9E62-E5D0838C288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7DD0-088F-496E-B4FB-96F0C2A37E5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E47E1-8D26-490D-92CF-14D52384BB5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6F6F-B06B-41C1-B8D1-352AE5605B53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B13D-8724-4A58-B41D-E7BE9E39AE5E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35503-433E-41BB-89A8-A95BE849A24C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B70C-D44B-4E42-AB69-8DD962F192F8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6036-678B-4A7F-997C-6EBCAAA472F5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2999-1710-4E54-A779-9CC04154BE77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D4D1F-757D-4522-BE1D-DD116D75962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References: Chapter in a book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2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/>
              <a:t>Your reference list should appear at the end of your paper.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the information necessary for a reader </a:t>
            </a:r>
            <a:r>
              <a:rPr lang="en-US" dirty="0" smtClean="0"/>
              <a:t>to find any </a:t>
            </a:r>
            <a:r>
              <a:rPr lang="en-US" dirty="0"/>
              <a:t>source you cite in </a:t>
            </a:r>
            <a:r>
              <a:rPr lang="en-US" dirty="0" smtClean="0"/>
              <a:t>your paper.</a:t>
            </a:r>
          </a:p>
          <a:p>
            <a:r>
              <a:rPr lang="en-US" dirty="0" smtClean="0"/>
              <a:t>Each </a:t>
            </a:r>
            <a:r>
              <a:rPr lang="en-US" dirty="0"/>
              <a:t>source you cite in the paper must appear in your reference list; </a:t>
            </a:r>
            <a:r>
              <a:rPr lang="en-US" dirty="0" smtClean="0"/>
              <a:t>AND </a:t>
            </a:r>
            <a:r>
              <a:rPr lang="en-US" dirty="0"/>
              <a:t>each </a:t>
            </a:r>
            <a:r>
              <a:rPr lang="en-US" dirty="0" smtClean="0"/>
              <a:t>source </a:t>
            </a:r>
            <a:r>
              <a:rPr lang="en-US" dirty="0"/>
              <a:t>in the reference list must be cited in your text.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in-text citation should generally correspond to the way it appears in the references (order of authors and year).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1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references should begin on a new page separate from the text of the </a:t>
            </a:r>
            <a:r>
              <a:rPr lang="en-US" dirty="0" smtClean="0"/>
              <a:t>essay.  Label </a:t>
            </a:r>
            <a:r>
              <a:rPr lang="en-US" dirty="0"/>
              <a:t>this page </a:t>
            </a:r>
            <a:r>
              <a:rPr lang="en-US" dirty="0" smtClean="0">
                <a:solidFill>
                  <a:srgbClr val="FFFF00"/>
                </a:solidFill>
              </a:rPr>
              <a:t>References</a:t>
            </a:r>
            <a:r>
              <a:rPr lang="en-US" dirty="0" smtClean="0"/>
              <a:t> </a:t>
            </a:r>
            <a:r>
              <a:rPr lang="en-US" dirty="0"/>
              <a:t>centered at the top of the page </a:t>
            </a:r>
            <a:r>
              <a:rPr lang="en-US" dirty="0" smtClean="0"/>
              <a:t>in bold (do </a:t>
            </a:r>
            <a:r>
              <a:rPr lang="en-US" smtClean="0"/>
              <a:t>NOT underline</a:t>
            </a:r>
            <a:r>
              <a:rPr lang="en-US" dirty="0"/>
              <a:t>, or use quotation marks for the title). </a:t>
            </a:r>
            <a:endParaRPr lang="en-US" dirty="0" smtClean="0"/>
          </a:p>
          <a:p>
            <a:r>
              <a:rPr lang="en-US" dirty="0" smtClean="0"/>
              <a:t>Do NOT call this page a “Works Cited,” “Bibliography” or any other title.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5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ALL of the </a:t>
            </a:r>
            <a:r>
              <a:rPr lang="en-US" dirty="0"/>
              <a:t>text </a:t>
            </a:r>
            <a:r>
              <a:rPr lang="en-US" dirty="0" smtClean="0"/>
              <a:t>in your references should </a:t>
            </a:r>
            <a:r>
              <a:rPr lang="en-US" dirty="0"/>
              <a:t>be double-spaced just like the rest of your </a:t>
            </a:r>
            <a:r>
              <a:rPr lang="en-US" dirty="0" smtClean="0"/>
              <a:t>paper.</a:t>
            </a:r>
          </a:p>
          <a:p>
            <a:r>
              <a:rPr lang="en-US" dirty="0" smtClean="0"/>
              <a:t>Your reference page should be alphabetized by last name of the first author of each item.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</a:t>
            </a:r>
            <a:r>
              <a:rPr lang="en-US" dirty="0"/>
              <a:t>lines after the first line of each entry </a:t>
            </a:r>
            <a:r>
              <a:rPr lang="en-US" dirty="0" smtClean="0"/>
              <a:t>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your reference </a:t>
            </a:r>
            <a:r>
              <a:rPr lang="en-US" dirty="0"/>
              <a:t>list should be indented </a:t>
            </a:r>
            <a:r>
              <a:rPr lang="en-US" dirty="0" smtClean="0"/>
              <a:t>one-	half </a:t>
            </a:r>
            <a:r>
              <a:rPr lang="en-US" dirty="0"/>
              <a:t>inch </a:t>
            </a:r>
            <a:r>
              <a:rPr lang="en-US" dirty="0" smtClean="0"/>
              <a:t>from </a:t>
            </a:r>
            <a:r>
              <a:rPr lang="en-US" dirty="0"/>
              <a:t>the left margin. This is called </a:t>
            </a:r>
            <a:r>
              <a:rPr lang="en-US" dirty="0" smtClean="0"/>
              <a:t>	</a:t>
            </a:r>
            <a:r>
              <a:rPr lang="en-US" u="sng" dirty="0" smtClean="0"/>
              <a:t>hanging indentation</a:t>
            </a:r>
            <a:r>
              <a:rPr lang="en-US" dirty="0" smtClean="0"/>
              <a:t>. This last bullet point 	contains a hanging indentation.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7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Here is how you would format a chapter from an edited book in your references: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Malloy, L. C., Mitchell, E., Block, S., </a:t>
            </a:r>
            <a:r>
              <a:rPr lang="en-US" dirty="0" err="1">
                <a:solidFill>
                  <a:srgbClr val="FFFF00"/>
                </a:solidFill>
              </a:rPr>
              <a:t>Quas</a:t>
            </a:r>
            <a:r>
              <a:rPr lang="en-US" dirty="0">
                <a:solidFill>
                  <a:srgbClr val="FFFF00"/>
                </a:solidFill>
              </a:rPr>
              <a:t>, J. A., &amp; </a:t>
            </a:r>
            <a:r>
              <a:rPr lang="en-US" dirty="0" smtClean="0">
                <a:solidFill>
                  <a:srgbClr val="FFFF00"/>
                </a:solidFill>
              </a:rPr>
              <a:t>	Goodman</a:t>
            </a:r>
            <a:r>
              <a:rPr lang="en-US" dirty="0">
                <a:solidFill>
                  <a:srgbClr val="FFFF00"/>
                </a:solidFill>
              </a:rPr>
              <a:t>, G. S. (2007). Children's eyewitness </a:t>
            </a:r>
            <a:r>
              <a:rPr lang="en-US" dirty="0" smtClean="0">
                <a:solidFill>
                  <a:srgbClr val="FFFF00"/>
                </a:solidFill>
              </a:rPr>
              <a:t>	memory</a:t>
            </a:r>
            <a:r>
              <a:rPr lang="en-US" dirty="0">
                <a:solidFill>
                  <a:srgbClr val="FFFF00"/>
                </a:solidFill>
              </a:rPr>
              <a:t>: Balancing children's needs and </a:t>
            </a:r>
            <a:r>
              <a:rPr lang="en-US" dirty="0" smtClean="0">
                <a:solidFill>
                  <a:srgbClr val="FFFF00"/>
                </a:solidFill>
              </a:rPr>
              <a:t>	defendants</a:t>
            </a:r>
            <a:r>
              <a:rPr lang="en-US" dirty="0">
                <a:solidFill>
                  <a:srgbClr val="FFFF00"/>
                </a:solidFill>
              </a:rPr>
              <a:t>' rights when seeking the truth. In </a:t>
            </a:r>
            <a:r>
              <a:rPr lang="en-US" dirty="0" smtClean="0">
                <a:solidFill>
                  <a:srgbClr val="FFFF00"/>
                </a:solidFill>
              </a:rPr>
              <a:t>	M</a:t>
            </a:r>
            <a:r>
              <a:rPr lang="en-US" dirty="0">
                <a:solidFill>
                  <a:srgbClr val="FFFF00"/>
                </a:solidFill>
              </a:rPr>
              <a:t>. P. </a:t>
            </a:r>
            <a:r>
              <a:rPr lang="en-US" dirty="0" err="1">
                <a:solidFill>
                  <a:srgbClr val="FFFF00"/>
                </a:solidFill>
              </a:rPr>
              <a:t>Toglia</a:t>
            </a:r>
            <a:r>
              <a:rPr lang="en-US" dirty="0">
                <a:solidFill>
                  <a:srgbClr val="FFFF00"/>
                </a:solidFill>
              </a:rPr>
              <a:t>, J. Read, D. F. Ross, R. L. Lindsay </a:t>
            </a:r>
            <a:r>
              <a:rPr lang="en-US" dirty="0" smtClean="0">
                <a:solidFill>
                  <a:srgbClr val="FFFF00"/>
                </a:solidFill>
              </a:rPr>
              <a:t>	(</a:t>
            </a:r>
            <a:r>
              <a:rPr lang="en-US" dirty="0">
                <a:solidFill>
                  <a:srgbClr val="FFFF00"/>
                </a:solidFill>
              </a:rPr>
              <a:t>Eds.) , </a:t>
            </a:r>
            <a:r>
              <a:rPr lang="en-US" i="1" dirty="0">
                <a:solidFill>
                  <a:srgbClr val="FFFF00"/>
                </a:solidFill>
              </a:rPr>
              <a:t>The handbook of eyewitness </a:t>
            </a:r>
            <a:r>
              <a:rPr lang="en-US" i="1" dirty="0" smtClean="0">
                <a:solidFill>
                  <a:srgbClr val="FFFF00"/>
                </a:solidFill>
              </a:rPr>
              <a:t>	psychology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Vol</a:t>
            </a:r>
            <a:r>
              <a:rPr lang="en-US" i="1" dirty="0">
                <a:solidFill>
                  <a:srgbClr val="FFFF00"/>
                </a:solidFill>
              </a:rPr>
              <a:t> I: Memory for events</a:t>
            </a:r>
            <a:r>
              <a:rPr lang="en-US" dirty="0">
                <a:solidFill>
                  <a:srgbClr val="FFFF00"/>
                </a:solidFill>
              </a:rPr>
              <a:t> (pp. </a:t>
            </a:r>
            <a:r>
              <a:rPr lang="en-US" dirty="0" smtClean="0">
                <a:solidFill>
                  <a:srgbClr val="FFFF00"/>
                </a:solidFill>
              </a:rPr>
              <a:t>545-	574</a:t>
            </a:r>
            <a:r>
              <a:rPr lang="en-US" dirty="0">
                <a:solidFill>
                  <a:srgbClr val="FFFF00"/>
                </a:solidFill>
              </a:rPr>
              <a:t>). Mahwah, </a:t>
            </a:r>
            <a:r>
              <a:rPr lang="en-US" dirty="0" smtClean="0">
                <a:solidFill>
                  <a:srgbClr val="FFFF00"/>
                </a:solidFill>
              </a:rPr>
              <a:t>NJ: </a:t>
            </a:r>
            <a:r>
              <a:rPr lang="en-US" dirty="0">
                <a:solidFill>
                  <a:srgbClr val="FFFF00"/>
                </a:solidFill>
              </a:rPr>
              <a:t>Lawrence </a:t>
            </a:r>
            <a:r>
              <a:rPr lang="en-US" dirty="0" smtClean="0">
                <a:solidFill>
                  <a:srgbClr val="FFFF00"/>
                </a:solidFill>
              </a:rPr>
              <a:t>Erlbaum. 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let’s look at each part of the reference: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FF00"/>
                </a:solidFill>
              </a:rPr>
              <a:t>Malloy, L. C., Mitchell, E., Block, S., </a:t>
            </a:r>
            <a:r>
              <a:rPr lang="en-US" sz="2400" dirty="0" err="1">
                <a:solidFill>
                  <a:srgbClr val="FFFF00"/>
                </a:solidFill>
              </a:rPr>
              <a:t>Quas</a:t>
            </a:r>
            <a:r>
              <a:rPr lang="en-US" sz="2400" dirty="0">
                <a:solidFill>
                  <a:srgbClr val="FFFF00"/>
                </a:solidFill>
              </a:rPr>
              <a:t>, J. A., &amp; Goodman, G. S. </a:t>
            </a:r>
            <a:r>
              <a:rPr lang="en-US" sz="2400" dirty="0" smtClean="0"/>
              <a:t>	(</a:t>
            </a:r>
            <a:r>
              <a:rPr lang="en-US" sz="2400" dirty="0"/>
              <a:t>2007). Children's eyewitness memory: Balancing </a:t>
            </a:r>
            <a:r>
              <a:rPr lang="en-US" sz="2400" dirty="0" smtClean="0"/>
              <a:t>	children's </a:t>
            </a:r>
            <a:r>
              <a:rPr lang="en-US" sz="2400" dirty="0"/>
              <a:t>needs and defendants' rights when seeking the </a:t>
            </a:r>
            <a:r>
              <a:rPr lang="en-US" sz="2400" dirty="0" smtClean="0"/>
              <a:t>	truth</a:t>
            </a:r>
            <a:r>
              <a:rPr lang="en-US" sz="2400" dirty="0"/>
              <a:t>. In M. P. </a:t>
            </a:r>
            <a:r>
              <a:rPr lang="en-US" sz="2400" dirty="0" err="1"/>
              <a:t>Toglia</a:t>
            </a:r>
            <a:r>
              <a:rPr lang="en-US" sz="2400" dirty="0"/>
              <a:t>, J. Read, D. F. Ross, R. L. Lindsay (Eds</a:t>
            </a:r>
            <a:r>
              <a:rPr lang="en-US" sz="2400" dirty="0" smtClean="0"/>
              <a:t>.), 	</a:t>
            </a:r>
            <a:r>
              <a:rPr lang="en-US" sz="2400" i="1" dirty="0" smtClean="0"/>
              <a:t>The </a:t>
            </a:r>
            <a:r>
              <a:rPr lang="en-US" sz="2400" i="1" dirty="0"/>
              <a:t>handbook of eyewitness psychology, </a:t>
            </a:r>
            <a:r>
              <a:rPr lang="en-US" sz="2400" i="1" dirty="0" err="1"/>
              <a:t>Vol</a:t>
            </a:r>
            <a:r>
              <a:rPr lang="en-US" sz="2400" i="1" dirty="0"/>
              <a:t> I: Memory for </a:t>
            </a:r>
            <a:r>
              <a:rPr lang="en-US" sz="2400" i="1" dirty="0" smtClean="0"/>
              <a:t>	events</a:t>
            </a:r>
            <a:r>
              <a:rPr lang="en-US" sz="2400" dirty="0" smtClean="0"/>
              <a:t> </a:t>
            </a:r>
            <a:r>
              <a:rPr lang="en-US" sz="2400" dirty="0"/>
              <a:t>(pp. 545-574). Mahwah, </a:t>
            </a:r>
            <a:r>
              <a:rPr lang="en-US" sz="2400" dirty="0" smtClean="0"/>
              <a:t>NJ: </a:t>
            </a:r>
            <a:r>
              <a:rPr lang="en-US" sz="2400" dirty="0"/>
              <a:t>Lawrence </a:t>
            </a:r>
            <a:r>
              <a:rPr lang="en-US" sz="2400" dirty="0" smtClean="0"/>
              <a:t>Erlbaum.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authors’ names of the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chapter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appears last name, followed by a comma, and the 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author’s first and middle initials, NOT their full first name.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there are multiple authors, the names are separated by an ampersand (&amp;), NOT the word “and.”</a:t>
            </a:r>
          </a:p>
          <a:p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Malloy, L. C., Mitchell, E., Block, S., </a:t>
            </a:r>
            <a:r>
              <a:rPr lang="en-US" sz="2400" dirty="0" err="1"/>
              <a:t>Quas</a:t>
            </a:r>
            <a:r>
              <a:rPr lang="en-US" sz="2400" dirty="0"/>
              <a:t>, J. A., &amp; Goodman, G. S. 	</a:t>
            </a:r>
            <a:r>
              <a:rPr lang="en-US" sz="2400" dirty="0">
                <a:solidFill>
                  <a:srgbClr val="FFFF00"/>
                </a:solidFill>
              </a:rPr>
              <a:t>(2007). </a:t>
            </a:r>
            <a:r>
              <a:rPr lang="en-US" sz="2400" dirty="0"/>
              <a:t>Children's eyewitness memory: Balancing 	children's needs and defendants' rights when seeking the 	truth. In M. P. </a:t>
            </a:r>
            <a:r>
              <a:rPr lang="en-US" sz="2400" dirty="0" err="1"/>
              <a:t>Toglia</a:t>
            </a:r>
            <a:r>
              <a:rPr lang="en-US" sz="2400" dirty="0"/>
              <a:t>, J. Read, D. F. Ross, R. L. Lindsay (Eds.), 	</a:t>
            </a:r>
            <a:r>
              <a:rPr lang="en-US" sz="2400" i="1" dirty="0"/>
              <a:t>The handbook of eyewitness psychology, </a:t>
            </a:r>
            <a:r>
              <a:rPr lang="en-US" sz="2400" i="1" dirty="0" err="1"/>
              <a:t>Vol</a:t>
            </a:r>
            <a:r>
              <a:rPr lang="en-US" sz="2400" i="1" dirty="0"/>
              <a:t> I: Memory for 	events</a:t>
            </a:r>
            <a:r>
              <a:rPr lang="en-US" sz="2400" dirty="0"/>
              <a:t> (pp. 545-574). Mahwah, </a:t>
            </a:r>
            <a:r>
              <a:rPr lang="en-US" sz="2400" dirty="0" smtClean="0"/>
              <a:t>NJ: </a:t>
            </a:r>
            <a:r>
              <a:rPr lang="en-US" sz="2400" dirty="0"/>
              <a:t>Lawrence </a:t>
            </a:r>
            <a:r>
              <a:rPr lang="en-US" sz="2400" dirty="0" smtClean="0"/>
              <a:t>Erlbaum. </a:t>
            </a:r>
            <a:endParaRPr lang="en-US" sz="2400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year of publication of the article appears after the authors of the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chapter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parentheses, followed by a period.</a:t>
            </a:r>
            <a:endParaRPr lang="en-US" sz="28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volume or edition numbers, or page numbers do NOT appear here.  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example: Chapter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Malloy, L. C., Mitchell, E., Block, S., </a:t>
            </a:r>
            <a:r>
              <a:rPr lang="en-US" sz="2800" dirty="0" err="1"/>
              <a:t>Quas</a:t>
            </a:r>
            <a:r>
              <a:rPr lang="en-US" sz="2800" dirty="0"/>
              <a:t>, J. A., &amp; Goodman, G. S. 	(2007). </a:t>
            </a:r>
            <a:r>
              <a:rPr lang="en-US" sz="2800" dirty="0">
                <a:solidFill>
                  <a:srgbClr val="FFFF00"/>
                </a:solidFill>
              </a:rPr>
              <a:t>Children's eyewitness memory: Balancing 	children's needs and defendants' rights when seeking the 	truth.</a:t>
            </a:r>
            <a:r>
              <a:rPr lang="en-US" sz="2800" dirty="0"/>
              <a:t> In M. P. </a:t>
            </a:r>
            <a:r>
              <a:rPr lang="en-US" sz="2800" dirty="0" err="1"/>
              <a:t>Toglia</a:t>
            </a:r>
            <a:r>
              <a:rPr lang="en-US" sz="2800" dirty="0"/>
              <a:t>, J. Read, D. F. Ross, R. L. Lindsay (Eds.), 	</a:t>
            </a:r>
            <a:r>
              <a:rPr lang="en-US" sz="2800" i="1" dirty="0"/>
              <a:t>The handbook of eyewitness psychology, </a:t>
            </a:r>
            <a:r>
              <a:rPr lang="en-US" sz="2800" i="1" dirty="0" err="1"/>
              <a:t>Vol</a:t>
            </a:r>
            <a:r>
              <a:rPr lang="en-US" sz="2800" i="1" dirty="0"/>
              <a:t> I: Memory for 	events</a:t>
            </a:r>
            <a:r>
              <a:rPr lang="en-US" sz="2800" dirty="0"/>
              <a:t> (pp. 545-574). Mahwah, </a:t>
            </a:r>
            <a:r>
              <a:rPr lang="en-US" sz="2800" dirty="0" smtClean="0"/>
              <a:t>NJ: </a:t>
            </a:r>
            <a:r>
              <a:rPr lang="en-US" sz="2800" dirty="0"/>
              <a:t>Lawrence </a:t>
            </a:r>
            <a:r>
              <a:rPr lang="en-US" sz="2800" dirty="0" smtClean="0"/>
              <a:t>Erlbaum</a:t>
            </a:r>
            <a:r>
              <a:rPr lang="en-US" sz="2600" dirty="0" smtClean="0"/>
              <a:t>.</a:t>
            </a:r>
            <a:endParaRPr lang="en-US" sz="26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chapter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appears after the year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Malloy, L. C., Mitchell, E., Block, S., </a:t>
            </a:r>
            <a:r>
              <a:rPr lang="en-US" sz="2400" dirty="0" err="1"/>
              <a:t>Quas</a:t>
            </a:r>
            <a:r>
              <a:rPr lang="en-US" sz="2400" dirty="0"/>
              <a:t>, J. A., &amp; Goodman, G. S. 	(2007). Children's eyewitness memory: Balancing 	children's needs and defendants' rights when seeking the 	truth. </a:t>
            </a:r>
            <a:r>
              <a:rPr lang="en-US" sz="2400" dirty="0">
                <a:solidFill>
                  <a:srgbClr val="FFFF00"/>
                </a:solidFill>
              </a:rPr>
              <a:t>In M. P. </a:t>
            </a:r>
            <a:r>
              <a:rPr lang="en-US" sz="2400" dirty="0" err="1">
                <a:solidFill>
                  <a:srgbClr val="FFFF00"/>
                </a:solidFill>
              </a:rPr>
              <a:t>Toglia</a:t>
            </a:r>
            <a:r>
              <a:rPr lang="en-US" sz="2400" dirty="0">
                <a:solidFill>
                  <a:srgbClr val="FFFF00"/>
                </a:solidFill>
              </a:rPr>
              <a:t>, J. Read, D. F. Ross, R. L. Lindsay (Eds.), </a:t>
            </a:r>
            <a:r>
              <a:rPr lang="en-US" sz="2400" dirty="0"/>
              <a:t>	</a:t>
            </a:r>
            <a:r>
              <a:rPr lang="en-US" sz="2400" i="1" dirty="0"/>
              <a:t>The handbook of eyewitness psychology, </a:t>
            </a:r>
            <a:r>
              <a:rPr lang="en-US" sz="2400" i="1" dirty="0" err="1"/>
              <a:t>Vol</a:t>
            </a:r>
            <a:r>
              <a:rPr lang="en-US" sz="2400" i="1" dirty="0"/>
              <a:t> I: Memory for 	events</a:t>
            </a:r>
            <a:r>
              <a:rPr lang="en-US" sz="2400" dirty="0"/>
              <a:t> (pp. 545-574). Mahwah, </a:t>
            </a:r>
            <a:r>
              <a:rPr lang="en-US" sz="2400" dirty="0" smtClean="0"/>
              <a:t>NJ: </a:t>
            </a:r>
            <a:r>
              <a:rPr lang="en-US" sz="2400" dirty="0"/>
              <a:t>Lawrence </a:t>
            </a:r>
            <a:r>
              <a:rPr lang="en-US" sz="2400" dirty="0" smtClean="0"/>
              <a:t>Erlbaum.</a:t>
            </a:r>
            <a:endParaRPr lang="en-US" sz="2400" i="1" dirty="0"/>
          </a:p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editors of the book appears after the chapter title.</a:t>
            </a:r>
          </a:p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Here, the first and middle initials appear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before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each last name, separated by commas.</a:t>
            </a:r>
          </a:p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abbreviation for editors “Eds.” appears in parentheses, with a period,  followed by a comma.</a:t>
            </a:r>
          </a:p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no comma before (Eds.)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39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Book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Malloy, L. C., Mitchell, E., Block, S., </a:t>
            </a:r>
            <a:r>
              <a:rPr lang="en-US" sz="2800" dirty="0" err="1"/>
              <a:t>Quas</a:t>
            </a:r>
            <a:r>
              <a:rPr lang="en-US" sz="2800" dirty="0"/>
              <a:t>, J. A., &amp; Goodman, G. S. 	(2007). Children's eyewitness memory: Balancing 	children's needs and defendants' rights when seeking the 	truth. In M. P. </a:t>
            </a:r>
            <a:r>
              <a:rPr lang="en-US" sz="2800" dirty="0" err="1"/>
              <a:t>Toglia</a:t>
            </a:r>
            <a:r>
              <a:rPr lang="en-US" sz="2800" dirty="0"/>
              <a:t>, J. Read, D. F. Ross, R. L. Lindsay (Eds.), 	</a:t>
            </a:r>
            <a:r>
              <a:rPr lang="en-US" sz="2800" i="1" dirty="0">
                <a:solidFill>
                  <a:srgbClr val="FFFF00"/>
                </a:solidFill>
              </a:rPr>
              <a:t>The handbook of eyewitness psychology, </a:t>
            </a:r>
            <a:r>
              <a:rPr lang="en-US" sz="2800" i="1" dirty="0" err="1">
                <a:solidFill>
                  <a:srgbClr val="FFFF00"/>
                </a:solidFill>
              </a:rPr>
              <a:t>Vol</a:t>
            </a:r>
            <a:r>
              <a:rPr lang="en-US" sz="2800" i="1" dirty="0">
                <a:solidFill>
                  <a:srgbClr val="FFFF00"/>
                </a:solidFill>
              </a:rPr>
              <a:t> I: Memory for 	events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/>
              <a:t>(pp. 545-574). Mahwah, </a:t>
            </a:r>
            <a:r>
              <a:rPr lang="en-US" sz="2800" dirty="0" smtClean="0"/>
              <a:t>NJ: </a:t>
            </a:r>
            <a:r>
              <a:rPr lang="en-US" sz="2800" dirty="0"/>
              <a:t>Lawrence </a:t>
            </a:r>
            <a:r>
              <a:rPr lang="en-US" sz="2800" dirty="0" smtClean="0"/>
              <a:t>Erlbaum</a:t>
            </a:r>
            <a:r>
              <a:rPr lang="en-US" sz="2600" dirty="0" smtClean="0"/>
              <a:t>.</a:t>
            </a:r>
            <a:endParaRPr lang="en-US" sz="26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book appears after the editors’ names in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italics.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39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example: Chapter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Malloy, L. C., Mitchell, E., Block, S., </a:t>
            </a:r>
            <a:r>
              <a:rPr lang="en-US" sz="2400" dirty="0" err="1"/>
              <a:t>Quas</a:t>
            </a:r>
            <a:r>
              <a:rPr lang="en-US" sz="2400" dirty="0"/>
              <a:t>, J. A., &amp; Goodman, G. S. 	(2007). Children's eyewitness memory: Balancing 	children's needs and defendants' rights when seeking the 	truth. In M. P. </a:t>
            </a:r>
            <a:r>
              <a:rPr lang="en-US" sz="2400" dirty="0" err="1"/>
              <a:t>Toglia</a:t>
            </a:r>
            <a:r>
              <a:rPr lang="en-US" sz="2400" dirty="0"/>
              <a:t>, J. Read, D. F. Ross, R. L. Lindsay (Eds.), 	</a:t>
            </a:r>
            <a:r>
              <a:rPr lang="en-US" sz="2400" i="1" dirty="0"/>
              <a:t>The handbook of eyewitness psychology, </a:t>
            </a:r>
            <a:r>
              <a:rPr lang="en-US" sz="2400" i="1" dirty="0" err="1"/>
              <a:t>Vol</a:t>
            </a:r>
            <a:r>
              <a:rPr lang="en-US" sz="2400" i="1" dirty="0"/>
              <a:t> I: Memory for 	events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FF00"/>
                </a:solidFill>
              </a:rPr>
              <a:t>(pp. 545-574). </a:t>
            </a:r>
            <a:r>
              <a:rPr lang="en-US" sz="2400" dirty="0"/>
              <a:t>Mahwah, </a:t>
            </a:r>
            <a:r>
              <a:rPr lang="en-US" sz="2400" dirty="0" smtClean="0"/>
              <a:t>NJ: </a:t>
            </a:r>
            <a:r>
              <a:rPr lang="en-US" sz="2400" dirty="0"/>
              <a:t>Lawrence </a:t>
            </a:r>
            <a:r>
              <a:rPr lang="en-US" sz="2400" dirty="0" smtClean="0"/>
              <a:t>Erlbaum.</a:t>
            </a:r>
            <a:endParaRPr lang="en-US" sz="24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and last page numbers of the chapter appear after the title of the book in parentheses, followed by a period.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abbreviation </a:t>
            </a:r>
            <a:r>
              <a:rPr lang="en-US" sz="2800" dirty="0" smtClean="0">
                <a:solidFill>
                  <a:srgbClr val="FFFF00"/>
                </a:solidFill>
              </a:rPr>
              <a:t>pp.</a:t>
            </a:r>
            <a:r>
              <a:rPr lang="en-US" sz="2800" dirty="0"/>
              <a:t> </a:t>
            </a:r>
            <a:r>
              <a:rPr lang="en-US" sz="2800" dirty="0" smtClean="0"/>
              <a:t>is used to indicate “pages.”  Do NOT use “pgs.” or any other phrase.  Do not omit the </a:t>
            </a:r>
            <a:r>
              <a:rPr lang="en-US" sz="2800" dirty="0" smtClean="0">
                <a:solidFill>
                  <a:srgbClr val="FFFF00"/>
                </a:solidFill>
              </a:rPr>
              <a:t>pp. </a:t>
            </a:r>
            <a:r>
              <a:rPr lang="en-US" sz="2800" dirty="0" smtClean="0"/>
              <a:t>before the numbers.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3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Difference between a citation and a </a:t>
            </a:r>
            <a:r>
              <a:rPr lang="en-US" dirty="0"/>
              <a:t>	</a:t>
            </a:r>
            <a:r>
              <a:rPr lang="en-US" dirty="0" smtClean="0"/>
              <a:t>reference</a:t>
            </a:r>
          </a:p>
          <a:p>
            <a:r>
              <a:rPr lang="en-US" dirty="0"/>
              <a:t>3</a:t>
            </a:r>
            <a:r>
              <a:rPr lang="en-US" dirty="0" smtClean="0"/>
              <a:t>) Why we reference</a:t>
            </a:r>
          </a:p>
          <a:p>
            <a:r>
              <a:rPr lang="en-US" dirty="0"/>
              <a:t>4</a:t>
            </a:r>
            <a:r>
              <a:rPr lang="en-US" dirty="0" smtClean="0"/>
              <a:t>) Example of why we cite</a:t>
            </a:r>
          </a:p>
          <a:p>
            <a:r>
              <a:rPr lang="en-US" dirty="0"/>
              <a:t>5</a:t>
            </a:r>
            <a:r>
              <a:rPr lang="en-US" dirty="0" smtClean="0"/>
              <a:t>) Basic rules of references</a:t>
            </a:r>
          </a:p>
          <a:p>
            <a:r>
              <a:rPr lang="en-US" dirty="0"/>
              <a:t>6</a:t>
            </a:r>
            <a:r>
              <a:rPr lang="en-US" dirty="0" smtClean="0"/>
              <a:t>) Example of a reference</a:t>
            </a:r>
          </a:p>
          <a:p>
            <a:r>
              <a:rPr lang="en-US" dirty="0"/>
              <a:t>7</a:t>
            </a:r>
            <a:r>
              <a:rPr lang="en-US" dirty="0" smtClean="0"/>
              <a:t>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Publisher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Malloy, L. C., Mitchell, E., Block, S., </a:t>
            </a:r>
            <a:r>
              <a:rPr lang="en-US" sz="2400" dirty="0" err="1"/>
              <a:t>Quas</a:t>
            </a:r>
            <a:r>
              <a:rPr lang="en-US" sz="2400" dirty="0"/>
              <a:t>, J. A., &amp; Goodman, G. S. 	(2007). Children's eyewitness memory: Balancing 	children's needs and defendants' rights when seeking the 	truth. In M. P. </a:t>
            </a:r>
            <a:r>
              <a:rPr lang="en-US" sz="2400" dirty="0" err="1"/>
              <a:t>Toglia</a:t>
            </a:r>
            <a:r>
              <a:rPr lang="en-US" sz="2400" dirty="0"/>
              <a:t>, J. Read, D. F. Ross, R. L. Lindsay (Eds.), 	</a:t>
            </a:r>
            <a:r>
              <a:rPr lang="en-US" sz="2400" i="1" dirty="0"/>
              <a:t>The handbook of eyewitness psychology, </a:t>
            </a:r>
            <a:r>
              <a:rPr lang="en-US" sz="2400" i="1" dirty="0" err="1"/>
              <a:t>Vol</a:t>
            </a:r>
            <a:r>
              <a:rPr lang="en-US" sz="2400" i="1" dirty="0"/>
              <a:t> I: Memory for 	events</a:t>
            </a:r>
            <a:r>
              <a:rPr lang="en-US" sz="2400" dirty="0"/>
              <a:t> (pp. 545-574). </a:t>
            </a:r>
            <a:r>
              <a:rPr lang="en-US" sz="2400" dirty="0">
                <a:solidFill>
                  <a:srgbClr val="FFFF00"/>
                </a:solidFill>
              </a:rPr>
              <a:t>Mahwah, </a:t>
            </a:r>
            <a:r>
              <a:rPr lang="en-US" sz="2400" dirty="0" smtClean="0">
                <a:solidFill>
                  <a:srgbClr val="FFFF00"/>
                </a:solidFill>
              </a:rPr>
              <a:t>NJ: </a:t>
            </a:r>
            <a:r>
              <a:rPr lang="en-US" sz="2400" dirty="0">
                <a:solidFill>
                  <a:srgbClr val="FFFF00"/>
                </a:solidFill>
              </a:rPr>
              <a:t>Lawrence </a:t>
            </a:r>
            <a:r>
              <a:rPr lang="en-US" sz="2400" dirty="0" smtClean="0">
                <a:solidFill>
                  <a:srgbClr val="FFFF00"/>
                </a:solidFill>
              </a:rPr>
              <a:t>Erlbaum.</a:t>
            </a:r>
            <a:endParaRPr lang="en-US" sz="2400" i="1" dirty="0">
              <a:solidFill>
                <a:srgbClr val="FFFF00"/>
              </a:solidFill>
            </a:endParaRPr>
          </a:p>
          <a:p>
            <a:r>
              <a:rPr lang="en-US" sz="2800" dirty="0" smtClean="0"/>
              <a:t>The city and state of the publisher appear after the book title, followed by a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 of the publisher appears after the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This information can be found on the copyright page of the book, in the first few pages.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18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 err="1"/>
              <a:t>Asplund</a:t>
            </a:r>
            <a:r>
              <a:rPr lang="en-US" sz="2800" dirty="0"/>
              <a:t>, J. (1972). On the concept of value relevance. In J. </a:t>
            </a:r>
            <a:r>
              <a:rPr lang="en-US" sz="2800" dirty="0" smtClean="0"/>
              <a:t>	Israel </a:t>
            </a:r>
            <a:r>
              <a:rPr lang="en-US" sz="2800" dirty="0"/>
              <a:t>&amp; H. </a:t>
            </a:r>
            <a:r>
              <a:rPr lang="en-US" sz="2800" dirty="0" err="1"/>
              <a:t>Tajfel</a:t>
            </a:r>
            <a:r>
              <a:rPr lang="en-US" sz="2800" dirty="0"/>
              <a:t> (Eds.), </a:t>
            </a:r>
            <a:r>
              <a:rPr lang="en-US" sz="2800" i="1" dirty="0"/>
              <a:t>The context of social </a:t>
            </a:r>
            <a:r>
              <a:rPr lang="en-US" sz="2800" i="1" dirty="0" smtClean="0"/>
              <a:t>	psychology</a:t>
            </a:r>
            <a:r>
              <a:rPr lang="en-US" sz="2800" i="1" dirty="0"/>
              <a:t>: A critical assessment</a:t>
            </a:r>
            <a:r>
              <a:rPr lang="en-US" sz="2800" dirty="0"/>
              <a:t> (pp. 267-278). </a:t>
            </a:r>
            <a:r>
              <a:rPr lang="en-US" sz="2800" dirty="0" smtClean="0"/>
              <a:t>	London</a:t>
            </a:r>
            <a:r>
              <a:rPr lang="en-US" sz="2800" dirty="0"/>
              <a:t>: Academic Press. 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Remember your references are double-spaced, just like the rest of your paper!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77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800" dirty="0" err="1"/>
              <a:t>Deaux</a:t>
            </a:r>
            <a:r>
              <a:rPr lang="en-US" sz="2800" dirty="0"/>
              <a:t>, K., Stewart, A.J. (2001). Framing gendered </a:t>
            </a:r>
            <a:r>
              <a:rPr lang="en-US" sz="2800" dirty="0" smtClean="0"/>
              <a:t>	identities</a:t>
            </a:r>
            <a:r>
              <a:rPr lang="en-US" sz="2800" dirty="0"/>
              <a:t>.  In R. K. Unger (Ed.), </a:t>
            </a:r>
            <a:r>
              <a:rPr lang="en-US" sz="2800" i="1" dirty="0"/>
              <a:t>Handbook of the </a:t>
            </a:r>
            <a:r>
              <a:rPr lang="en-US" sz="2800" i="1" dirty="0" smtClean="0"/>
              <a:t>	Psychology </a:t>
            </a:r>
            <a:r>
              <a:rPr lang="en-US" sz="2800" i="1" dirty="0"/>
              <a:t>of Women and Gender </a:t>
            </a:r>
            <a:r>
              <a:rPr lang="en-US" sz="2800" dirty="0"/>
              <a:t>(pp. 84-97).  </a:t>
            </a:r>
            <a:r>
              <a:rPr lang="en-US" sz="2800" dirty="0" smtClean="0"/>
              <a:t>	New </a:t>
            </a:r>
            <a:r>
              <a:rPr lang="en-US" sz="2800" dirty="0"/>
              <a:t>York:  Jon Wiley &amp; Sons, Inc.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1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referencing a chapter in a book in APA format.</a:t>
            </a:r>
          </a:p>
          <a:p>
            <a:r>
              <a:rPr lang="en-US" dirty="0" smtClean="0"/>
              <a:t>Related topics include</a:t>
            </a:r>
            <a:r>
              <a:rPr lang="en-US" dirty="0"/>
              <a:t> </a:t>
            </a:r>
            <a:r>
              <a:rPr lang="en-US" dirty="0" smtClean="0"/>
              <a:t>referencing:</a:t>
            </a:r>
          </a:p>
          <a:p>
            <a:pPr lvl="1"/>
            <a:r>
              <a:rPr lang="en-US" dirty="0" smtClean="0"/>
              <a:t>Journal articles</a:t>
            </a:r>
          </a:p>
          <a:p>
            <a:pPr lvl="1"/>
            <a:r>
              <a:rPr lang="en-US" dirty="0" smtClean="0"/>
              <a:t>Entire books</a:t>
            </a:r>
            <a:endParaRPr lang="en-US" sz="2400" dirty="0"/>
          </a:p>
          <a:p>
            <a:pPr lvl="1"/>
            <a:r>
              <a:rPr lang="en-US" dirty="0"/>
              <a:t>Government documents (CDC and NIH)</a:t>
            </a:r>
            <a:endParaRPr lang="en-US" sz="2400" dirty="0"/>
          </a:p>
          <a:p>
            <a:pPr lvl="1"/>
            <a:r>
              <a:rPr lang="en-US" smtClean="0"/>
              <a:t>Online sources</a:t>
            </a:r>
            <a:endParaRPr lang="en-US" sz="2400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an online source or website in your references section using APA style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citation?  What is a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</a:t>
            </a:r>
            <a:r>
              <a:rPr lang="en-US" u="sng" dirty="0"/>
              <a:t>cite</a:t>
            </a:r>
            <a:r>
              <a:rPr lang="en-US" dirty="0"/>
              <a:t> authorship </a:t>
            </a:r>
            <a:r>
              <a:rPr lang="en-US" i="1" dirty="0"/>
              <a:t>in your text</a:t>
            </a:r>
            <a:r>
              <a:rPr lang="en-US" dirty="0"/>
              <a:t> to indicate that you are using information taken from an outside source and to briefly identify that source.</a:t>
            </a:r>
          </a:p>
          <a:p>
            <a:r>
              <a:rPr lang="en-US" u="sng" dirty="0" smtClean="0"/>
              <a:t>References</a:t>
            </a:r>
            <a:r>
              <a:rPr lang="en-US" dirty="0" smtClean="0"/>
              <a:t> </a:t>
            </a:r>
            <a:r>
              <a:rPr lang="en-US" dirty="0"/>
              <a:t>are a full notation of any authors and works you cite, and these go </a:t>
            </a:r>
            <a:r>
              <a:rPr lang="en-US" i="1" dirty="0"/>
              <a:t>at the end of your paper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4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a reference of a journal article</a:t>
            </a:r>
          </a:p>
          <a:p>
            <a:pPr lvl="1"/>
            <a:r>
              <a:rPr lang="en-US" dirty="0" smtClean="0"/>
              <a:t>Apply the basic rules of formatting references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1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of existing research.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42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not on </a:t>
            </a:r>
            <a:r>
              <a:rPr lang="en-US" u="sng" dirty="0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1347</Words>
  <Application>Microsoft Office PowerPoint</Application>
  <PresentationFormat>On-screen Show (4:3)</PresentationFormat>
  <Paragraphs>156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References: Chapter in a book</vt:lpstr>
      <vt:lpstr>Steps in this tutorial</vt:lpstr>
      <vt:lpstr>Goal</vt:lpstr>
      <vt:lpstr>What is a citation?  What is a reference?</vt:lpstr>
      <vt:lpstr>Objectives</vt:lpstr>
      <vt:lpstr>When and why we cite?</vt:lpstr>
      <vt:lpstr>Why support your statements with evidence?</vt:lpstr>
      <vt:lpstr>Example</vt:lpstr>
      <vt:lpstr>Why?</vt:lpstr>
      <vt:lpstr>Basic rules</vt:lpstr>
      <vt:lpstr>Basic rules</vt:lpstr>
      <vt:lpstr>Basic rules</vt:lpstr>
      <vt:lpstr>Example</vt:lpstr>
      <vt:lpstr>Notes on the example: Authors</vt:lpstr>
      <vt:lpstr>Notes on the example: Year</vt:lpstr>
      <vt:lpstr>Notes on the example: Chapter title</vt:lpstr>
      <vt:lpstr>Notes on the example: Editors</vt:lpstr>
      <vt:lpstr>Notes on the example: Book title</vt:lpstr>
      <vt:lpstr>Notes on the example: Chapter pages</vt:lpstr>
      <vt:lpstr>Notes on the example: Publisher</vt:lpstr>
      <vt:lpstr>More examples</vt:lpstr>
      <vt:lpstr>More examples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57</cp:revision>
  <dcterms:created xsi:type="dcterms:W3CDTF">2012-05-15T19:26:11Z</dcterms:created>
  <dcterms:modified xsi:type="dcterms:W3CDTF">2013-09-21T19:40:20Z</dcterms:modified>
</cp:coreProperties>
</file>