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308" r:id="rId2"/>
    <p:sldId id="309" r:id="rId3"/>
    <p:sldId id="310" r:id="rId4"/>
    <p:sldId id="311" r:id="rId5"/>
    <p:sldId id="312" r:id="rId6"/>
    <p:sldId id="320" r:id="rId7"/>
    <p:sldId id="321" r:id="rId8"/>
    <p:sldId id="315" r:id="rId9"/>
    <p:sldId id="322" r:id="rId10"/>
    <p:sldId id="317" r:id="rId11"/>
    <p:sldId id="318" r:id="rId12"/>
    <p:sldId id="319" r:id="rId13"/>
    <p:sldId id="275" r:id="rId14"/>
    <p:sldId id="282" r:id="rId15"/>
    <p:sldId id="298" r:id="rId16"/>
    <p:sldId id="299" r:id="rId17"/>
    <p:sldId id="300" r:id="rId18"/>
    <p:sldId id="301" r:id="rId19"/>
    <p:sldId id="306" r:id="rId20"/>
    <p:sldId id="307" r:id="rId21"/>
    <p:sldId id="262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D62CA6-8E2B-4B58-AF97-147D449D0849}" type="datetimeFigureOut">
              <a:rPr lang="en-US" smtClean="0"/>
              <a:t>9/21/2013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EDE4E6-2C22-48C0-82AA-CC768C3667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880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1D8AB-9E65-4D55-9408-031A02A6A320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016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465AF-D31C-4EFF-A96F-55EA76B319DA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022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D7588-250A-4D20-9268-BE5DB861E253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259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6095F-403C-4DC6-9CD7-7F32E0F090D5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829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D0A33-21A1-42AE-815D-2D0219381CAC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480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A63C9-0705-4EE2-8B99-D72FE448F7EB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586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ADCA0-FF46-4841-87E0-6E457A1EB299}" type="datetime1">
              <a:rPr lang="en-US" smtClean="0"/>
              <a:t>9/21/2013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457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DB3B3-4FBC-4157-BABC-1D338134AF89}" type="datetime1">
              <a:rPr lang="en-US" smtClean="0"/>
              <a:t>9/21/2013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496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45441-AA4D-4C55-B205-E6D0605DFB17}" type="datetime1">
              <a:rPr lang="en-US" smtClean="0"/>
              <a:t>9/21/2013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878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C590C-A443-427B-9B81-085637319E8D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710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2043D-E734-4F38-ABE2-82C1A2E8E30F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242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403E9-61CC-4F8A-8E55-78FA36BC1848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6940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References: Books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APA format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365125"/>
          </a:xfrm>
        </p:spPr>
        <p:txBody>
          <a:bodyPr/>
          <a:lstStyle/>
          <a:p>
            <a:r>
              <a:rPr lang="en-US" dirty="0" smtClean="0"/>
              <a:t>Created by Andrea </a:t>
            </a:r>
            <a:r>
              <a:rPr lang="en-US" dirty="0" err="1" smtClean="0"/>
              <a:t>Dottolo</a:t>
            </a:r>
            <a:r>
              <a:rPr lang="en-US" dirty="0" smtClean="0"/>
              <a:t>, Ph.D., Department of Psychology, University of Massachusetts, Lowell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</a:t>
            </a:fld>
            <a:endParaRPr lang="en-US"/>
          </a:p>
        </p:txBody>
      </p:sp>
      <p:pic>
        <p:nvPicPr>
          <p:cNvPr id="6" name="Picture 2" descr="UMass Lowell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945" y="533400"/>
            <a:ext cx="1623810" cy="1463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46298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 fontScale="92500"/>
          </a:bodyPr>
          <a:lstStyle/>
          <a:p>
            <a:r>
              <a:rPr lang="en-US" dirty="0"/>
              <a:t>Your reference list should appear at the end of your paper. </a:t>
            </a:r>
            <a:endParaRPr lang="en-US" dirty="0" smtClean="0"/>
          </a:p>
          <a:p>
            <a:r>
              <a:rPr lang="en-US" dirty="0" smtClean="0"/>
              <a:t>It </a:t>
            </a:r>
            <a:r>
              <a:rPr lang="en-US" dirty="0"/>
              <a:t>provides the information necessary for a reader </a:t>
            </a:r>
            <a:r>
              <a:rPr lang="en-US" dirty="0" smtClean="0"/>
              <a:t>to find any </a:t>
            </a:r>
            <a:r>
              <a:rPr lang="en-US" dirty="0"/>
              <a:t>source you cite in </a:t>
            </a:r>
            <a:r>
              <a:rPr lang="en-US" dirty="0" smtClean="0"/>
              <a:t>your paper.</a:t>
            </a:r>
          </a:p>
          <a:p>
            <a:r>
              <a:rPr lang="en-US" dirty="0" smtClean="0"/>
              <a:t>Each </a:t>
            </a:r>
            <a:r>
              <a:rPr lang="en-US" dirty="0"/>
              <a:t>source you cite in the paper must appear in your reference list; </a:t>
            </a:r>
            <a:r>
              <a:rPr lang="en-US" dirty="0" smtClean="0"/>
              <a:t>AND </a:t>
            </a:r>
            <a:r>
              <a:rPr lang="en-US" dirty="0"/>
              <a:t>each </a:t>
            </a:r>
            <a:r>
              <a:rPr lang="en-US" dirty="0" smtClean="0"/>
              <a:t>source </a:t>
            </a:r>
            <a:r>
              <a:rPr lang="en-US" dirty="0"/>
              <a:t>in the reference list must be cited in your text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in-text citation should generally correspond to the way it appears in the references (order of authors and year).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611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Your </a:t>
            </a:r>
            <a:r>
              <a:rPr lang="en-US" dirty="0"/>
              <a:t>references should begin on a new page separate from the text of the </a:t>
            </a:r>
            <a:r>
              <a:rPr lang="en-US" dirty="0" smtClean="0"/>
              <a:t>essay.  Label </a:t>
            </a:r>
            <a:r>
              <a:rPr lang="en-US" dirty="0"/>
              <a:t>this page </a:t>
            </a:r>
            <a:r>
              <a:rPr lang="en-US" dirty="0" smtClean="0">
                <a:solidFill>
                  <a:srgbClr val="FFFF00"/>
                </a:solidFill>
              </a:rPr>
              <a:t>References</a:t>
            </a:r>
            <a:r>
              <a:rPr lang="en-US" dirty="0" smtClean="0"/>
              <a:t> </a:t>
            </a:r>
            <a:r>
              <a:rPr lang="en-US" dirty="0"/>
              <a:t>centered at the top of the page </a:t>
            </a:r>
            <a:r>
              <a:rPr lang="en-US" dirty="0" smtClean="0"/>
              <a:t>in bold (do </a:t>
            </a:r>
            <a:r>
              <a:rPr lang="en-US" smtClean="0"/>
              <a:t>NOT underline</a:t>
            </a:r>
            <a:r>
              <a:rPr lang="en-US" dirty="0"/>
              <a:t>, or use quotation marks for the title). </a:t>
            </a:r>
            <a:endParaRPr lang="en-US" dirty="0" smtClean="0"/>
          </a:p>
          <a:p>
            <a:r>
              <a:rPr lang="en-US" dirty="0" smtClean="0"/>
              <a:t>Do NOT call this page a “Works Cited,” “Bibliography,” or any other title.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5515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ALL of the </a:t>
            </a:r>
            <a:r>
              <a:rPr lang="en-US" dirty="0"/>
              <a:t>text </a:t>
            </a:r>
            <a:r>
              <a:rPr lang="en-US" dirty="0" smtClean="0"/>
              <a:t>in your references should </a:t>
            </a:r>
            <a:r>
              <a:rPr lang="en-US" dirty="0"/>
              <a:t>be double-spaced just like the rest of your </a:t>
            </a:r>
            <a:r>
              <a:rPr lang="en-US" dirty="0" smtClean="0"/>
              <a:t>paper.</a:t>
            </a:r>
          </a:p>
          <a:p>
            <a:r>
              <a:rPr lang="en-US" dirty="0" smtClean="0"/>
              <a:t>Your reference page should be alphabetized by last name of the first author of each item.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All </a:t>
            </a:r>
            <a:r>
              <a:rPr lang="en-US" dirty="0"/>
              <a:t>lines after the first line of each entry </a:t>
            </a:r>
            <a:r>
              <a:rPr lang="en-US" dirty="0" smtClean="0"/>
              <a:t>in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your reference </a:t>
            </a:r>
            <a:r>
              <a:rPr lang="en-US" dirty="0"/>
              <a:t>list should be indented </a:t>
            </a:r>
            <a:r>
              <a:rPr lang="en-US" dirty="0" smtClean="0"/>
              <a:t>one-	half </a:t>
            </a:r>
            <a:r>
              <a:rPr lang="en-US" dirty="0"/>
              <a:t>inch </a:t>
            </a:r>
            <a:r>
              <a:rPr lang="en-US" dirty="0" smtClean="0"/>
              <a:t>from </a:t>
            </a:r>
            <a:r>
              <a:rPr lang="en-US" dirty="0"/>
              <a:t>the left margin. This is called </a:t>
            </a:r>
            <a:r>
              <a:rPr lang="en-US" dirty="0" smtClean="0"/>
              <a:t>	</a:t>
            </a:r>
            <a:r>
              <a:rPr lang="en-US" u="sng" dirty="0" smtClean="0"/>
              <a:t>hanging indentation</a:t>
            </a:r>
            <a:r>
              <a:rPr lang="en-US" dirty="0" smtClean="0"/>
              <a:t>. This last bullet point 	contains a hanging indentation.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365125"/>
          </a:xfrm>
        </p:spPr>
        <p:txBody>
          <a:bodyPr/>
          <a:lstStyle/>
          <a:p>
            <a:r>
              <a:rPr lang="en-US" dirty="0" smtClean="0"/>
              <a:t>Created by Andrea </a:t>
            </a:r>
            <a:r>
              <a:rPr lang="en-US" dirty="0" err="1" smtClean="0"/>
              <a:t>Dottolo</a:t>
            </a:r>
            <a:r>
              <a:rPr lang="en-US" dirty="0" smtClean="0"/>
              <a:t>, Ph.D., Department of Psychology, University of Massachusetts, Lowell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2270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Here is how you would format a book in your references: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Bond, M.A. </a:t>
            </a:r>
            <a:r>
              <a:rPr lang="en-US" dirty="0">
                <a:solidFill>
                  <a:srgbClr val="FFFF00"/>
                </a:solidFill>
              </a:rPr>
              <a:t>(</a:t>
            </a:r>
            <a:r>
              <a:rPr lang="en-US" dirty="0" smtClean="0">
                <a:solidFill>
                  <a:srgbClr val="FFFF00"/>
                </a:solidFill>
              </a:rPr>
              <a:t>2007). </a:t>
            </a:r>
            <a:r>
              <a:rPr lang="en-US" i="1" dirty="0">
                <a:solidFill>
                  <a:srgbClr val="FFFF00"/>
                </a:solidFill>
              </a:rPr>
              <a:t>Workplace </a:t>
            </a:r>
            <a:r>
              <a:rPr lang="en-US" i="1" dirty="0" smtClean="0">
                <a:solidFill>
                  <a:srgbClr val="FFFF00"/>
                </a:solidFill>
              </a:rPr>
              <a:t>chemistry</a:t>
            </a:r>
            <a:r>
              <a:rPr lang="en-US" i="1" dirty="0">
                <a:solidFill>
                  <a:srgbClr val="FFFF00"/>
                </a:solidFill>
              </a:rPr>
              <a:t>: </a:t>
            </a:r>
            <a:r>
              <a:rPr lang="en-US" i="1" dirty="0" smtClean="0">
                <a:solidFill>
                  <a:srgbClr val="FFFF00"/>
                </a:solidFill>
              </a:rPr>
              <a:t>	Promoting diversity through organizational 	change. </a:t>
            </a:r>
            <a:r>
              <a:rPr lang="en-US" dirty="0" smtClean="0">
                <a:solidFill>
                  <a:srgbClr val="FFFF00"/>
                </a:solidFill>
              </a:rPr>
              <a:t>Lebanon, NH: University Press of 	New England.</a:t>
            </a:r>
            <a:endParaRPr lang="en-US" i="1" dirty="0">
              <a:solidFill>
                <a:srgbClr val="FFFF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8981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Notes on the example: Authors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3820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Now let’s look at each part of the reference: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FF00"/>
                </a:solidFill>
              </a:rPr>
              <a:t>Bond, M</a:t>
            </a:r>
            <a:r>
              <a:rPr lang="en-US" sz="2400" dirty="0" smtClean="0">
                <a:solidFill>
                  <a:srgbClr val="FFFF00"/>
                </a:solidFill>
              </a:rPr>
              <a:t>.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FF00"/>
                </a:solidFill>
              </a:rPr>
              <a:t>A</a:t>
            </a:r>
            <a:r>
              <a:rPr lang="en-US" sz="2400" dirty="0">
                <a:solidFill>
                  <a:srgbClr val="FFFF00"/>
                </a:solidFill>
              </a:rPr>
              <a:t>. </a:t>
            </a:r>
            <a:r>
              <a:rPr lang="en-US" sz="2400" dirty="0"/>
              <a:t>(2007). </a:t>
            </a:r>
            <a:r>
              <a:rPr lang="en-US" sz="2400" i="1" dirty="0"/>
              <a:t>Workplace </a:t>
            </a:r>
            <a:r>
              <a:rPr lang="en-US" sz="2400" i="1" dirty="0" smtClean="0"/>
              <a:t>chemistry</a:t>
            </a:r>
            <a:r>
              <a:rPr lang="en-US" sz="2400" i="1" dirty="0"/>
              <a:t>: </a:t>
            </a:r>
            <a:r>
              <a:rPr lang="en-US" sz="2400" i="1" dirty="0" smtClean="0"/>
              <a:t>Promoting </a:t>
            </a:r>
            <a:r>
              <a:rPr lang="en-US" sz="2400" i="1" dirty="0"/>
              <a:t>diversity </a:t>
            </a:r>
            <a:r>
              <a:rPr lang="en-US" sz="2400" i="1" dirty="0" smtClean="0"/>
              <a:t>	through </a:t>
            </a:r>
            <a:r>
              <a:rPr lang="en-US" sz="2400" i="1" dirty="0"/>
              <a:t>organizational </a:t>
            </a:r>
            <a:r>
              <a:rPr lang="en-US" sz="2400" i="1" dirty="0" smtClean="0"/>
              <a:t>change</a:t>
            </a:r>
            <a:r>
              <a:rPr lang="en-US" sz="2400" i="1" dirty="0"/>
              <a:t>. </a:t>
            </a:r>
            <a:r>
              <a:rPr lang="en-US" sz="2400" dirty="0"/>
              <a:t>Lebanon, NH: </a:t>
            </a:r>
            <a:r>
              <a:rPr lang="en-US" sz="2400" dirty="0" smtClean="0"/>
              <a:t>University 	Press </a:t>
            </a:r>
            <a:r>
              <a:rPr lang="en-US" sz="2400" dirty="0"/>
              <a:t>of </a:t>
            </a:r>
            <a:r>
              <a:rPr lang="en-US" sz="2400" dirty="0" smtClean="0"/>
              <a:t>New </a:t>
            </a:r>
            <a:r>
              <a:rPr lang="en-US" sz="2400" dirty="0"/>
              <a:t>England.</a:t>
            </a:r>
            <a:endParaRPr lang="en-US" sz="2400" i="1" dirty="0"/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author’s name appears last name, followed by a comma, and the </a:t>
            </a:r>
            <a:r>
              <a:rPr lang="en-US" sz="280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author’s first and middle initials, NOT full first name.</a:t>
            </a:r>
          </a:p>
          <a:p>
            <a:r>
              <a:rPr lang="en-US" sz="2800" dirty="0" smtClean="0"/>
              <a:t>With two initials, insert a space between the period and the second initial.</a:t>
            </a:r>
          </a:p>
          <a:p>
            <a:r>
              <a:rPr lang="en-US" sz="2800" dirty="0" smtClean="0"/>
              <a:t>If there are multiple authors, the names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are separated by an ampersand (&amp;), NOT the word “and.”</a:t>
            </a:r>
          </a:p>
          <a:p>
            <a:endParaRPr lang="en-US" sz="28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7816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Notes on the example: Year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3820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Bond, M. A.</a:t>
            </a:r>
            <a:r>
              <a:rPr lang="en-US" sz="2400" dirty="0" smtClean="0"/>
              <a:t> </a:t>
            </a:r>
            <a:r>
              <a:rPr lang="en-US" sz="2400" dirty="0">
                <a:solidFill>
                  <a:srgbClr val="FFFF00"/>
                </a:solidFill>
              </a:rPr>
              <a:t>(2007). </a:t>
            </a:r>
            <a:r>
              <a:rPr lang="en-US" sz="2400" i="1" dirty="0"/>
              <a:t>Workplace chemistry: Promoting diversity 	through organizational change. </a:t>
            </a:r>
            <a:r>
              <a:rPr lang="en-US" sz="2400" dirty="0"/>
              <a:t>Lebanon, NH: </a:t>
            </a:r>
            <a:r>
              <a:rPr lang="en-US" sz="2400" dirty="0" smtClean="0"/>
              <a:t>University </a:t>
            </a:r>
            <a:r>
              <a:rPr lang="en-US" sz="2400" dirty="0"/>
              <a:t>	Press of New England.</a:t>
            </a:r>
            <a:endParaRPr lang="en-US" sz="2400" i="1" dirty="0"/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year of publication of the article appears after the authors in parentheses, followed by a period.</a:t>
            </a:r>
            <a:endParaRPr lang="en-US" sz="2800" u="sng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volume or edition numbers, or page numbers do NOT appear here.  </a:t>
            </a:r>
          </a:p>
          <a:p>
            <a:pPr marL="0" indent="0">
              <a:buNone/>
            </a:pPr>
            <a:endParaRPr lang="en-US" sz="28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6941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Notes on the example: Book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610600" cy="52578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800" dirty="0"/>
              <a:t>Bond, M. A.</a:t>
            </a:r>
            <a:r>
              <a:rPr lang="en-US" sz="2600" dirty="0" smtClean="0"/>
              <a:t> </a:t>
            </a:r>
            <a:r>
              <a:rPr lang="en-US" sz="2600" dirty="0"/>
              <a:t>(2007). </a:t>
            </a:r>
            <a:r>
              <a:rPr lang="en-US" sz="2600" i="1" dirty="0">
                <a:solidFill>
                  <a:srgbClr val="FFFF00"/>
                </a:solidFill>
              </a:rPr>
              <a:t>Workplace chemistry: Promoting diversity 	through organizational change. </a:t>
            </a:r>
            <a:r>
              <a:rPr lang="en-US" sz="2600" dirty="0"/>
              <a:t>Lebanon, NH: </a:t>
            </a:r>
            <a:r>
              <a:rPr lang="en-US" sz="2600" dirty="0" smtClean="0"/>
              <a:t>University </a:t>
            </a:r>
            <a:r>
              <a:rPr lang="en-US" sz="2600" dirty="0"/>
              <a:t>	Press of New England.</a:t>
            </a:r>
            <a:endParaRPr lang="en-US" sz="2600" i="1" dirty="0"/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title of the book appears after the year in </a:t>
            </a:r>
            <a:r>
              <a:rPr lang="en-US" sz="28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italics.</a:t>
            </a:r>
            <a:endParaRPr lang="en-US" sz="28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title is in sentence form, which means it “reads” like a sentence, with a period at the end.  </a:t>
            </a:r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first letter of the first word is capitalized, and the rest of the title is NOT capitalized UNLESS:</a:t>
            </a:r>
          </a:p>
          <a:p>
            <a:pPr lvl="1"/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There is a colon in the title (which there often is), and then the first letter of the word after the title is capitalized</a:t>
            </a:r>
          </a:p>
          <a:p>
            <a:pPr lvl="1"/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title includes proper nouns, or the special words we use to refer to people, places, or organizations.  For example, Asian, American, England, Ford, McDonalds, and January are all capitalized.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2065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Notes on the example: Publisher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6106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Bond, M. A.</a:t>
            </a:r>
            <a:r>
              <a:rPr lang="en-US" sz="2400" dirty="0" smtClean="0"/>
              <a:t> </a:t>
            </a:r>
            <a:r>
              <a:rPr lang="en-US" sz="2400" dirty="0"/>
              <a:t>(2007). </a:t>
            </a:r>
            <a:r>
              <a:rPr lang="en-US" sz="2400" i="1" dirty="0"/>
              <a:t>Workplace chemistry: Promoting diversity 	through organizational change. </a:t>
            </a:r>
            <a:r>
              <a:rPr lang="en-US" sz="2400" dirty="0">
                <a:solidFill>
                  <a:srgbClr val="FFFF00"/>
                </a:solidFill>
              </a:rPr>
              <a:t>Lebanon, NH: </a:t>
            </a:r>
            <a:r>
              <a:rPr lang="en-US" sz="2400" dirty="0" smtClean="0">
                <a:solidFill>
                  <a:srgbClr val="FFFF00"/>
                </a:solidFill>
              </a:rPr>
              <a:t>University </a:t>
            </a:r>
            <a:r>
              <a:rPr lang="en-US" sz="2400" dirty="0">
                <a:solidFill>
                  <a:srgbClr val="FFFF00"/>
                </a:solidFill>
              </a:rPr>
              <a:t>	Press of New England.</a:t>
            </a:r>
            <a:endParaRPr lang="en-US" sz="2400" i="1" dirty="0">
              <a:solidFill>
                <a:srgbClr val="FFFF00"/>
              </a:solidFill>
            </a:endParaRPr>
          </a:p>
          <a:p>
            <a:r>
              <a:rPr lang="en-US" sz="2800" dirty="0" smtClean="0"/>
              <a:t>The city and state of the publisher appear after the book title, followed by a colon.</a:t>
            </a:r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name of the publisher appears after the colon.</a:t>
            </a:r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This information can be found on the copyright page of the book, in the first few pages.  </a:t>
            </a:r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Since you are referencing the entire book, no page numbers appear in the reference list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0180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Example: </a:t>
            </a:r>
            <a:r>
              <a:rPr lang="en-US" dirty="0"/>
              <a:t>A</a:t>
            </a:r>
            <a:r>
              <a:rPr lang="en-US" dirty="0" smtClean="0"/>
              <a:t>n edited book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610600" cy="5257800"/>
          </a:xfrm>
        </p:spPr>
        <p:txBody>
          <a:bodyPr>
            <a:normAutofit/>
          </a:bodyPr>
          <a:lstStyle/>
          <a:p>
            <a:pPr marL="0" indent="0" hangingPunct="0">
              <a:buNone/>
            </a:pPr>
            <a:r>
              <a:rPr lang="en-US" sz="2400" dirty="0" smtClean="0"/>
              <a:t>Downey</a:t>
            </a:r>
            <a:r>
              <a:rPr lang="en-US" sz="2400" dirty="0"/>
              <a:t>, G., </a:t>
            </a:r>
            <a:r>
              <a:rPr lang="en-US" sz="2400" dirty="0" err="1"/>
              <a:t>Dweck</a:t>
            </a:r>
            <a:r>
              <a:rPr lang="en-US" sz="2400" dirty="0"/>
              <a:t>, C., </a:t>
            </a:r>
            <a:r>
              <a:rPr lang="en-US" sz="2400" dirty="0" err="1"/>
              <a:t>Eccles</a:t>
            </a:r>
            <a:r>
              <a:rPr lang="en-US" sz="2400" dirty="0"/>
              <a:t>, J. &amp; Chatman, C. </a:t>
            </a:r>
            <a:r>
              <a:rPr lang="en-US" sz="2400" dirty="0">
                <a:solidFill>
                  <a:srgbClr val="FFFF00"/>
                </a:solidFill>
              </a:rPr>
              <a:t>(Eds</a:t>
            </a:r>
            <a:r>
              <a:rPr lang="en-US" sz="2400" dirty="0" smtClean="0">
                <a:solidFill>
                  <a:srgbClr val="FFFF00"/>
                </a:solidFill>
              </a:rPr>
              <a:t>.). </a:t>
            </a:r>
            <a:r>
              <a:rPr lang="en-US" sz="2400" dirty="0" smtClean="0"/>
              <a:t>(2005). 	</a:t>
            </a:r>
            <a:r>
              <a:rPr lang="en-US" sz="2400" i="1" dirty="0" smtClean="0"/>
              <a:t>Navigating </a:t>
            </a:r>
            <a:r>
              <a:rPr lang="en-US" sz="2400" i="1" dirty="0"/>
              <a:t>the future:  Social identity, coping and life </a:t>
            </a:r>
            <a:r>
              <a:rPr lang="en-US" sz="2400" i="1" dirty="0" smtClean="0"/>
              <a:t>tasks. 	</a:t>
            </a:r>
            <a:r>
              <a:rPr lang="en-US" sz="2400" dirty="0" smtClean="0"/>
              <a:t>New </a:t>
            </a:r>
            <a:r>
              <a:rPr lang="en-US" sz="2400" dirty="0"/>
              <a:t>York: Russell Sage</a:t>
            </a:r>
            <a:r>
              <a:rPr lang="en-US" sz="2400" dirty="0" smtClean="0"/>
              <a:t>.</a:t>
            </a:r>
          </a:p>
          <a:p>
            <a:pPr hangingPunct="0"/>
            <a:r>
              <a:rPr lang="en-US" sz="2400" dirty="0" smtClean="0"/>
              <a:t>If the book you want to reference is an edited volume, the reference is a bit different.</a:t>
            </a:r>
          </a:p>
          <a:p>
            <a:pPr hangingPunct="0"/>
            <a:r>
              <a:rPr lang="en-US" sz="2400" dirty="0" smtClean="0"/>
              <a:t>The abbreviation for “editors” (or “editor” if there is only one) follows the names of the editors.</a:t>
            </a:r>
          </a:p>
          <a:p>
            <a:pPr hangingPunct="0"/>
            <a:r>
              <a:rPr lang="en-US" sz="2400" dirty="0" smtClean="0"/>
              <a:t>Notice there is a period both inside and outside the parentheses.</a:t>
            </a:r>
          </a:p>
          <a:p>
            <a:pPr hangingPunct="0"/>
            <a:r>
              <a:rPr lang="en-US" sz="2400" dirty="0" smtClean="0"/>
              <a:t>This example refers to only those occasions when you are discussing the book in its entirety, and not a specific chapter.  </a:t>
            </a:r>
          </a:p>
          <a:p>
            <a:pPr hangingPunct="0"/>
            <a:r>
              <a:rPr lang="en-US" sz="2400" dirty="0" smtClean="0"/>
              <a:t>When citing a specific chapter, follow the rules that apply to chapters in books.  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955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800" dirty="0" err="1" smtClean="0"/>
              <a:t>Toglia</a:t>
            </a:r>
            <a:r>
              <a:rPr lang="en-US" sz="2800" dirty="0" smtClean="0"/>
              <a:t>, M. P., Read</a:t>
            </a:r>
            <a:r>
              <a:rPr lang="en-US" sz="2800" dirty="0"/>
              <a:t>, J</a:t>
            </a:r>
            <a:r>
              <a:rPr lang="en-US" sz="2800" dirty="0" smtClean="0"/>
              <a:t>., Ross</a:t>
            </a:r>
            <a:r>
              <a:rPr lang="en-US" sz="2800" dirty="0"/>
              <a:t>, D. F</a:t>
            </a:r>
            <a:r>
              <a:rPr lang="en-US" sz="2800" dirty="0" smtClean="0"/>
              <a:t>., &amp; Lindsay, R</a:t>
            </a:r>
            <a:r>
              <a:rPr lang="en-US" sz="2800" dirty="0"/>
              <a:t>. L. </a:t>
            </a:r>
            <a:r>
              <a:rPr lang="en-US" sz="2800" dirty="0" smtClean="0"/>
              <a:t>(</a:t>
            </a:r>
            <a:r>
              <a:rPr lang="en-US" sz="2800" dirty="0"/>
              <a:t>Eds</a:t>
            </a:r>
            <a:r>
              <a:rPr lang="en-US" sz="2800" dirty="0" smtClean="0"/>
              <a:t>.). 	(</a:t>
            </a:r>
            <a:r>
              <a:rPr lang="en-US" sz="2800" dirty="0"/>
              <a:t>2007). </a:t>
            </a:r>
            <a:r>
              <a:rPr lang="en-US" sz="2800" i="1" dirty="0" smtClean="0"/>
              <a:t>The </a:t>
            </a:r>
            <a:r>
              <a:rPr lang="en-US" sz="2800" i="1" dirty="0"/>
              <a:t>handbook of eyewitness </a:t>
            </a:r>
            <a:r>
              <a:rPr lang="en-US" sz="2800" i="1" dirty="0" smtClean="0"/>
              <a:t>psychology: 	Volume </a:t>
            </a:r>
            <a:r>
              <a:rPr lang="en-US" sz="2800" i="1" dirty="0"/>
              <a:t>I: Memory for </a:t>
            </a:r>
            <a:r>
              <a:rPr lang="en-US" sz="2800" i="1" dirty="0" smtClean="0"/>
              <a:t>events</a:t>
            </a:r>
            <a:r>
              <a:rPr lang="en-US" sz="2800" dirty="0" smtClean="0"/>
              <a:t>. </a:t>
            </a:r>
            <a:r>
              <a:rPr lang="en-US" sz="2800" dirty="0"/>
              <a:t>Mahwah, NJ US: </a:t>
            </a:r>
            <a:r>
              <a:rPr lang="en-US" sz="2800" dirty="0" smtClean="0"/>
              <a:t>	Lawrence Erlbaum</a:t>
            </a:r>
          </a:p>
          <a:p>
            <a:pPr marL="0" indent="0">
              <a:lnSpc>
                <a:spcPct val="200000"/>
              </a:lnSpc>
              <a:spcBef>
                <a:spcPts val="0"/>
              </a:spcBef>
              <a:buNone/>
            </a:pPr>
            <a:endParaRPr lang="en-US" sz="2800" dirty="0"/>
          </a:p>
          <a:p>
            <a:pPr marL="0" indent="0">
              <a:lnSpc>
                <a:spcPct val="200000"/>
              </a:lnSpc>
              <a:spcBef>
                <a:spcPts val="0"/>
              </a:spcBef>
              <a:buNone/>
            </a:pPr>
            <a:r>
              <a:rPr lang="en-US" sz="2800" dirty="0" smtClean="0"/>
              <a:t>Remember your references are double-spaced, like this, and just like the rest of your paper! Some examples in this tutorial are single-spaced so that they will fit on the slides!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477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in this tutorial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1) State goals of this tutorial</a:t>
            </a:r>
          </a:p>
          <a:p>
            <a:r>
              <a:rPr lang="en-US" dirty="0" smtClean="0"/>
              <a:t>2) Difference between a citation and a reference</a:t>
            </a:r>
          </a:p>
          <a:p>
            <a:r>
              <a:rPr lang="en-US" dirty="0"/>
              <a:t>3</a:t>
            </a:r>
            <a:r>
              <a:rPr lang="en-US" dirty="0" smtClean="0"/>
              <a:t>) Why we reference</a:t>
            </a:r>
          </a:p>
          <a:p>
            <a:r>
              <a:rPr lang="en-US" dirty="0"/>
              <a:t>4</a:t>
            </a:r>
            <a:r>
              <a:rPr lang="en-US" dirty="0" smtClean="0"/>
              <a:t>) Example of why we cite</a:t>
            </a:r>
          </a:p>
          <a:p>
            <a:r>
              <a:rPr lang="en-US" dirty="0"/>
              <a:t>5</a:t>
            </a:r>
            <a:r>
              <a:rPr lang="en-US" dirty="0" smtClean="0"/>
              <a:t>) Basic rules of references</a:t>
            </a:r>
          </a:p>
          <a:p>
            <a:r>
              <a:rPr lang="en-US" dirty="0"/>
              <a:t>6</a:t>
            </a:r>
            <a:r>
              <a:rPr lang="en-US" dirty="0" smtClean="0"/>
              <a:t>) Example of a reference</a:t>
            </a:r>
          </a:p>
          <a:p>
            <a:r>
              <a:rPr lang="en-US" dirty="0"/>
              <a:t>7</a:t>
            </a:r>
            <a:r>
              <a:rPr lang="en-US" dirty="0" smtClean="0"/>
              <a:t>) Explanations of components and formatting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365125"/>
          </a:xfrm>
        </p:spPr>
        <p:txBody>
          <a:bodyPr/>
          <a:lstStyle/>
          <a:p>
            <a:r>
              <a:rPr lang="en-US" dirty="0" smtClean="0"/>
              <a:t>Created by Andrea </a:t>
            </a:r>
            <a:r>
              <a:rPr lang="en-US" dirty="0" err="1" smtClean="0"/>
              <a:t>Dottolo</a:t>
            </a:r>
            <a:r>
              <a:rPr lang="en-US" dirty="0" smtClean="0"/>
              <a:t>, Ph.D., Department of Psychology, University of Massachusetts, Lowell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3613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spcBef>
                <a:spcPts val="0"/>
              </a:spcBef>
              <a:buNone/>
            </a:pPr>
            <a:r>
              <a:rPr lang="en-US" sz="2800" dirty="0" err="1" smtClean="0"/>
              <a:t>Sladkova</a:t>
            </a:r>
            <a:r>
              <a:rPr lang="en-US" sz="2800" dirty="0" smtClean="0"/>
              <a:t>, J. (2010). </a:t>
            </a:r>
            <a:r>
              <a:rPr lang="en-US" sz="2800" i="1" dirty="0"/>
              <a:t>Journeys of </a:t>
            </a:r>
            <a:r>
              <a:rPr lang="en-US" sz="2800" i="1" dirty="0" smtClean="0"/>
              <a:t>undocumented 	Honduran migrants </a:t>
            </a:r>
            <a:r>
              <a:rPr lang="en-US" sz="2800" i="1" dirty="0"/>
              <a:t>to the United </a:t>
            </a:r>
            <a:r>
              <a:rPr lang="en-US" sz="2800" i="1" dirty="0" smtClean="0"/>
              <a:t>States. </a:t>
            </a:r>
            <a:r>
              <a:rPr lang="en-US" sz="2800" dirty="0"/>
              <a:t>El Paso, </a:t>
            </a:r>
            <a:r>
              <a:rPr lang="en-US" sz="2800" dirty="0" smtClean="0"/>
              <a:t>	TX: LFB </a:t>
            </a:r>
            <a:r>
              <a:rPr lang="en-US" sz="2800" dirty="0"/>
              <a:t>Scholarly Publishing </a:t>
            </a:r>
            <a:r>
              <a:rPr lang="en-US" sz="2800" dirty="0" smtClean="0"/>
              <a:t>LLC.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i="1" dirty="0" smtClean="0"/>
              <a:t> </a:t>
            </a:r>
            <a:endParaRPr lang="en-US" sz="2800" i="1" dirty="0"/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2177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concludes this tutorial on referencing books in APA format.</a:t>
            </a:r>
          </a:p>
          <a:p>
            <a:r>
              <a:rPr lang="en-US" dirty="0" smtClean="0"/>
              <a:t>Related topics include</a:t>
            </a:r>
            <a:r>
              <a:rPr lang="en-US" dirty="0"/>
              <a:t> </a:t>
            </a:r>
            <a:r>
              <a:rPr lang="en-US" dirty="0" smtClean="0"/>
              <a:t>referencing:</a:t>
            </a:r>
          </a:p>
          <a:p>
            <a:pPr lvl="1"/>
            <a:r>
              <a:rPr lang="en-US" dirty="0" smtClean="0"/>
              <a:t>Journal articles</a:t>
            </a:r>
          </a:p>
          <a:p>
            <a:pPr lvl="1"/>
            <a:r>
              <a:rPr lang="en-US" dirty="0" smtClean="0"/>
              <a:t>Chapters </a:t>
            </a:r>
            <a:r>
              <a:rPr lang="en-US" dirty="0"/>
              <a:t>in books</a:t>
            </a:r>
            <a:endParaRPr lang="en-US" sz="2400" dirty="0"/>
          </a:p>
          <a:p>
            <a:pPr lvl="1"/>
            <a:r>
              <a:rPr lang="en-US" dirty="0"/>
              <a:t>Government documents </a:t>
            </a:r>
            <a:r>
              <a:rPr lang="en-US" dirty="0" smtClean="0"/>
              <a:t>(e.g. CDC </a:t>
            </a:r>
            <a:r>
              <a:rPr lang="en-US" dirty="0"/>
              <a:t>and NIH)</a:t>
            </a:r>
            <a:endParaRPr lang="en-US" sz="2400" dirty="0"/>
          </a:p>
          <a:p>
            <a:pPr lvl="1"/>
            <a:r>
              <a:rPr lang="en-US" smtClean="0"/>
              <a:t>Online sources</a:t>
            </a:r>
            <a:endParaRPr lang="en-US" sz="2400" dirty="0"/>
          </a:p>
          <a:p>
            <a:pPr lvl="1"/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815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goal of this tutorial is to show you how to correctly format an online source or website in your references section using APA style</a:t>
            </a:r>
            <a:r>
              <a:rPr lang="en-US" i="1" dirty="0" smtClean="0"/>
              <a:t>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019800"/>
            <a:ext cx="2895600" cy="365125"/>
          </a:xfrm>
        </p:spPr>
        <p:txBody>
          <a:bodyPr/>
          <a:lstStyle/>
          <a:p>
            <a:r>
              <a:rPr lang="en-US" dirty="0" smtClean="0"/>
              <a:t>Created by Andrea </a:t>
            </a:r>
            <a:r>
              <a:rPr lang="en-US" dirty="0" err="1" smtClean="0"/>
              <a:t>Dottolo</a:t>
            </a:r>
            <a:r>
              <a:rPr lang="en-US" dirty="0" smtClean="0"/>
              <a:t>, Ph.D., Department of Psychology, University of Massachusetts, Lowell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986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a citation?  What is a reference?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</a:t>
            </a:r>
            <a:r>
              <a:rPr lang="en-US" u="sng" dirty="0"/>
              <a:t>cite</a:t>
            </a:r>
            <a:r>
              <a:rPr lang="en-US" dirty="0"/>
              <a:t> authorship </a:t>
            </a:r>
            <a:r>
              <a:rPr lang="en-US" i="1" dirty="0"/>
              <a:t>in your text</a:t>
            </a:r>
            <a:r>
              <a:rPr lang="en-US" dirty="0"/>
              <a:t> </a:t>
            </a:r>
            <a:r>
              <a:rPr lang="en-US" dirty="0" smtClean="0"/>
              <a:t>to indicate that you are using information taken from an outside source and to briefly identify that source.</a:t>
            </a:r>
            <a:endParaRPr lang="en-US" dirty="0"/>
          </a:p>
          <a:p>
            <a:r>
              <a:rPr lang="en-US" u="sng" dirty="0"/>
              <a:t>References</a:t>
            </a:r>
            <a:r>
              <a:rPr lang="en-US" dirty="0"/>
              <a:t> are a full notation of any authors and works you cite, and these go </a:t>
            </a:r>
            <a:r>
              <a:rPr lang="en-US" i="1" dirty="0"/>
              <a:t>at the end of your paper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365125"/>
          </a:xfrm>
        </p:spPr>
        <p:txBody>
          <a:bodyPr/>
          <a:lstStyle/>
          <a:p>
            <a:r>
              <a:rPr lang="en-US" dirty="0" smtClean="0"/>
              <a:t>Created by Andrea </a:t>
            </a:r>
            <a:r>
              <a:rPr lang="en-US" dirty="0" err="1" smtClean="0"/>
              <a:t>Dottolo</a:t>
            </a:r>
            <a:r>
              <a:rPr lang="en-US" dirty="0" smtClean="0"/>
              <a:t>, Ph.D., Department of Psychology, University of Massachusetts, Lowell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1484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By the end of this tutorial you should be able to </a:t>
            </a:r>
            <a:endParaRPr lang="en-US" dirty="0" smtClean="0"/>
          </a:p>
          <a:p>
            <a:pPr lvl="1"/>
            <a:r>
              <a:rPr lang="en-US" dirty="0" smtClean="0"/>
              <a:t>Know what components of information are necessary for a reference of a journal article</a:t>
            </a:r>
          </a:p>
          <a:p>
            <a:pPr lvl="1"/>
            <a:r>
              <a:rPr lang="en-US" dirty="0" smtClean="0"/>
              <a:t>Apply the basic rules of formatting references in APA style.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2764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and why we cite?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There are two main purposes for citations in psychology</a:t>
            </a:r>
          </a:p>
          <a:p>
            <a:pPr lvl="1"/>
            <a:r>
              <a:rPr lang="en-US" dirty="0" smtClean="0"/>
              <a:t>To show that you can support your statements with evidence</a:t>
            </a:r>
          </a:p>
          <a:p>
            <a:pPr lvl="2"/>
            <a:r>
              <a:rPr lang="en-US" dirty="0" smtClean="0"/>
              <a:t>To show that you aren’t just stating what you have “heard” or “believe” or “everyone knows.”</a:t>
            </a:r>
          </a:p>
          <a:p>
            <a:pPr lvl="2"/>
            <a:r>
              <a:rPr lang="en-US" dirty="0" smtClean="0"/>
              <a:t>To show that you have drawn this information from reputable sources.</a:t>
            </a:r>
          </a:p>
          <a:p>
            <a:pPr lvl="1"/>
            <a:r>
              <a:rPr lang="en-US" dirty="0"/>
              <a:t>To give proper credit for works that inform your </a:t>
            </a:r>
            <a:r>
              <a:rPr lang="en-US" dirty="0" smtClean="0"/>
              <a:t>own writing and ideas (failing to do so is academic dishonesty)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7191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support your statements with evidence?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Psychology writing differs from other types of writing, such as </a:t>
            </a:r>
            <a:r>
              <a:rPr lang="en-US" i="1" dirty="0" smtClean="0"/>
              <a:t>argumentative writing</a:t>
            </a:r>
            <a:r>
              <a:rPr lang="en-US" dirty="0" smtClean="0"/>
              <a:t> or </a:t>
            </a:r>
            <a:r>
              <a:rPr lang="en-US" i="1" dirty="0" smtClean="0"/>
              <a:t>rhetorical writing</a:t>
            </a:r>
            <a:r>
              <a:rPr lang="en-US" dirty="0" smtClean="0"/>
              <a:t>.</a:t>
            </a:r>
          </a:p>
          <a:p>
            <a:r>
              <a:rPr lang="en-US" dirty="0" smtClean="0"/>
              <a:t>One way it differs is that it is </a:t>
            </a:r>
            <a:r>
              <a:rPr lang="en-US" u="sng" dirty="0" smtClean="0"/>
              <a:t>not acceptable</a:t>
            </a:r>
            <a:r>
              <a:rPr lang="en-US" dirty="0" smtClean="0"/>
              <a:t> to make statements without backing those statements up with some citation </a:t>
            </a:r>
            <a:r>
              <a:rPr lang="en-US" dirty="0"/>
              <a:t>of an appropriate source.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0348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In rhetorical writing it might be fine to make a statement such as:</a:t>
            </a:r>
            <a:endParaRPr lang="en-US" dirty="0"/>
          </a:p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Depression is an illness which affects millions of women in the United States.</a:t>
            </a:r>
          </a:p>
          <a:p>
            <a:pPr marL="0" indent="0">
              <a:buNone/>
            </a:pPr>
            <a:r>
              <a:rPr lang="en-US" dirty="0" smtClean="0"/>
              <a:t>In psychology writing a statement like this needs a citation to support it: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Depression in an illness which affects millions of women in the United States (Kessler et al., 1993)</a:t>
            </a:r>
          </a:p>
          <a:p>
            <a:pPr marL="0" indent="0">
              <a:buNone/>
            </a:pPr>
            <a:r>
              <a:rPr lang="en-US" dirty="0" smtClean="0"/>
              <a:t>And if we </a:t>
            </a:r>
            <a:r>
              <a:rPr lang="en-US" u="sng" dirty="0" smtClean="0"/>
              <a:t>cite</a:t>
            </a:r>
            <a:r>
              <a:rPr lang="en-US" dirty="0" smtClean="0"/>
              <a:t> it in the text, we must </a:t>
            </a:r>
            <a:r>
              <a:rPr lang="en-US" u="sng" dirty="0" smtClean="0"/>
              <a:t>reference</a:t>
            </a:r>
            <a:r>
              <a:rPr lang="en-US" dirty="0" smtClean="0"/>
              <a:t> it at the end.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480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Knowledge in psychology comes from </a:t>
            </a:r>
            <a:r>
              <a:rPr lang="en-US" u="sng" dirty="0" smtClean="0"/>
              <a:t>evidence</a:t>
            </a:r>
            <a:r>
              <a:rPr lang="en-US" dirty="0" smtClean="0"/>
              <a:t>, </a:t>
            </a:r>
            <a:r>
              <a:rPr lang="en-US" smtClean="0"/>
              <a:t>not  </a:t>
            </a:r>
            <a:r>
              <a:rPr lang="en-US" u="sng" dirty="0" smtClean="0"/>
              <a:t>opinions</a:t>
            </a:r>
            <a:r>
              <a:rPr lang="en-US" dirty="0" smtClean="0"/>
              <a:t>.</a:t>
            </a:r>
          </a:p>
          <a:p>
            <a:r>
              <a:rPr lang="en-US" dirty="0" smtClean="0"/>
              <a:t>Unless you </a:t>
            </a:r>
            <a:r>
              <a:rPr lang="en-US" i="1" dirty="0" smtClean="0"/>
              <a:t>cite</a:t>
            </a:r>
            <a:r>
              <a:rPr lang="en-US" dirty="0" smtClean="0"/>
              <a:t> a study supporting the statement, you are just stating an opinion.</a:t>
            </a:r>
          </a:p>
          <a:p>
            <a:r>
              <a:rPr lang="en-US" dirty="0" smtClean="0"/>
              <a:t>You are </a:t>
            </a:r>
            <a:r>
              <a:rPr lang="en-US" u="sng" dirty="0" smtClean="0"/>
              <a:t>claiming</a:t>
            </a:r>
            <a:r>
              <a:rPr lang="en-US" dirty="0" smtClean="0"/>
              <a:t> something is true, but not giving any evidence to support it.</a:t>
            </a:r>
          </a:p>
          <a:p>
            <a:r>
              <a:rPr lang="en-US" dirty="0" smtClean="0"/>
              <a:t>You must give evidence that supports your statements.</a:t>
            </a:r>
          </a:p>
          <a:p>
            <a:pPr lvl="1"/>
            <a:r>
              <a:rPr lang="en-US" dirty="0" smtClean="0"/>
              <a:t>This does not mean you will need zillions of citations.</a:t>
            </a:r>
          </a:p>
          <a:p>
            <a:pPr lvl="1"/>
            <a:r>
              <a:rPr lang="en-US" dirty="0" smtClean="0"/>
              <a:t>You may cite a single study many times.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6460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1236</TotalTime>
  <Words>1224</Words>
  <Application>Microsoft Office PowerPoint</Application>
  <PresentationFormat>On-screen Show (4:3)</PresentationFormat>
  <Paragraphs>144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References: Books</vt:lpstr>
      <vt:lpstr>Steps in this tutorial</vt:lpstr>
      <vt:lpstr>Goal</vt:lpstr>
      <vt:lpstr>What is a citation?  What is a reference?</vt:lpstr>
      <vt:lpstr>Objectives</vt:lpstr>
      <vt:lpstr>When and why we cite?</vt:lpstr>
      <vt:lpstr>Why support your statements with evidence?</vt:lpstr>
      <vt:lpstr>Example</vt:lpstr>
      <vt:lpstr>Why?</vt:lpstr>
      <vt:lpstr>Basic rules</vt:lpstr>
      <vt:lpstr>Basic rules</vt:lpstr>
      <vt:lpstr>Basic rules</vt:lpstr>
      <vt:lpstr>Example</vt:lpstr>
      <vt:lpstr>Notes on the example: Authors</vt:lpstr>
      <vt:lpstr>Notes on the example: Year</vt:lpstr>
      <vt:lpstr>Notes on the example: Book title</vt:lpstr>
      <vt:lpstr>Notes on the example: Publisher</vt:lpstr>
      <vt:lpstr>Example: An edited book</vt:lpstr>
      <vt:lpstr>More examples</vt:lpstr>
      <vt:lpstr>More examples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In-text citations</dc:title>
  <dc:creator>Dottolo, Andrea L</dc:creator>
  <cp:lastModifiedBy>Mary</cp:lastModifiedBy>
  <cp:revision>69</cp:revision>
  <dcterms:created xsi:type="dcterms:W3CDTF">2012-05-15T19:26:11Z</dcterms:created>
  <dcterms:modified xsi:type="dcterms:W3CDTF">2013-09-21T19:39:50Z</dcterms:modified>
</cp:coreProperties>
</file>