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  <p:sldMasterId id="2147483675" r:id="rId2"/>
  </p:sldMasterIdLst>
  <p:notesMasterIdLst>
    <p:notesMasterId r:id="rId15"/>
  </p:notesMasterIdLst>
  <p:handoutMasterIdLst>
    <p:handoutMasterId r:id="rId16"/>
  </p:handoutMasterIdLst>
  <p:sldIdLst>
    <p:sldId id="319" r:id="rId3"/>
    <p:sldId id="256" r:id="rId4"/>
    <p:sldId id="320" r:id="rId5"/>
    <p:sldId id="321" r:id="rId6"/>
    <p:sldId id="295" r:id="rId7"/>
    <p:sldId id="317" r:id="rId8"/>
    <p:sldId id="322" r:id="rId9"/>
    <p:sldId id="315" r:id="rId10"/>
    <p:sldId id="265" r:id="rId11"/>
    <p:sldId id="288" r:id="rId12"/>
    <p:sldId id="312" r:id="rId13"/>
    <p:sldId id="301" r:id="rId14"/>
  </p:sldIdLst>
  <p:sldSz cx="12188825" cy="6858000"/>
  <p:notesSz cx="6858000" cy="9144000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Segoe UI" panose="020B0502040204020203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68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36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04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872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40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808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275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744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FF3FB18-05D7-B2FA-C10B-BF5AC7131188}" name="Nobrega, Suzanne M" initials="SN" userId="S::Suzanne_Nobrega@uml.edu::259a692d-bfca-4f19-9716-dd55054bd1f7" providerId="AD"/>
  <p188:author id="{DBA3D296-A930-7DED-3C48-1DEA9938A74B}" name="Bryan Patriquin" initials="MOU" userId="Bryan Patriquin" providerId="None"/>
  <p188:author id="{9E8D63C3-58E1-5F6C-0F8A-29D55B4DDAB0}" name="abruso@umass.edu" initials="ab" userId="S::urn:spo:guest#abruso@umass.edu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F87C5"/>
    <a:srgbClr val="2D83C5"/>
    <a:srgbClr val="C77A31"/>
    <a:srgbClr val="2E86C5"/>
    <a:srgbClr val="FF9615"/>
    <a:srgbClr val="677480"/>
    <a:srgbClr val="FBDDBE"/>
    <a:srgbClr val="ED3A53"/>
    <a:srgbClr val="F49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71A3D1-85E4-B147-9D89-DAF328697BF9}" v="30" dt="2025-07-03T16:09:51.422"/>
  </p1510:revLst>
</p1510:revInfo>
</file>

<file path=ppt/tableStyles.xml><?xml version="1.0" encoding="utf-8"?>
<a:tblStyleLst xmlns:a="http://schemas.openxmlformats.org/drawingml/2006/main" def="{C98665B7-6574-423E-A4B5-A6C020D860FF}">
  <a:tblStyle styleId="{C98665B7-6574-423E-A4B5-A6C020D860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A8698C-63BC-4B6A-AE92-7E62379B44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0"/>
    <p:restoredTop sz="60000" autoAdjust="0"/>
  </p:normalViewPr>
  <p:slideViewPr>
    <p:cSldViewPr snapToGrid="0">
      <p:cViewPr varScale="1">
        <p:scale>
          <a:sx n="69" d="100"/>
          <a:sy n="69" d="100"/>
        </p:scale>
        <p:origin x="116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0" d="100"/>
        <a:sy n="13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AF13C7-A242-1DC3-9226-CFBE78CFA4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9CCD03-41BF-CB20-B2B2-E736B95644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45237-B14A-554D-A199-71BFD055BAA1}" type="datetimeFigureOut">
              <a:rPr lang="en-US" smtClean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7/7/25</a:t>
            </a:fld>
            <a:endParaRPr lang="en-US" dirty="0"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8168CE-7E6F-0BB1-75B7-A97C06537B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64934A-759F-FEEA-A7B4-D22B89D1FC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B22A6-6F44-6043-B39D-B7466E3DF0C6}" type="slidenum">
              <a:rPr lang="en-US" smtClean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‹#›</a:t>
            </a:fld>
            <a:endParaRPr lang="en-US" dirty="0"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7280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6" b="0" i="0" u="none" strike="noStrike" cap="none">
        <a:solidFill>
          <a:srgbClr val="000000"/>
        </a:solidFill>
        <a:latin typeface="Segoe UI" panose="020B0502040204020203" pitchFamily="34" charset="0"/>
        <a:ea typeface="Segoe UI" panose="020B0502040204020203" pitchFamily="34" charset="0"/>
        <a:cs typeface="Segoe UI" panose="020B0502040204020203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E11AC-A7F8-3584-50E1-78246E042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CF603F-B2E5-AFE7-1BC3-1EA957DB98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6FB707-FBA0-761E-0640-DBD2C6F68A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Be sure to hide this slide before presenting the Healthy Workplace Participatory Program (HWPP) to your organization.</a:t>
            </a:r>
          </a:p>
        </p:txBody>
      </p:sp>
    </p:spTree>
    <p:extLst>
      <p:ext uri="{BB962C8B-B14F-4D97-AF65-F5344CB8AC3E}">
        <p14:creationId xmlns:p14="http://schemas.microsoft.com/office/powerpoint/2010/main" val="3077684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aaa6d39ba0_1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aaa6d39ba0_1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+mn-lt"/>
              </a:rPr>
              <a:t>The HWPP has been successfully implemented in a variety of settings to address a range of physical and mental health issues.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+mn-lt"/>
              </a:rPr>
              <a:t>Implementation and team structures can be tailored to fit different situations.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+mn-lt"/>
              </a:rPr>
              <a:t>For example, a design team can be workers from a single unit, multiple units, or union groups.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+mn-lt"/>
              </a:rPr>
              <a:t>Program activities can be customized for small or large workplaces.</a:t>
            </a:r>
            <a:endParaRPr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>
          <a:extLst>
            <a:ext uri="{FF2B5EF4-FFF2-40B4-BE49-F238E27FC236}">
              <a16:creationId xmlns:a16="http://schemas.microsoft.com/office/drawing/2014/main" id="{E300D576-09AD-F638-3F50-4ACCA6478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ed75ccf_015:notes">
            <a:extLst>
              <a:ext uri="{FF2B5EF4-FFF2-40B4-BE49-F238E27FC236}">
                <a16:creationId xmlns:a16="http://schemas.microsoft.com/office/drawing/2014/main" id="{0EDC6D61-B75D-CC9F-F6FE-132956CDC7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ed75ccf_015:notes">
            <a:extLst>
              <a:ext uri="{FF2B5EF4-FFF2-40B4-BE49-F238E27FC236}">
                <a16:creationId xmlns:a16="http://schemas.microsoft.com/office/drawing/2014/main" id="{A1394E17-5125-5C1C-A0D5-8B216835DE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1200" dirty="0">
                <a:latin typeface="+mn-lt"/>
              </a:rPr>
              <a:t>The program website provides access to a wide range of materials.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sz="1200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1200" dirty="0">
                <a:latin typeface="+mn-lt"/>
              </a:rPr>
              <a:t>The program materials are freely accessible, and training resources are available.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200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1200" dirty="0">
                <a:latin typeface="+mn-lt"/>
              </a:rPr>
              <a:t>However, personnel resources would need to be allocated in our organization to get this off the ground.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sz="1200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1200" dirty="0">
                <a:latin typeface="+mn-lt"/>
              </a:rPr>
              <a:t>Which is why we will conclude this presentation with feedback and discussion.</a:t>
            </a:r>
          </a:p>
        </p:txBody>
      </p:sp>
    </p:spTree>
    <p:extLst>
      <p:ext uri="{BB962C8B-B14F-4D97-AF65-F5344CB8AC3E}">
        <p14:creationId xmlns:p14="http://schemas.microsoft.com/office/powerpoint/2010/main" val="3380570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>
          <a:extLst>
            <a:ext uri="{FF2B5EF4-FFF2-40B4-BE49-F238E27FC236}">
              <a16:creationId xmlns:a16="http://schemas.microsoft.com/office/drawing/2014/main" id="{186E940D-5B26-1912-A870-4B1DB1499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ed75ccf_015:notes">
            <a:extLst>
              <a:ext uri="{FF2B5EF4-FFF2-40B4-BE49-F238E27FC236}">
                <a16:creationId xmlns:a16="http://schemas.microsoft.com/office/drawing/2014/main" id="{7EA0841E-1BB6-BF69-4290-CAF93B3106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ed75ccf_015:notes">
            <a:extLst>
              <a:ext uri="{FF2B5EF4-FFF2-40B4-BE49-F238E27FC236}">
                <a16:creationId xmlns:a16="http://schemas.microsoft.com/office/drawing/2014/main" id="{7F5953BC-A8D5-C55A-82D7-0A2B776034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What are your questions and comments?</a:t>
            </a:r>
          </a:p>
          <a:p>
            <a:pPr marL="139700" indent="0">
              <a:buNone/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139700" indent="0">
              <a:buNone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How can we move this forward?</a:t>
            </a:r>
          </a:p>
          <a:p>
            <a:pPr marL="139700" indent="0">
              <a:buNone/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139700" indent="0">
              <a:buNone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The next steps would be deciding who will serve in the ”Champion” role.</a:t>
            </a:r>
          </a:p>
          <a:p>
            <a:pPr marL="139700" indent="0">
              <a:buNone/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139700" indent="0">
              <a:buNone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Champion Definition: Executive or senior-level leader; takes an active interest in worker safety, health, and well-being; has budget and policy authority.</a:t>
            </a:r>
          </a:p>
          <a:p>
            <a:pPr marL="139700" indent="0">
              <a:buNone/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139700" indent="0">
              <a:buNone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Once a Champion is in place, we should assess the resources needed and available to support program implementation.</a:t>
            </a:r>
          </a:p>
          <a:p>
            <a:pPr marL="139700" indent="0">
              <a:buNone/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139700" indent="0">
              <a:buNone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Phase 1 of the program recommends doing this using the HWPP’s Organizational Readiness Toolkit.</a:t>
            </a:r>
          </a:p>
        </p:txBody>
      </p:sp>
    </p:spTree>
    <p:extLst>
      <p:ext uri="{BB962C8B-B14F-4D97-AF65-F5344CB8AC3E}">
        <p14:creationId xmlns:p14="http://schemas.microsoft.com/office/powerpoint/2010/main" val="133934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Today, I’d like to introduce a new approach for managing safety, health, and well-being for our people at [Organization Name].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The new concept is called the </a:t>
            </a:r>
            <a:r>
              <a:rPr lang="en-US" sz="1200" i="1" dirty="0">
                <a:solidFill>
                  <a:srgbClr val="000000"/>
                </a:solidFill>
                <a:latin typeface="+mn-lt"/>
              </a:rPr>
              <a:t>Total Worker Health </a:t>
            </a:r>
            <a:r>
              <a:rPr lang="en-US" sz="1200" i="0" dirty="0">
                <a:solidFill>
                  <a:srgbClr val="000000"/>
                </a:solidFill>
                <a:latin typeface="+mn-lt"/>
              </a:rPr>
              <a:t>approach.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As the name implies, it’s a holistic, integrative concept that can take our current safety and wellness programs to the next level to be more effective.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I’d like to spend a few minutes explaining the concept and how we might adopt it.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At the end, I’ll ask for your reactions and suggestions for how we can move this concept forward here at [Organization Name].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5CD61A7B-EB93-4A4E-6960-0FFD8C6B8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>
            <a:extLst>
              <a:ext uri="{FF2B5EF4-FFF2-40B4-BE49-F238E27FC236}">
                <a16:creationId xmlns:a16="http://schemas.microsoft.com/office/drawing/2014/main" id="{73B23CB6-7252-08AA-10F0-1575FEAB5C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>
            <a:extLst>
              <a:ext uri="{FF2B5EF4-FFF2-40B4-BE49-F238E27FC236}">
                <a16:creationId xmlns:a16="http://schemas.microsoft.com/office/drawing/2014/main" id="{8B2034FE-082C-311A-6280-7BF178A33F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Protecting our workforce’s safety, health, and well-being is essential to achieving our business goals.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We rely on our people being physically and mentally equipped to meet strategic goals like [goal 1, goal 2, goal 3].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Key challenges facing [Organization Name] include [issues listed on slide;</a:t>
            </a:r>
            <a:r>
              <a:rPr lang="en-US" sz="1200" i="1" dirty="0">
                <a:solidFill>
                  <a:srgbClr val="000000"/>
                </a:solidFill>
                <a:latin typeface="+mn-lt"/>
              </a:rPr>
              <a:t> Highlight employee safety, health, or well-being issues that conflict with your mission and priorities].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  <a:latin typeface="+mn-lt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[Organization Name]’s costs include: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  <a:latin typeface="+mn-lt"/>
            </a:endParaRP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Direct costs: workers' compensation, health care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000000"/>
              </a:solidFill>
              <a:latin typeface="+mn-lt"/>
            </a:endParaRP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Indirect costs: overtime, turnover, replacement, lost productivity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While we’ve made progress, the safety field is evolving with more effective approaches.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Leading-edge practice now embraces the </a:t>
            </a:r>
            <a:r>
              <a:rPr lang="en-US" sz="1200" i="1" dirty="0">
                <a:solidFill>
                  <a:srgbClr val="000000"/>
                </a:solidFill>
                <a:latin typeface="+mn-lt"/>
              </a:rPr>
              <a:t>Total Worker Health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approach—an integrated strategy to advance all workers’ health, safety, and well-being.</a:t>
            </a:r>
          </a:p>
        </p:txBody>
      </p:sp>
    </p:spTree>
    <p:extLst>
      <p:ext uri="{BB962C8B-B14F-4D97-AF65-F5344CB8AC3E}">
        <p14:creationId xmlns:p14="http://schemas.microsoft.com/office/powerpoint/2010/main" val="3036213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>
          <a:extLst>
            <a:ext uri="{FF2B5EF4-FFF2-40B4-BE49-F238E27FC236}">
              <a16:creationId xmlns:a16="http://schemas.microsoft.com/office/drawing/2014/main" id="{B8427FDF-0F62-DFE9-2D68-B4F7BF11F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ed75ccf_015:notes">
            <a:extLst>
              <a:ext uri="{FF2B5EF4-FFF2-40B4-BE49-F238E27FC236}">
                <a16:creationId xmlns:a16="http://schemas.microsoft.com/office/drawing/2014/main" id="{1B40731F-7171-BC46-1F90-B17933ECC5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ed75ccf_015:notes">
            <a:extLst>
              <a:ext uri="{FF2B5EF4-FFF2-40B4-BE49-F238E27FC236}">
                <a16:creationId xmlns:a16="http://schemas.microsoft.com/office/drawing/2014/main" id="{913ACB03-1544-5FD8-DC10-FDA5345016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  <a:defRPr/>
            </a:pPr>
            <a:r>
              <a:rPr lang="en-US" sz="1200" dirty="0">
                <a:latin typeface="+mn-lt"/>
                <a:cs typeface="Arial" panose="020B0604020202020204" pitchFamily="34" charset="0"/>
              </a:rPr>
              <a:t>To tackle our challenges, we must close a gap in how we deliver programs to our workforce.</a:t>
            </a:r>
          </a:p>
          <a:p>
            <a:pPr marL="139700" indent="0">
              <a:buNone/>
              <a:defRPr/>
            </a:pPr>
            <a:endParaRPr lang="en-US" sz="1200" dirty="0">
              <a:latin typeface="+mn-lt"/>
              <a:cs typeface="Arial" panose="020B0604020202020204" pitchFamily="34" charset="0"/>
            </a:endParaRPr>
          </a:p>
          <a:p>
            <a:pPr marL="139700" indent="0">
              <a:buNone/>
              <a:defRPr/>
            </a:pPr>
            <a:r>
              <a:rPr lang="en-US" sz="1200" dirty="0">
                <a:latin typeface="+mn-lt"/>
                <a:cs typeface="Arial" panose="020B0604020202020204" pitchFamily="34" charset="0"/>
              </a:rPr>
              <a:t>Currently, safety, health, and well-being are handled in silos, which can cause:</a:t>
            </a:r>
          </a:p>
          <a:p>
            <a:pPr marL="139700" indent="0">
              <a:buNone/>
              <a:defRPr/>
            </a:pPr>
            <a:endParaRPr lang="en-US" sz="1200" dirty="0">
              <a:latin typeface="+mn-lt"/>
              <a:cs typeface="Arial" panose="020B0604020202020204" pitchFamily="34" charset="0"/>
            </a:endParaRPr>
          </a:p>
          <a:p>
            <a:pPr marL="457200" lvl="0" indent="-317500">
              <a:defRPr/>
            </a:pPr>
            <a:r>
              <a:rPr lang="en-US" sz="1200" dirty="0">
                <a:latin typeface="+mn-lt"/>
                <a:cs typeface="Arial" panose="020B0604020202020204" pitchFamily="34" charset="0"/>
              </a:rPr>
              <a:t>Fragmentation: Departments miss chances to share resources and expertise.</a:t>
            </a:r>
          </a:p>
          <a:p>
            <a:pPr marL="457200" lvl="0" indent="-317500">
              <a:defRPr/>
            </a:pPr>
            <a:endParaRPr lang="en-US" sz="1200" dirty="0">
              <a:latin typeface="+mn-lt"/>
              <a:cs typeface="Arial" panose="020B0604020202020204" pitchFamily="34" charset="0"/>
            </a:endParaRPr>
          </a:p>
          <a:p>
            <a:pPr marL="457200" lvl="0" indent="-317500">
              <a:defRPr/>
            </a:pPr>
            <a:r>
              <a:rPr lang="en-US" sz="1200" dirty="0">
                <a:latin typeface="+mn-lt"/>
                <a:cs typeface="Arial" panose="020B0604020202020204" pitchFamily="34" charset="0"/>
              </a:rPr>
              <a:t>Missed connections: We may overlook links between mental health, culture, work design, and work-life balance.</a:t>
            </a:r>
          </a:p>
          <a:p>
            <a:pPr marL="457200" lvl="0" indent="-317500">
              <a:defRPr/>
            </a:pPr>
            <a:endParaRPr lang="en-US" sz="1200" dirty="0">
              <a:latin typeface="+mn-lt"/>
              <a:cs typeface="Arial" panose="020B0604020202020204" pitchFamily="34" charset="0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US" sz="1200" dirty="0">
                <a:latin typeface="+mn-lt"/>
                <a:cs typeface="Arial" panose="020B0604020202020204" pitchFamily="34" charset="0"/>
              </a:rPr>
              <a:t>Limited impact: Without worker input, we may miss key drivers behind poor outcomes. Worker involvement helps uncover root causes and leads to practical, accepted solutions.</a:t>
            </a:r>
          </a:p>
          <a:p>
            <a:pPr marL="139700" indent="0">
              <a:buNone/>
              <a:defRPr/>
            </a:pPr>
            <a:endParaRPr lang="en-US" sz="1200" dirty="0">
              <a:latin typeface="+mn-lt"/>
              <a:cs typeface="Arial" panose="020B0604020202020204" pitchFamily="34" charset="0"/>
            </a:endParaRPr>
          </a:p>
          <a:p>
            <a:pPr marL="139700" indent="0">
              <a:buNone/>
              <a:defRPr/>
            </a:pPr>
            <a:r>
              <a:rPr lang="en-US" sz="1200" dirty="0">
                <a:latin typeface="+mn-lt"/>
                <a:cs typeface="Arial" panose="020B0604020202020204" pitchFamily="34" charset="0"/>
              </a:rPr>
              <a:t>Today’s safety and health issues are complex and require integrated solutions.</a:t>
            </a:r>
          </a:p>
          <a:p>
            <a:pPr marL="139700" indent="0">
              <a:buNone/>
              <a:defRPr/>
            </a:pPr>
            <a:endParaRPr lang="en-US" sz="1200" dirty="0">
              <a:latin typeface="+mn-lt"/>
              <a:cs typeface="Arial" panose="020B0604020202020204" pitchFamily="34" charset="0"/>
            </a:endParaRPr>
          </a:p>
          <a:p>
            <a:pPr marL="139700" indent="0">
              <a:buNone/>
              <a:defRPr/>
            </a:pPr>
            <a:r>
              <a:rPr lang="en-US" sz="1200" dirty="0">
                <a:latin typeface="+mn-lt"/>
                <a:cs typeface="Arial" panose="020B0604020202020204" pitchFamily="34" charset="0"/>
              </a:rPr>
              <a:t>The </a:t>
            </a:r>
            <a:r>
              <a:rPr lang="en-US" sz="1200" i="1" dirty="0">
                <a:latin typeface="+mn-lt"/>
                <a:cs typeface="Arial" panose="020B0604020202020204" pitchFamily="34" charset="0"/>
              </a:rPr>
              <a:t>Total Worker Health</a:t>
            </a:r>
            <a:r>
              <a:rPr lang="en-US" sz="1200" dirty="0">
                <a:latin typeface="+mn-lt"/>
                <a:cs typeface="Arial" panose="020B0604020202020204" pitchFamily="34" charset="0"/>
              </a:rPr>
              <a:t> approach emphasizes integrating safety and wellness efforts to close these gaps.</a:t>
            </a:r>
          </a:p>
        </p:txBody>
      </p:sp>
    </p:spTree>
    <p:extLst>
      <p:ext uri="{BB962C8B-B14F-4D97-AF65-F5344CB8AC3E}">
        <p14:creationId xmlns:p14="http://schemas.microsoft.com/office/powerpoint/2010/main" val="852611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>
          <a:extLst>
            <a:ext uri="{FF2B5EF4-FFF2-40B4-BE49-F238E27FC236}">
              <a16:creationId xmlns:a16="http://schemas.microsoft.com/office/drawing/2014/main" id="{32899EA5-ACA4-8742-4422-81AFF612E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ed75ccf_015:notes">
            <a:extLst>
              <a:ext uri="{FF2B5EF4-FFF2-40B4-BE49-F238E27FC236}">
                <a16:creationId xmlns:a16="http://schemas.microsoft.com/office/drawing/2014/main" id="{004EDC22-C223-3B75-CF8F-3ED0E9250B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ed75ccf_015:notes">
            <a:extLst>
              <a:ext uri="{FF2B5EF4-FFF2-40B4-BE49-F238E27FC236}">
                <a16:creationId xmlns:a16="http://schemas.microsoft.com/office/drawing/2014/main" id="{E1DC2C2F-C812-D5AE-6C0C-18CE1CB95E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l"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The </a:t>
            </a:r>
            <a:r>
              <a:rPr lang="en-US" sz="1200" b="0" i="1" u="none" strike="noStrike" dirty="0">
                <a:solidFill>
                  <a:srgbClr val="000000"/>
                </a:solidFill>
                <a:effectLst/>
                <a:latin typeface="+mn-lt"/>
              </a:rPr>
              <a:t>Total Worker Health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approach takes a holistic, “whole person” view of safety, health, and well-being.</a:t>
            </a:r>
          </a:p>
          <a:p>
            <a:pPr marL="139700" indent="0" algn="l">
              <a:buNone/>
            </a:pPr>
            <a:endParaRPr lang="en-US" sz="12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139700" indent="0" algn="l"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This image shows how multiple factors—at work and beyond—influence worker outcomes.</a:t>
            </a:r>
          </a:p>
          <a:p>
            <a:pPr marL="139700" indent="0" algn="l">
              <a:buNone/>
            </a:pPr>
            <a:endParaRPr lang="en-US" sz="12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139700" indent="0" algn="l"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At work, both physical and mental demands matter, while outside of work, home, community, and personal health also have an impact.</a:t>
            </a:r>
          </a:p>
          <a:p>
            <a:pPr marL="139700" indent="0" algn="l">
              <a:buNone/>
            </a:pPr>
            <a:endParaRPr lang="en-US" sz="12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139700" indent="0" algn="l"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The work process (the central gear) affects all these areas.</a:t>
            </a:r>
          </a:p>
          <a:p>
            <a:pPr marL="139700" indent="0" algn="l">
              <a:buNone/>
            </a:pPr>
            <a:endParaRPr lang="en-US" sz="12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139700" indent="0" algn="l"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Unlike traditional, siloed approaches, the </a:t>
            </a:r>
            <a:r>
              <a:rPr lang="en-US" sz="1200" b="0" i="1" u="none" strike="noStrike" dirty="0">
                <a:solidFill>
                  <a:srgbClr val="000000"/>
                </a:solidFill>
                <a:effectLst/>
                <a:latin typeface="+mn-lt"/>
              </a:rPr>
              <a:t>Total Worker Health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approach considers all these dimensions together.</a:t>
            </a:r>
          </a:p>
          <a:p>
            <a:pPr marL="139700" indent="0" algn="l">
              <a:buNone/>
            </a:pPr>
            <a:endParaRPr lang="en-US" sz="12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139700" indent="0" algn="l"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It’s more than adding wellness to a safety program—it emphasizes creating a healthy work environment and engaging workers in practical, lasting solutions.</a:t>
            </a:r>
          </a:p>
        </p:txBody>
      </p:sp>
    </p:spTree>
    <p:extLst>
      <p:ext uri="{BB962C8B-B14F-4D97-AF65-F5344CB8AC3E}">
        <p14:creationId xmlns:p14="http://schemas.microsoft.com/office/powerpoint/2010/main" val="3701413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2ED9D81F-A326-E8D3-549A-31FCAA938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>
            <a:extLst>
              <a:ext uri="{FF2B5EF4-FFF2-40B4-BE49-F238E27FC236}">
                <a16:creationId xmlns:a16="http://schemas.microsoft.com/office/drawing/2014/main" id="{D59265B5-D6B6-0BF1-C2F3-77321B17C5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>
            <a:extLst>
              <a:ext uri="{FF2B5EF4-FFF2-40B4-BE49-F238E27FC236}">
                <a16:creationId xmlns:a16="http://schemas.microsoft.com/office/drawing/2014/main" id="{F117CBCE-7160-76A3-3CCA-65680CB4EB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l">
              <a:buNone/>
            </a:pPr>
            <a:r>
              <a:rPr lang="en-US" sz="1200" dirty="0">
                <a:latin typeface="+mn-lt"/>
              </a:rPr>
              <a:t>Involving workers in solutions to health, safety, and well-being concerns is not just a good practice; it's a strategic approach that brings numerous benefits to both employees and the organization as a whole. </a:t>
            </a:r>
          </a:p>
          <a:p>
            <a:pPr marL="139700" indent="0" algn="l">
              <a:buNone/>
            </a:pPr>
            <a:endParaRPr lang="en-US" sz="1200" dirty="0">
              <a:latin typeface="+mn-lt"/>
            </a:endParaRPr>
          </a:p>
          <a:p>
            <a:pPr marL="139700" indent="0" algn="l">
              <a:buNone/>
            </a:pPr>
            <a:r>
              <a:rPr lang="en-US" sz="1200" dirty="0">
                <a:latin typeface="+mn-lt"/>
              </a:rPr>
              <a:t>In the short term, workers who participate in job quality efforts have greater opportunities for job satisfaction, ownership of new solutions, and for collaborating effectively for positive changes. </a:t>
            </a:r>
          </a:p>
          <a:p>
            <a:pPr marL="139700" indent="0" algn="l">
              <a:buNone/>
            </a:pPr>
            <a:endParaRPr lang="en-US" sz="1200" dirty="0">
              <a:latin typeface="+mn-lt"/>
            </a:endParaRPr>
          </a:p>
          <a:p>
            <a:pPr marL="139700" indent="0" algn="l">
              <a:buNone/>
            </a:pPr>
            <a:r>
              <a:rPr lang="en-US" sz="1200" dirty="0">
                <a:latin typeface="+mn-lt"/>
              </a:rPr>
              <a:t>All of this promotes a strong safety and health culture.</a:t>
            </a:r>
          </a:p>
          <a:p>
            <a:pPr marL="139700" indent="0" algn="l">
              <a:buNone/>
            </a:pPr>
            <a:endParaRPr lang="en-US" sz="1200" dirty="0">
              <a:latin typeface="+mn-lt"/>
            </a:endParaRPr>
          </a:p>
          <a:p>
            <a:pPr marL="139700" indent="0">
              <a:buNone/>
            </a:pPr>
            <a:r>
              <a:rPr lang="en-US" sz="1200" dirty="0">
                <a:latin typeface="+mn-lt"/>
              </a:rPr>
              <a:t>In the long term, positive changes can lead to reductions in injuries, work related stress, and chronic conditions that can be tied to unhealthy work conditions. </a:t>
            </a:r>
          </a:p>
          <a:p>
            <a:pPr marL="139700" indent="0" algn="l">
              <a:buNone/>
            </a:pPr>
            <a:endParaRPr lang="en-US" sz="1200" dirty="0">
              <a:latin typeface="+mn-lt"/>
            </a:endParaRPr>
          </a:p>
          <a:p>
            <a:pPr marL="139700" indent="0" algn="l">
              <a:buNone/>
            </a:pPr>
            <a:r>
              <a:rPr lang="en-US" sz="1200" dirty="0">
                <a:latin typeface="+mn-lt"/>
              </a:rPr>
              <a:t>By including workers in developing solutions to health, safety, and well-being concerns, organizations create a collaborative and empowered workforce that is not only safer but also more resilient and productive.</a:t>
            </a:r>
          </a:p>
        </p:txBody>
      </p:sp>
    </p:spTree>
    <p:extLst>
      <p:ext uri="{BB962C8B-B14F-4D97-AF65-F5344CB8AC3E}">
        <p14:creationId xmlns:p14="http://schemas.microsoft.com/office/powerpoint/2010/main" val="235198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B7DF9-1530-7355-21A1-639617778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8769BE-B8ED-38EC-D11E-98CC81EFC5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23D50D-1224-F583-EFBE-C95F1EFBE9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+mn-lt"/>
                <a:ea typeface="ＭＳ Ｐゴシック"/>
              </a:rPr>
              <a:t>Now that we’ve reviewed why a 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  <a:latin typeface="+mn-lt"/>
                <a:ea typeface="ＭＳ Ｐゴシック"/>
              </a:rPr>
              <a:t>Total Worker Health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+mn-lt"/>
                <a:ea typeface="ＭＳ Ｐゴシック"/>
              </a:rPr>
              <a:t> approach is important, I’d like to introduce a research-based program called the Healthy Workplace Participatory Program (HWPP).</a:t>
            </a: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dirty="0">
              <a:solidFill>
                <a:schemeClr val="tx1">
                  <a:lumMod val="50000"/>
                </a:schemeClr>
              </a:solidFill>
              <a:latin typeface="+mn-lt"/>
              <a:ea typeface="ＭＳ Ｐゴシック"/>
            </a:endParaRP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+mn-lt"/>
                <a:ea typeface="ＭＳ Ｐゴシック"/>
              </a:rPr>
              <a:t>The HWPP was created and has been field-tested by university researchers at the Center for the Promotion of Health in the New England Workplace, or CPH-NEW, and supports an integrated, participatory 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  <a:latin typeface="+mn-lt"/>
                <a:ea typeface="ＭＳ Ｐゴシック"/>
              </a:rPr>
              <a:t>Total Worker Health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+mn-lt"/>
                <a:ea typeface="ＭＳ Ｐゴシック"/>
              </a:rPr>
              <a:t> approach adaptable to different work settings.</a:t>
            </a:r>
          </a:p>
          <a:p>
            <a:pPr marL="139700" indent="0">
              <a:buNone/>
            </a:pPr>
            <a:endParaRPr lang="en-US" sz="1200" dirty="0">
              <a:solidFill>
                <a:schemeClr val="tx1">
                  <a:lumMod val="50000"/>
                </a:schemeClr>
              </a:solidFill>
              <a:latin typeface="+mn-lt"/>
              <a:ea typeface="ＭＳ Ｐゴシック"/>
            </a:endParaRPr>
          </a:p>
          <a:p>
            <a:pPr marL="139700" indent="0">
              <a:buNone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+mn-lt"/>
                <a:ea typeface="ＭＳ Ｐゴシック"/>
              </a:rPr>
              <a:t>In 2022, the Surgeon General released a workplace mental health framework highlighting essentials like protection from harm, connection, and feeling valued.</a:t>
            </a:r>
          </a:p>
          <a:p>
            <a:pPr marL="139700" indent="0">
              <a:buNone/>
            </a:pPr>
            <a:endParaRPr lang="en-US" sz="1200" dirty="0">
              <a:solidFill>
                <a:schemeClr val="tx1">
                  <a:lumMod val="50000"/>
                </a:schemeClr>
              </a:solidFill>
              <a:latin typeface="+mn-lt"/>
              <a:ea typeface="ＭＳ Ｐゴシック"/>
            </a:endParaRPr>
          </a:p>
          <a:p>
            <a:pPr marL="139700" indent="0">
              <a:buNone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+mn-lt"/>
                <a:ea typeface="ＭＳ Ｐゴシック"/>
              </a:rPr>
              <a:t>The HWPP supports all of these by giving workers a voice in shaping a workplace that supports both physical and mental health.</a:t>
            </a:r>
          </a:p>
          <a:p>
            <a:pPr marL="139700" indent="0">
              <a:buNone/>
            </a:pPr>
            <a:endParaRPr lang="en-US" sz="1200" dirty="0">
              <a:solidFill>
                <a:schemeClr val="tx1">
                  <a:lumMod val="50000"/>
                </a:schemeClr>
              </a:solidFill>
              <a:latin typeface="+mn-lt"/>
              <a:ea typeface="ＭＳ Ｐゴシック"/>
            </a:endParaRPr>
          </a:p>
          <a:p>
            <a:pPr marL="139700" indent="0">
              <a:buNone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+mn-lt"/>
                <a:ea typeface="ＭＳ Ｐゴシック"/>
              </a:rPr>
              <a:t>Next, I’ll explain how it works and why I believe our organization could benefit from trying this program.</a:t>
            </a:r>
          </a:p>
          <a:p>
            <a:pPr marL="139700" indent="0">
              <a:buNone/>
            </a:pPr>
            <a:endParaRPr lang="en-US" sz="1200" dirty="0">
              <a:solidFill>
                <a:schemeClr val="tx1">
                  <a:lumMod val="50000"/>
                </a:schemeClr>
              </a:solidFill>
              <a:latin typeface="+mn-lt"/>
              <a:ea typeface="ＭＳ Ｐゴシック"/>
            </a:endParaRPr>
          </a:p>
          <a:p>
            <a:pPr marL="139700" indent="0">
              <a:buNone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+mn-lt"/>
                <a:ea typeface="ＭＳ Ｐゴシック"/>
              </a:rPr>
              <a:t>At the end, we can discuss your reactions and possible next steps for [Organization Name], and I’ll ask for your input on how we might begin.</a:t>
            </a:r>
          </a:p>
        </p:txBody>
      </p:sp>
    </p:spTree>
    <p:extLst>
      <p:ext uri="{BB962C8B-B14F-4D97-AF65-F5344CB8AC3E}">
        <p14:creationId xmlns:p14="http://schemas.microsoft.com/office/powerpoint/2010/main" val="2817693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+mn-lt"/>
                <a:ea typeface="ＭＳ Ｐゴシック"/>
              </a:rPr>
              <a:t>The HWPP involves a unique two-committee structure that is supported by a Facilitator.</a:t>
            </a:r>
          </a:p>
          <a:p>
            <a:pPr marL="139700" indent="0">
              <a:buNone/>
            </a:pPr>
            <a:endParaRPr lang="en-US" sz="1200" dirty="0">
              <a:solidFill>
                <a:schemeClr val="tx1">
                  <a:lumMod val="50000"/>
                </a:schemeClr>
              </a:solidFill>
              <a:latin typeface="+mn-lt"/>
              <a:ea typeface="ＭＳ Ｐゴシック"/>
            </a:endParaRPr>
          </a:p>
          <a:p>
            <a:pPr marL="139700" indent="0">
              <a:buNone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+mn-lt"/>
                <a:ea typeface="ＭＳ Ｐゴシック"/>
              </a:rPr>
              <a:t>The first is a Steering Committee of senior leaders, and the second is a Design Team representing the broader workforce.</a:t>
            </a:r>
          </a:p>
          <a:p>
            <a:pPr marL="139700" indent="0">
              <a:buNone/>
            </a:pPr>
            <a:endParaRPr lang="en-US" sz="1200" dirty="0">
              <a:solidFill>
                <a:schemeClr val="tx1">
                  <a:lumMod val="50000"/>
                </a:schemeClr>
              </a:solidFill>
              <a:latin typeface="+mn-lt"/>
              <a:ea typeface="ＭＳ Ｐゴシック"/>
            </a:endParaRPr>
          </a:p>
          <a:p>
            <a:pPr marL="139700" indent="0">
              <a:buNone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+mn-lt"/>
                <a:ea typeface="ＭＳ Ｐゴシック"/>
              </a:rPr>
              <a:t>This arrangement ensures contribution and collaboration at all levels. </a:t>
            </a:r>
          </a:p>
          <a:p>
            <a:pPr marL="139700" indent="0">
              <a:buNone/>
            </a:pPr>
            <a:endParaRPr lang="en-US" sz="1200" dirty="0">
              <a:solidFill>
                <a:schemeClr val="tx1">
                  <a:lumMod val="50000"/>
                </a:schemeClr>
              </a:solidFill>
              <a:latin typeface="+mn-lt"/>
              <a:ea typeface="ＭＳ Ｐゴシック"/>
            </a:endParaRPr>
          </a:p>
          <a:p>
            <a:pPr marL="139700" indent="0">
              <a:buNone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+mn-lt"/>
                <a:ea typeface="ＭＳ Ｐゴシック"/>
              </a:rPr>
              <a:t>The steering committee is led by a ”Champion", typically a senior manager/executive within the organization. </a:t>
            </a:r>
          </a:p>
          <a:p>
            <a:pPr marL="139700" indent="0">
              <a:buNone/>
            </a:pPr>
            <a:endParaRPr lang="en-US" sz="1200" dirty="0">
              <a:solidFill>
                <a:schemeClr val="tx1">
                  <a:lumMod val="50000"/>
                </a:schemeClr>
              </a:solidFill>
              <a:latin typeface="+mn-lt"/>
              <a:ea typeface="ＭＳ Ｐゴシック"/>
            </a:endParaRPr>
          </a:p>
          <a:p>
            <a:pPr marL="139700" indent="0">
              <a:buNone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+mn-lt"/>
                <a:ea typeface="ＭＳ Ｐゴシック"/>
              </a:rPr>
              <a:t>This group gives input on priorities, receives and reviews proposals from the Design Team, and allocates resources to implement solutions.</a:t>
            </a:r>
          </a:p>
          <a:p>
            <a:pPr marL="139700" indent="0">
              <a:buNone/>
            </a:pPr>
            <a:endParaRPr lang="en-US" sz="1200" dirty="0">
              <a:solidFill>
                <a:schemeClr val="tx1">
                  <a:lumMod val="50000"/>
                </a:schemeClr>
              </a:solidFill>
              <a:latin typeface="+mn-lt"/>
              <a:ea typeface="ＭＳ Ｐゴシック"/>
            </a:endParaRPr>
          </a:p>
          <a:p>
            <a:pPr marL="139700" indent="0">
              <a:buNone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+mn-lt"/>
                <a:ea typeface="ＭＳ Ｐゴシック"/>
              </a:rPr>
              <a:t>The Design Team consists of front-line and supervisory workers who are assisted by a trained Facilitator (or Co-Facilitators). They select and analyze safety and health problems and recommend solutions.</a:t>
            </a:r>
          </a:p>
          <a:p>
            <a:pPr marL="139700" indent="0">
              <a:buNone/>
            </a:pPr>
            <a:endParaRPr lang="en-US" sz="1200" dirty="0">
              <a:solidFill>
                <a:schemeClr val="tx1">
                  <a:lumMod val="50000"/>
                </a:schemeClr>
              </a:solidFill>
              <a:latin typeface="+mn-lt"/>
              <a:ea typeface="ＭＳ Ｐゴシック"/>
            </a:endParaRPr>
          </a:p>
          <a:p>
            <a:pPr marL="139700" indent="0">
              <a:buNone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+mn-lt"/>
                <a:ea typeface="ＭＳ Ｐゴシック"/>
              </a:rPr>
              <a:t>Design team members get training from the facilitator on the design process and are responsible for representing their peers.</a:t>
            </a:r>
            <a:endParaRPr sz="12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The Second Core Element of the HWPP is the IDEAS design process.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2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This process uses concepts of continuous improvement and business case planning to produce workable solutions that align with resources and strategic goals.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2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This 7-step process builds integrative solutions one issue at a time.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2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It allows a team to thoroughly explore a range of root causes. It creates holistic, integrated solution alternatives for management to consider.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2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What differentiates this approach is the emphasis on solution building from the employee perspective. Why is this important?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2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When employees participate, they gain confidence in making changes for themselves and the organization.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2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When employees participate, they share their knowledge of the workplace.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2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This allows us, as leaders, to understand root causes of safety and health problems, and how those problems can be addressed most effectively.</a:t>
            </a:r>
            <a:endParaRPr sz="12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7A305-CA2D-B141-25E8-2B70A854B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802" y="1234440"/>
            <a:ext cx="10214235" cy="4389120"/>
          </a:xfrm>
        </p:spPr>
        <p:txBody>
          <a:bodyPr anchor="t"/>
          <a:lstStyle>
            <a:lvl1pPr>
              <a:defRPr sz="5999">
                <a:solidFill>
                  <a:srgbClr val="2D83C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993372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191290" y="477851"/>
            <a:ext cx="8614556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b="0" i="0">
                <a:latin typeface="Century Gothic" panose="020B0502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1191290" y="1831451"/>
            <a:ext cx="8614556" cy="47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448" lvl="0" indent="-457086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 b="0" i="0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1218895" lvl="1" indent="-50787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828343" lvl="2" indent="-50787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2437790" lvl="3" indent="-50787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3047238" lvl="4" indent="-50787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3656686" lvl="5" indent="-50787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4266133" lvl="6" indent="-50787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4875581" lvl="7" indent="-50787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5485028" lvl="8" indent="-50787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1304489" y="6262577"/>
            <a:ext cx="731409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4558714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F2F98-C614-6E9B-FE9A-36ACE4578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365125"/>
            <a:ext cx="10969943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73C6A-A35D-8C7D-D55F-F349360FF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41" y="1681163"/>
            <a:ext cx="10969943" cy="823912"/>
          </a:xfrm>
        </p:spPr>
        <p:txBody>
          <a:bodyPr anchor="ctr"/>
          <a:lstStyle>
            <a:lvl1pPr marL="0" indent="0">
              <a:buNone/>
              <a:defRPr sz="2399" b="1"/>
            </a:lvl1pPr>
            <a:lvl2pPr marL="457086" indent="0">
              <a:buNone/>
              <a:defRPr sz="2000" b="1"/>
            </a:lvl2pPr>
            <a:lvl3pPr marL="914171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BC3DA-A17A-1CD4-1166-B77A60FF1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441" y="2505075"/>
            <a:ext cx="10969943" cy="3684588"/>
          </a:xfrm>
        </p:spPr>
        <p:txBody>
          <a:bodyPr anchor="t"/>
          <a:lstStyle>
            <a:lvl1pPr>
              <a:defRPr baseline="0">
                <a:latin typeface="Segoe UI" panose="020B0502040204020203" pitchFamily="34" charset="0"/>
              </a:defRPr>
            </a:lvl1pPr>
            <a:lvl2pPr>
              <a:defRPr baseline="0">
                <a:latin typeface="Segoe UI" panose="020B0502040204020203" pitchFamily="34" charset="0"/>
              </a:defRPr>
            </a:lvl2pPr>
            <a:lvl3pPr>
              <a:defRPr baseline="0">
                <a:latin typeface="Segoe UI" panose="020B0502040204020203" pitchFamily="34" charset="0"/>
              </a:defRPr>
            </a:lvl3pPr>
            <a:lvl4pPr>
              <a:defRPr baseline="0">
                <a:latin typeface="Segoe UI" panose="020B0502040204020203" pitchFamily="34" charset="0"/>
              </a:defRPr>
            </a:lvl4pPr>
            <a:lvl5pPr>
              <a:defRPr baseline="0">
                <a:latin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B467C4-4724-74DA-64F6-7C58C473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Segoe UI" panose="020B0502040204020203" pitchFamily="34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25542451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E4303-0EB5-BD3D-66DD-FEE665137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7B1E7-5B46-9F1E-67BE-A20A994F0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Segoe UI" panose="020B0502040204020203" pitchFamily="34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078338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72D51-E12E-5E7E-4941-78D940414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Segoe UI" panose="020B0502040204020203" pitchFamily="34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79647742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E4303-0EB5-BD3D-66DD-FEE665137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7B1E7-5B46-9F1E-67BE-A20A994F0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6740484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72D51-E12E-5E7E-4941-78D940414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7152223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9B40A6-9B22-7EEB-ACF1-05B2092B1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365125"/>
            <a:ext cx="10969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84C93-2F26-A5AA-06B9-09EBE0994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41" y="1825625"/>
            <a:ext cx="10969943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7E887-8A00-4CE7-7168-491D691F9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9384" y="6387043"/>
            <a:ext cx="609441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600" baseline="0">
                <a:solidFill>
                  <a:schemeClr val="tx1">
                    <a:tint val="82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3788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1" r:id="rId2"/>
    <p:sldLayoutId id="2147483664" r:id="rId3"/>
    <p:sldLayoutId id="2147483665" r:id="rId4"/>
    <p:sldLayoutId id="2147483666" r:id="rId5"/>
  </p:sldLayoutIdLst>
  <p:transition>
    <p:fade thruBlk="1"/>
  </p:transition>
  <p:hf hdr="0" ftr="0" dt="0"/>
  <p:txStyles>
    <p:titleStyle>
      <a:lvl1pPr algn="ctr" defTabSz="914171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 baseline="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685629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 baseline="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142714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599800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2056886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3971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9B40A6-9B22-7EEB-ACF1-05B2092B1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5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84C93-2F26-A5AA-06B9-09EBE0994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7E887-8A00-4CE7-7168-491D691F9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9384" y="6387043"/>
            <a:ext cx="609441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600" baseline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059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ransition>
    <p:fade thruBlk="1"/>
  </p:transition>
  <p:hf hdr="0" ftr="0" dt="0"/>
  <p:txStyles>
    <p:titleStyle>
      <a:lvl1pPr algn="l" defTabSz="914171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 baseline="0">
          <a:solidFill>
            <a:schemeClr val="bg1"/>
          </a:solidFill>
          <a:latin typeface="Segoe UI" panose="020B0502040204020203" pitchFamily="34" charset="0"/>
          <a:ea typeface="+mn-ea"/>
          <a:cs typeface="+mn-cs"/>
        </a:defRPr>
      </a:lvl1pPr>
      <a:lvl2pPr marL="685629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 baseline="0">
          <a:solidFill>
            <a:schemeClr val="bg1"/>
          </a:solidFill>
          <a:latin typeface="Segoe UI" panose="020B0502040204020203" pitchFamily="34" charset="0"/>
          <a:ea typeface="+mn-ea"/>
          <a:cs typeface="+mn-cs"/>
        </a:defRPr>
      </a:lvl2pPr>
      <a:lvl3pPr marL="1142714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Segoe UI" panose="020B0502040204020203" pitchFamily="34" charset="0"/>
          <a:ea typeface="+mn-ea"/>
          <a:cs typeface="+mn-cs"/>
        </a:defRPr>
      </a:lvl3pPr>
      <a:lvl4pPr marL="1599800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Segoe UI" panose="020B0502040204020203" pitchFamily="34" charset="0"/>
          <a:ea typeface="+mn-ea"/>
          <a:cs typeface="+mn-cs"/>
        </a:defRPr>
      </a:lvl4pPr>
      <a:lvl5pPr marL="2056886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Segoe UI" panose="020B0502040204020203" pitchFamily="34" charset="0"/>
          <a:ea typeface="+mn-ea"/>
          <a:cs typeface="+mn-cs"/>
        </a:defRPr>
      </a:lvl5pPr>
      <a:lvl6pPr marL="2513971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8BD07-A06B-5C14-9B7E-DD715F2E0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1 Title">
            <a:extLst>
              <a:ext uri="{FF2B5EF4-FFF2-40B4-BE49-F238E27FC236}">
                <a16:creationId xmlns:a16="http://schemas.microsoft.com/office/drawing/2014/main" id="{1334B753-24B6-59BC-13F1-A9D4A1C4C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182202"/>
            <a:ext cx="10969943" cy="97510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5332" dirty="0"/>
              <a:t>Management Briefing Presentation</a:t>
            </a:r>
          </a:p>
        </p:txBody>
      </p:sp>
      <p:sp>
        <p:nvSpPr>
          <p:cNvPr id="3" name="Slide 1 Subheading">
            <a:extLst>
              <a:ext uri="{FF2B5EF4-FFF2-40B4-BE49-F238E27FC236}">
                <a16:creationId xmlns:a16="http://schemas.microsoft.com/office/drawing/2014/main" id="{943A7866-B95E-FFC0-84FE-CB70AD46E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41" y="1338617"/>
            <a:ext cx="10969943" cy="609441"/>
          </a:xfrm>
        </p:spPr>
        <p:txBody>
          <a:bodyPr anchor="ctr">
            <a:normAutofit/>
          </a:bodyPr>
          <a:lstStyle/>
          <a:p>
            <a:pPr marL="152362" algn="ctr">
              <a:spcAft>
                <a:spcPts val="800"/>
              </a:spcAft>
            </a:pPr>
            <a:r>
              <a:rPr lang="en-US" sz="3199" dirty="0"/>
              <a:t>Instructions for users:</a:t>
            </a:r>
          </a:p>
        </p:txBody>
      </p:sp>
      <p:sp>
        <p:nvSpPr>
          <p:cNvPr id="4" name="Slide 1 Text">
            <a:extLst>
              <a:ext uri="{FF2B5EF4-FFF2-40B4-BE49-F238E27FC236}">
                <a16:creationId xmlns:a16="http://schemas.microsoft.com/office/drawing/2014/main" id="{FE252663-0BEC-5078-84A1-9AAE22271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3217" y="2129366"/>
            <a:ext cx="10482390" cy="4546432"/>
          </a:xfrm>
        </p:spPr>
        <p:txBody>
          <a:bodyPr anchor="t">
            <a:normAutofit lnSpcReduction="10000"/>
          </a:bodyPr>
          <a:lstStyle/>
          <a:p>
            <a:pPr marL="457086" indent="-457086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rgbClr val="97ABBB"/>
              </a:buClr>
              <a:buSzPts val="1800"/>
              <a:buFont typeface="Arial" panose="020B0604020202020204" pitchFamily="34" charset="0"/>
              <a:buChar char="▷"/>
              <a:defRPr/>
            </a:pPr>
            <a:r>
              <a:rPr lang="en-US" sz="3199" dirty="0"/>
              <a:t>Use these management briefing slides to explain the </a:t>
            </a:r>
            <a:r>
              <a:rPr lang="en-US" sz="3199" i="1" dirty="0"/>
              <a:t>Total Worker Health</a:t>
            </a:r>
            <a:r>
              <a:rPr lang="en-US" sz="3199" baseline="30000" dirty="0"/>
              <a:t>®</a:t>
            </a:r>
            <a:r>
              <a:rPr lang="en-US" sz="3199" dirty="0"/>
              <a:t> concept and "pitch" the Healthy Workplace Participatory Program in your organization.</a:t>
            </a:r>
          </a:p>
          <a:p>
            <a:pPr marL="457086" indent="-457086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rgbClr val="97ABBB"/>
              </a:buClr>
              <a:buSzPts val="1800"/>
              <a:buFont typeface="Arial" panose="020B0604020202020204" pitchFamily="34" charset="0"/>
              <a:buChar char="▷"/>
              <a:defRPr/>
            </a:pPr>
            <a:r>
              <a:rPr lang="en-US" sz="3199" dirty="0">
                <a:ea typeface="Lato"/>
              </a:rPr>
              <a:t>Refer to the Notes View for talking points</a:t>
            </a:r>
          </a:p>
          <a:p>
            <a:pPr marL="457086" indent="-457086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rgbClr val="97ABBB"/>
              </a:buClr>
              <a:buSzPts val="1800"/>
              <a:buFont typeface="Arial" panose="020B0604020202020204" pitchFamily="34" charset="0"/>
              <a:buChar char="▷"/>
              <a:defRPr/>
            </a:pPr>
            <a:r>
              <a:rPr lang="en-US" sz="3199" dirty="0">
                <a:ea typeface="Lato"/>
              </a:rPr>
              <a:t>Customize Slides 2 and 3 with your organization's key issues and statistics.</a:t>
            </a:r>
          </a:p>
          <a:p>
            <a:pPr marL="457086" indent="-457086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rgbClr val="97ABBB"/>
              </a:buClr>
              <a:buSzPts val="1800"/>
              <a:buFont typeface="Arial" panose="020B0604020202020204" pitchFamily="34" charset="0"/>
              <a:buChar char="▷"/>
              <a:defRPr/>
            </a:pPr>
            <a:r>
              <a:rPr lang="en-US" sz="3199" dirty="0"/>
              <a:t>Add slides as needed to reflect your organization's needs.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86325CB2-6D97-91F7-51B0-405932E89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06206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lide 10 Title"/>
          <p:cNvSpPr txBox="1">
            <a:spLocks noGrp="1"/>
          </p:cNvSpPr>
          <p:nvPr>
            <p:ph type="title"/>
          </p:nvPr>
        </p:nvSpPr>
        <p:spPr>
          <a:xfrm>
            <a:off x="-1" y="669226"/>
            <a:ext cx="12188825" cy="1462659"/>
          </a:xfrm>
          <a:prstGeom prst="rect">
            <a:avLst/>
          </a:prstGeom>
        </p:spPr>
        <p:txBody>
          <a:bodyPr spcFirstLastPara="1" vert="horz" wrap="square" lIns="121868" tIns="121868" rIns="121868" bIns="121868" rtlCol="0" anchor="ctr" anchorCtr="0">
            <a:noAutofit/>
          </a:bodyPr>
          <a:lstStyle/>
          <a:p>
            <a:pPr algn="ctr"/>
            <a:r>
              <a:rPr lang="en" sz="5332" dirty="0"/>
              <a:t>Where has the HWPP</a:t>
            </a:r>
            <a:br>
              <a:rPr lang="en" sz="5332" dirty="0"/>
            </a:br>
            <a:r>
              <a:rPr lang="en" sz="5332" dirty="0"/>
              <a:t>been successful? </a:t>
            </a:r>
          </a:p>
        </p:txBody>
      </p:sp>
      <p:pic>
        <p:nvPicPr>
          <p:cNvPr id="547" name="Slide 10 Picture 1" descr="A hand holding a key to a door"/>
          <p:cNvPicPr preferRelativeResize="0">
            <a:picLocks noChangeAspect="1"/>
          </p:cNvPicPr>
          <p:nvPr/>
        </p:nvPicPr>
        <p:blipFill>
          <a:blip r:embed="rId3"/>
          <a:srcRect l="14250" r="14250"/>
          <a:stretch/>
        </p:blipFill>
        <p:spPr>
          <a:xfrm>
            <a:off x="243775" y="2800217"/>
            <a:ext cx="2742488" cy="2742486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8" name="Slide 10 Text 1"/>
          <p:cNvSpPr txBox="1"/>
          <p:nvPr/>
        </p:nvSpPr>
        <p:spPr>
          <a:xfrm>
            <a:off x="578969" y="5579332"/>
            <a:ext cx="2072100" cy="60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3199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  <a:sym typeface="Lato"/>
              </a:rPr>
              <a:t>Corrections</a:t>
            </a:r>
            <a:endParaRPr sz="2666" dirty="0"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  <a:sym typeface="Lato"/>
            </a:endParaRPr>
          </a:p>
        </p:txBody>
      </p:sp>
      <p:pic>
        <p:nvPicPr>
          <p:cNvPr id="549" name="Slide 10 Picture 2" descr="A close-up of a few nurses"/>
          <p:cNvPicPr preferRelativeResize="0">
            <a:picLocks noChangeAspect="1"/>
          </p:cNvPicPr>
          <p:nvPr/>
        </p:nvPicPr>
        <p:blipFill>
          <a:blip r:embed="rId4"/>
          <a:srcRect l="16625" r="16625"/>
          <a:stretch/>
        </p:blipFill>
        <p:spPr>
          <a:xfrm>
            <a:off x="3230037" y="2800217"/>
            <a:ext cx="2742488" cy="2742486"/>
          </a:xfrm>
          <a:prstGeom prst="ellipse">
            <a:avLst/>
          </a:prstGeom>
          <a:noFill/>
          <a:ln>
            <a:noFill/>
          </a:ln>
        </p:spPr>
      </p:pic>
      <p:sp>
        <p:nvSpPr>
          <p:cNvPr id="550" name="Slide 10 Text 2"/>
          <p:cNvSpPr txBox="1"/>
          <p:nvPr/>
        </p:nvSpPr>
        <p:spPr>
          <a:xfrm>
            <a:off x="3565231" y="5579332"/>
            <a:ext cx="2072100" cy="60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3199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  <a:sym typeface="Lato"/>
              </a:rPr>
              <a:t>Healthcare</a:t>
            </a:r>
            <a:endParaRPr sz="2666" dirty="0"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  <a:sym typeface="Lato"/>
            </a:endParaRPr>
          </a:p>
        </p:txBody>
      </p:sp>
      <p:pic>
        <p:nvPicPr>
          <p:cNvPr id="551" name="Slide 10 Picture 3" descr="A person writing on a chalkboard"/>
          <p:cNvPicPr preferRelativeResize="0">
            <a:picLocks noChangeAspect="1"/>
          </p:cNvPicPr>
          <p:nvPr/>
        </p:nvPicPr>
        <p:blipFill>
          <a:blip r:embed="rId5"/>
          <a:srcRect l="250" r="250"/>
          <a:stretch/>
        </p:blipFill>
        <p:spPr>
          <a:xfrm>
            <a:off x="6216299" y="2800217"/>
            <a:ext cx="2742488" cy="2742486"/>
          </a:xfrm>
          <a:prstGeom prst="ellipse">
            <a:avLst/>
          </a:prstGeom>
          <a:noFill/>
          <a:ln>
            <a:noFill/>
          </a:ln>
        </p:spPr>
      </p:pic>
      <p:sp>
        <p:nvSpPr>
          <p:cNvPr id="552" name="Slide 10 Text 3"/>
          <p:cNvSpPr txBox="1"/>
          <p:nvPr/>
        </p:nvSpPr>
        <p:spPr>
          <a:xfrm>
            <a:off x="6551493" y="5579332"/>
            <a:ext cx="2072100" cy="60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3199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  <a:sym typeface="Lato"/>
              </a:rPr>
              <a:t>Education</a:t>
            </a:r>
            <a:endParaRPr sz="3732" dirty="0"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  <a:sym typeface="Lato"/>
            </a:endParaRPr>
          </a:p>
        </p:txBody>
      </p:sp>
      <p:pic>
        <p:nvPicPr>
          <p:cNvPr id="553" name="Slide 10 Picture 4" descr="A group of men using shovels"/>
          <p:cNvPicPr preferRelativeResize="0">
            <a:picLocks noChangeAspect="1"/>
          </p:cNvPicPr>
          <p:nvPr/>
        </p:nvPicPr>
        <p:blipFill>
          <a:blip r:embed="rId6"/>
          <a:srcRect l="16738" r="16738"/>
          <a:stretch/>
        </p:blipFill>
        <p:spPr>
          <a:xfrm>
            <a:off x="9202561" y="2800217"/>
            <a:ext cx="2742488" cy="2742486"/>
          </a:xfrm>
          <a:prstGeom prst="ellipse">
            <a:avLst/>
          </a:prstGeom>
          <a:noFill/>
          <a:ln>
            <a:noFill/>
          </a:ln>
        </p:spPr>
      </p:pic>
      <p:sp>
        <p:nvSpPr>
          <p:cNvPr id="554" name="Slide 10 Text 4"/>
          <p:cNvSpPr txBox="1"/>
          <p:nvPr/>
        </p:nvSpPr>
        <p:spPr>
          <a:xfrm>
            <a:off x="9537755" y="5579332"/>
            <a:ext cx="2072100" cy="60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3199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  <a:sym typeface="Lato"/>
              </a:rPr>
              <a:t>Labor</a:t>
            </a:r>
            <a:endParaRPr sz="3732" dirty="0"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  <a:sym typeface="Lato"/>
            </a:endParaRPr>
          </a:p>
        </p:txBody>
      </p:sp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7F3B8A06-9BC4-3DC5-BFB5-527E80048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00208B77-C331-9ED9-A144-5144B1170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lide 11 Title">
            <a:extLst>
              <a:ext uri="{FF2B5EF4-FFF2-40B4-BE49-F238E27FC236}">
                <a16:creationId xmlns:a16="http://schemas.microsoft.com/office/drawing/2014/main" id="{9E8D6E14-5D84-0FE3-712D-4F15400E4C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981" y="193856"/>
            <a:ext cx="10512862" cy="731330"/>
          </a:xfrm>
          <a:prstGeom prst="rect">
            <a:avLst/>
          </a:prstGeom>
        </p:spPr>
        <p:txBody>
          <a:bodyPr spcFirstLastPara="1" vert="horz" wrap="square" lIns="121868" tIns="121868" rIns="121868" bIns="121868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5332" dirty="0">
                <a:solidFill>
                  <a:schemeClr val="lt1"/>
                </a:solidFill>
                <a:latin typeface="Century Gothic" panose="020B0502020202020204" pitchFamily="34" charset="0"/>
              </a:rPr>
              <a:t>Resources Available</a:t>
            </a:r>
            <a:endParaRPr sz="5332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Healthy Workplace Participatory Program Homepage Picture" descr="A screenshot of a the Healthy Workplace Participatory Program homepage.">
            <a:extLst>
              <a:ext uri="{FF2B5EF4-FFF2-40B4-BE49-F238E27FC236}">
                <a16:creationId xmlns:a16="http://schemas.microsoft.com/office/drawing/2014/main" id="{111FC77F-F0BE-0734-514C-C59593DEF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334" y="1158831"/>
            <a:ext cx="6108400" cy="5484971"/>
          </a:xfrm>
          <a:prstGeom prst="rect">
            <a:avLst/>
          </a:prstGeom>
        </p:spPr>
      </p:pic>
      <p:sp>
        <p:nvSpPr>
          <p:cNvPr id="9" name="Slide 11 Text 1">
            <a:extLst>
              <a:ext uri="{FF2B5EF4-FFF2-40B4-BE49-F238E27FC236}">
                <a16:creationId xmlns:a16="http://schemas.microsoft.com/office/drawing/2014/main" id="{5F936170-9331-5654-9EBC-D03027400371}"/>
              </a:ext>
            </a:extLst>
          </p:cNvPr>
          <p:cNvSpPr txBox="1"/>
          <p:nvPr/>
        </p:nvSpPr>
        <p:spPr>
          <a:xfrm>
            <a:off x="8250152" y="1133534"/>
            <a:ext cx="2889252" cy="50257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666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HWPP Homepage</a:t>
            </a:r>
          </a:p>
        </p:txBody>
      </p:sp>
      <p:pic>
        <p:nvPicPr>
          <p:cNvPr id="3" name="Slide 11 Picture 1" descr="QR code to the Healthy Workplace Participatory Program homepage.">
            <a:extLst>
              <a:ext uri="{FF2B5EF4-FFF2-40B4-BE49-F238E27FC236}">
                <a16:creationId xmlns:a16="http://schemas.microsoft.com/office/drawing/2014/main" id="{7FF8FFCB-E064-E90B-6853-12DCE1BCEE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671" y="1844453"/>
            <a:ext cx="1950212" cy="1950212"/>
          </a:xfrm>
          <a:prstGeom prst="rect">
            <a:avLst/>
          </a:prstGeom>
        </p:spPr>
      </p:pic>
      <p:sp>
        <p:nvSpPr>
          <p:cNvPr id="8" name="Slide 11 Text 2">
            <a:extLst>
              <a:ext uri="{FF2B5EF4-FFF2-40B4-BE49-F238E27FC236}">
                <a16:creationId xmlns:a16="http://schemas.microsoft.com/office/drawing/2014/main" id="{7C223F38-6679-010A-B70C-50F55FBD3884}"/>
              </a:ext>
            </a:extLst>
          </p:cNvPr>
          <p:cNvSpPr txBox="1">
            <a:spLocks/>
          </p:cNvSpPr>
          <p:nvPr/>
        </p:nvSpPr>
        <p:spPr>
          <a:xfrm>
            <a:off x="8656575" y="4003013"/>
            <a:ext cx="2076402" cy="50257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666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Case Studies</a:t>
            </a:r>
          </a:p>
        </p:txBody>
      </p:sp>
      <p:pic>
        <p:nvPicPr>
          <p:cNvPr id="6" name="Slide 11 Picture 2" descr="QR code to the Healthy Workplace Participatory Program Case Studies webpage.">
            <a:extLst>
              <a:ext uri="{FF2B5EF4-FFF2-40B4-BE49-F238E27FC236}">
                <a16:creationId xmlns:a16="http://schemas.microsoft.com/office/drawing/2014/main" id="{197EDBFA-58F3-B9B5-DACF-9007CCD514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671" y="4713932"/>
            <a:ext cx="1950212" cy="1950212"/>
          </a:xfrm>
          <a:prstGeom prst="rect">
            <a:avLst/>
          </a:prstGeom>
        </p:spPr>
      </p:pic>
      <p:sp>
        <p:nvSpPr>
          <p:cNvPr id="2" name="Slide Number Placeholder 11">
            <a:extLst>
              <a:ext uri="{FF2B5EF4-FFF2-40B4-BE49-F238E27FC236}">
                <a16:creationId xmlns:a16="http://schemas.microsoft.com/office/drawing/2014/main" id="{CA155741-8D10-EFD2-CE5B-3D2E1DCE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12434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31E9E99E-2488-8349-E3DC-4F11CBA13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lide 12 Title">
            <a:extLst>
              <a:ext uri="{FF2B5EF4-FFF2-40B4-BE49-F238E27FC236}">
                <a16:creationId xmlns:a16="http://schemas.microsoft.com/office/drawing/2014/main" id="{5CCE7C90-B66F-C8B0-845C-E137FDF7590E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1" y="341934"/>
            <a:ext cx="12188825" cy="732176"/>
          </a:xfrm>
          <a:prstGeom prst="rect">
            <a:avLst/>
          </a:prstGeom>
        </p:spPr>
        <p:txBody>
          <a:bodyPr spcFirstLastPara="1" vert="horz" wrap="square" lIns="121868" tIns="121868" rIns="121868" bIns="121868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5332" dirty="0">
                <a:solidFill>
                  <a:schemeClr val="lt1"/>
                </a:solidFill>
                <a:latin typeface="Century Gothic" panose="020B0502020202020204" pitchFamily="34" charset="0"/>
              </a:rPr>
              <a:t>Let’s Get Started!</a:t>
            </a:r>
            <a:endParaRPr sz="5332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lide 12 Text">
            <a:extLst>
              <a:ext uri="{FF2B5EF4-FFF2-40B4-BE49-F238E27FC236}">
                <a16:creationId xmlns:a16="http://schemas.microsoft.com/office/drawing/2014/main" id="{B9CE5BD3-A5E1-BD3D-2F58-7C2CEFFEFAAC}"/>
              </a:ext>
            </a:extLst>
          </p:cNvPr>
          <p:cNvSpPr txBox="1"/>
          <p:nvPr/>
        </p:nvSpPr>
        <p:spPr>
          <a:xfrm>
            <a:off x="203146" y="1415147"/>
            <a:ext cx="6094413" cy="50361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086" indent="-457086">
              <a:spcAft>
                <a:spcPts val="1008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199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Are we ready to implement a Total Worker Health program?</a:t>
            </a:r>
          </a:p>
          <a:p>
            <a:pPr marL="457086" indent="-457086">
              <a:spcAft>
                <a:spcPts val="1008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199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Will the HWPP benefit our organization?</a:t>
            </a:r>
          </a:p>
          <a:p>
            <a:pPr marL="457086" indent="-457086">
              <a:spcAft>
                <a:spcPts val="1008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199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If yes, consider the next steps:</a:t>
            </a:r>
          </a:p>
          <a:p>
            <a:pPr marL="926360" lvl="1" indent="-457086">
              <a:spcAft>
                <a:spcPts val="1008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199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Who would fit the Champion role?</a:t>
            </a:r>
          </a:p>
          <a:p>
            <a:pPr marL="926360" indent="-457086">
              <a:spcAft>
                <a:spcPts val="1008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199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Assess organizational readiness (short survey)</a:t>
            </a:r>
          </a:p>
        </p:txBody>
      </p:sp>
      <p:pic>
        <p:nvPicPr>
          <p:cNvPr id="2" name="Slide 12 Picture 1" descr="A group of people sitting at a table with sticky notes">
            <a:extLst>
              <a:ext uri="{FF2B5EF4-FFF2-40B4-BE49-F238E27FC236}">
                <a16:creationId xmlns:a16="http://schemas.microsoft.com/office/drawing/2014/main" id="{4F5F8A9A-1D37-1EB3-A8DF-B65CE7E172A4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rcRect l="16718" r="16718"/>
          <a:stretch/>
        </p:blipFill>
        <p:spPr>
          <a:xfrm>
            <a:off x="6500706" y="1649729"/>
            <a:ext cx="5484971" cy="4631754"/>
          </a:xfrm>
          <a:prstGeom prst="rect">
            <a:avLst/>
          </a:prstGeom>
          <a:noFill/>
          <a:ln>
            <a:noFill/>
          </a:ln>
          <a:effectLst>
            <a:outerShdw blurRad="406400" dist="317500" dir="5400000" rotWithShape="0">
              <a:srgbClr val="000000">
                <a:alpha val="14901"/>
              </a:srgbClr>
            </a:outerShdw>
          </a:effectLst>
        </p:spPr>
      </p:pic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EF7487FE-CC2E-5552-342A-FAB2C60A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6137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esentation Title">
            <a:extLst>
              <a:ext uri="{FF2B5EF4-FFF2-40B4-BE49-F238E27FC236}">
                <a16:creationId xmlns:a16="http://schemas.microsoft.com/office/drawing/2014/main" id="{C4C5D7CA-E053-8E32-6E7F-3E6B7221A5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73472" y="1235012"/>
            <a:ext cx="10211571" cy="43879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121868" tIns="121868" rIns="121868" bIns="12186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7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5332" i="1" dirty="0">
                <a:solidFill>
                  <a:srgbClr val="2D83C5"/>
                </a:solidFill>
              </a:rPr>
              <a:t>Total Worker Health</a:t>
            </a:r>
            <a:r>
              <a:rPr lang="en-US" sz="5332" baseline="30000" dirty="0">
                <a:solidFill>
                  <a:srgbClr val="2D83C5"/>
                </a:solidFill>
              </a:rPr>
              <a:t>®</a:t>
            </a:r>
            <a:r>
              <a:rPr lang="en-US" sz="5332" dirty="0">
                <a:solidFill>
                  <a:srgbClr val="2D83C5"/>
                </a:solidFill>
              </a:rPr>
              <a:t> and </a:t>
            </a:r>
            <a:r>
              <a:rPr lang="en-US" sz="5332" dirty="0">
                <a:solidFill>
                  <a:srgbClr val="2D83C5"/>
                </a:solidFill>
                <a:highlight>
                  <a:srgbClr val="FFFF00"/>
                </a:highlight>
              </a:rPr>
              <a:t>[Organization Name]</a:t>
            </a:r>
            <a:r>
              <a:rPr lang="en-US" sz="5332" dirty="0">
                <a:solidFill>
                  <a:srgbClr val="2D83C5"/>
                </a:solidFill>
              </a:rPr>
              <a:t>:</a:t>
            </a:r>
            <a:br>
              <a:rPr lang="en-US" sz="5332" dirty="0">
                <a:solidFill>
                  <a:srgbClr val="2D83C5"/>
                </a:solidFill>
              </a:rPr>
            </a:br>
            <a:br>
              <a:rPr lang="en-US" sz="5332" dirty="0">
                <a:solidFill>
                  <a:srgbClr val="2D83C5"/>
                </a:solidFill>
              </a:rPr>
            </a:br>
            <a:r>
              <a:rPr lang="en-US" sz="5332" dirty="0">
                <a:solidFill>
                  <a:srgbClr val="2D83C5"/>
                </a:solidFill>
              </a:rPr>
              <a:t>Advancing Safety, Health and Well-Being for Our Workforce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8C50829D-10AA-DBEB-432C-6DC2DB7A1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3 Title">
            <a:extLst>
              <a:ext uri="{FF2B5EF4-FFF2-40B4-BE49-F238E27FC236}">
                <a16:creationId xmlns:a16="http://schemas.microsoft.com/office/drawing/2014/main" id="{99544811-B81D-FC92-B049-9FB0FF2720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376715"/>
            <a:ext cx="12188825" cy="1462659"/>
          </a:xfrm>
          <a:prstGeom prst="rect">
            <a:avLst/>
          </a:prstGeom>
        </p:spPr>
        <p:txBody>
          <a:bodyPr spcFirstLastPara="1" vert="horz" wrap="square" lIns="121868" tIns="121868" rIns="121868" bIns="121868" rtlCol="0" anchor="ctr" anchorCtr="0">
            <a:noAutofit/>
          </a:bodyPr>
          <a:lstStyle/>
          <a:p>
            <a:r>
              <a:rPr lang="en-US" sz="5332" dirty="0"/>
              <a:t>Workforce Safety &amp; Well-Being</a:t>
            </a:r>
            <a:br>
              <a:rPr lang="en-US" sz="5332" dirty="0"/>
            </a:br>
            <a:r>
              <a:rPr lang="en-US" sz="5332" dirty="0"/>
              <a:t>Is Mission Critical</a:t>
            </a:r>
          </a:p>
        </p:txBody>
      </p:sp>
      <p:sp>
        <p:nvSpPr>
          <p:cNvPr id="125" name="Slide 3 Text">
            <a:extLst>
              <a:ext uri="{FF2B5EF4-FFF2-40B4-BE49-F238E27FC236}">
                <a16:creationId xmlns:a16="http://schemas.microsoft.com/office/drawing/2014/main" id="{2C93DA37-5314-B958-C65E-133911D2C8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49354" y="2215196"/>
            <a:ext cx="9690116" cy="4266089"/>
          </a:xfrm>
          <a:prstGeom prst="rect">
            <a:avLst/>
          </a:prstGeom>
        </p:spPr>
        <p:txBody>
          <a:bodyPr spcFirstLastPara="1" vert="horz" wrap="square" lIns="121868" tIns="121868" rIns="121868" bIns="121868" rtlCol="0" anchor="t" anchorCtr="0">
            <a:noAutofit/>
          </a:bodyPr>
          <a:lstStyle/>
          <a:p>
            <a:pPr marL="457086">
              <a:lnSpc>
                <a:spcPct val="100000"/>
              </a:lnSpc>
              <a:spcAft>
                <a:spcPts val="1600"/>
              </a:spcAft>
            </a:pPr>
            <a:r>
              <a:rPr lang="en-US" altLang="en-US" sz="2666" dirty="0"/>
              <a:t>In </a:t>
            </a:r>
            <a:r>
              <a:rPr lang="en-US" sz="2666" dirty="0">
                <a:highlight>
                  <a:srgbClr val="FFFF00"/>
                </a:highlight>
              </a:rPr>
              <a:t>[Organization Name]</a:t>
            </a:r>
            <a:r>
              <a:rPr lang="en-US" altLang="en-US" sz="2666" dirty="0"/>
              <a:t>, the safety, health, and well-being of our workers supports our mission by ensuring </a:t>
            </a:r>
            <a:r>
              <a:rPr lang="en-US" altLang="en-US" sz="2666" dirty="0">
                <a:highlight>
                  <a:srgbClr val="FFFF00"/>
                </a:highlight>
              </a:rPr>
              <a:t>[Insert values / priorities (e.g., quality, performance, patient care, etc.)]</a:t>
            </a:r>
          </a:p>
          <a:p>
            <a:pPr marL="457086">
              <a:lnSpc>
                <a:spcPct val="100000"/>
              </a:lnSpc>
            </a:pPr>
            <a:r>
              <a:rPr lang="en-US" altLang="en-US" sz="2666" dirty="0">
                <a:solidFill>
                  <a:srgbClr val="677480"/>
                </a:solidFill>
              </a:rPr>
              <a:t>Key safety/well-being issues affecting our performance: </a:t>
            </a:r>
          </a:p>
          <a:p>
            <a:pPr marL="990290" lvl="1" indent="-457086">
              <a:lnSpc>
                <a:spcPct val="100000"/>
              </a:lnSpc>
            </a:pPr>
            <a:r>
              <a:rPr lang="en-US" altLang="en-US" sz="2666" dirty="0">
                <a:ea typeface="Lato" panose="020F0502020204030203" pitchFamily="34" charset="0"/>
                <a:cs typeface="Segoe UI" panose="020B0502040204020203" pitchFamily="34" charset="0"/>
              </a:rPr>
              <a:t>Issue 1</a:t>
            </a:r>
          </a:p>
          <a:p>
            <a:pPr marL="990290" lvl="1" indent="-457086">
              <a:lnSpc>
                <a:spcPct val="100000"/>
              </a:lnSpc>
            </a:pPr>
            <a:r>
              <a:rPr lang="en-US" altLang="en-US" sz="2666" dirty="0">
                <a:ea typeface="Lato" panose="020F0502020204030203" pitchFamily="34" charset="0"/>
                <a:cs typeface="Segoe UI" panose="020B0502040204020203" pitchFamily="34" charset="0"/>
              </a:rPr>
              <a:t>Issue 2</a:t>
            </a:r>
          </a:p>
          <a:p>
            <a:pPr marL="990290" lvl="1" indent="-457086">
              <a:lnSpc>
                <a:spcPct val="100000"/>
              </a:lnSpc>
            </a:pPr>
            <a:r>
              <a:rPr lang="en-US" altLang="en-US" sz="2666" dirty="0">
                <a:ea typeface="Lato" panose="020F0502020204030203" pitchFamily="34" charset="0"/>
                <a:cs typeface="Segoe UI" panose="020B0502040204020203" pitchFamily="34" charset="0"/>
              </a:rPr>
              <a:t>Issue 3</a:t>
            </a:r>
          </a:p>
          <a:p>
            <a:pPr marL="990290" lvl="1" indent="-457086">
              <a:lnSpc>
                <a:spcPct val="100000"/>
              </a:lnSpc>
            </a:pPr>
            <a:r>
              <a:rPr lang="en-US" altLang="en-US" sz="2666" dirty="0">
                <a:highlight>
                  <a:srgbClr val="FFFF00"/>
                </a:highlight>
                <a:ea typeface="Lato" panose="020F0502020204030203" pitchFamily="34" charset="0"/>
                <a:cs typeface="Segoe UI" panose="020B0502040204020203" pitchFamily="34" charset="0"/>
              </a:rPr>
              <a:t>[Insert your organization’s issues; Use statistics if available]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A3DCEE8-596D-AE85-34CF-8C1709842B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80319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ACCBCC0B-7CC2-F3A4-3A91-B759CA1AF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lide 4 Title">
            <a:extLst>
              <a:ext uri="{FF2B5EF4-FFF2-40B4-BE49-F238E27FC236}">
                <a16:creationId xmlns:a16="http://schemas.microsoft.com/office/drawing/2014/main" id="{516297D9-9DD6-7D8D-4233-134085D88B9F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332404" y="2148754"/>
            <a:ext cx="5925123" cy="2560500"/>
          </a:xfrm>
          <a:prstGeom prst="rect">
            <a:avLst/>
          </a:prstGeom>
        </p:spPr>
        <p:txBody>
          <a:bodyPr spcFirstLastPara="1" vert="horz" wrap="square" lIns="121868" tIns="121868" rIns="121868" bIns="121868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332" dirty="0">
                <a:solidFill>
                  <a:schemeClr val="lt1"/>
                </a:solidFill>
                <a:latin typeface="Century Gothic" panose="020B0502020202020204" pitchFamily="34" charset="0"/>
              </a:rPr>
              <a:t>Current State:</a:t>
            </a:r>
            <a:br>
              <a:rPr lang="en-US" sz="5332" dirty="0">
                <a:solidFill>
                  <a:schemeClr val="lt1"/>
                </a:solidFill>
                <a:latin typeface="Century Gothic" panose="020B0502020202020204" pitchFamily="34" charset="0"/>
              </a:rPr>
            </a:br>
            <a:r>
              <a:rPr lang="en-US" sz="5332" dirty="0">
                <a:solidFill>
                  <a:schemeClr val="lt1"/>
                </a:solidFill>
                <a:latin typeface="Century Gothic" panose="020B0502020202020204" pitchFamily="34" charset="0"/>
              </a:rPr>
              <a:t>Siloed, Top-Down</a:t>
            </a:r>
          </a:p>
        </p:txBody>
      </p:sp>
      <p:pic>
        <p:nvPicPr>
          <p:cNvPr id="3" name="Slide 4 Picture" descr="A group of birds flying over two silos">
            <a:extLst>
              <a:ext uri="{FF2B5EF4-FFF2-40B4-BE49-F238E27FC236}">
                <a16:creationId xmlns:a16="http://schemas.microsoft.com/office/drawing/2014/main" id="{4C96CF8A-845D-38FB-8CDE-70955AAD70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89934" y="811134"/>
            <a:ext cx="5266491" cy="5235739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E27687E-123D-A119-832B-C894C243F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16656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31861A7D-E9B3-FC38-FBCB-888589DA7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lide 5 Title">
            <a:extLst>
              <a:ext uri="{FF2B5EF4-FFF2-40B4-BE49-F238E27FC236}">
                <a16:creationId xmlns:a16="http://schemas.microsoft.com/office/drawing/2014/main" id="{D572D3BE-E6CA-0401-EAA5-AA4F9C0E8C5F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06325" y="1280160"/>
            <a:ext cx="6675120" cy="4297680"/>
          </a:xfrm>
          <a:prstGeom prst="rect">
            <a:avLst/>
          </a:prstGeom>
        </p:spPr>
        <p:txBody>
          <a:bodyPr spcFirstLastPara="1" vert="horz" wrap="square" lIns="121868" tIns="121868" rIns="121868" bIns="121868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5332" dirty="0">
                <a:solidFill>
                  <a:schemeClr val="lt1"/>
                </a:solidFill>
                <a:latin typeface="Century Gothic" panose="020B0502020202020204" pitchFamily="34" charset="0"/>
              </a:rPr>
              <a:t>Future State:</a:t>
            </a:r>
            <a:br>
              <a:rPr lang="en" sz="5332" dirty="0">
                <a:solidFill>
                  <a:schemeClr val="lt1"/>
                </a:solidFill>
                <a:latin typeface="Century Gothic" panose="020B0502020202020204" pitchFamily="34" charset="0"/>
              </a:rPr>
            </a:br>
            <a:r>
              <a:rPr lang="en" sz="5332" dirty="0">
                <a:solidFill>
                  <a:schemeClr val="lt1"/>
                </a:solidFill>
                <a:latin typeface="Century Gothic" panose="020B0502020202020204" pitchFamily="34" charset="0"/>
              </a:rPr>
              <a:t>An Integrated</a:t>
            </a:r>
            <a:br>
              <a:rPr lang="en" sz="5332" dirty="0">
                <a:solidFill>
                  <a:schemeClr val="lt1"/>
                </a:solidFill>
                <a:latin typeface="Century Gothic" panose="020B0502020202020204" pitchFamily="34" charset="0"/>
              </a:rPr>
            </a:br>
            <a:r>
              <a:rPr lang="en" sz="5332" dirty="0">
                <a:solidFill>
                  <a:schemeClr val="lt1"/>
                </a:solidFill>
                <a:latin typeface="Century Gothic" panose="020B0502020202020204" pitchFamily="34" charset="0"/>
              </a:rPr>
              <a:t>&amp; Collaborative</a:t>
            </a:r>
            <a:br>
              <a:rPr lang="en" sz="5332" dirty="0">
                <a:solidFill>
                  <a:schemeClr val="lt1"/>
                </a:solidFill>
                <a:latin typeface="Century Gothic" panose="020B0502020202020204" pitchFamily="34" charset="0"/>
              </a:rPr>
            </a:br>
            <a:r>
              <a:rPr lang="en-US" sz="5332" i="1" dirty="0">
                <a:solidFill>
                  <a:srgbClr val="FFFF00"/>
                </a:solidFill>
                <a:latin typeface="Century Gothic" panose="020B0502020202020204" pitchFamily="34" charset="0"/>
              </a:rPr>
              <a:t>Total Worker Health</a:t>
            </a:r>
            <a:br>
              <a:rPr lang="en-US" sz="5332" i="1" dirty="0">
                <a:solidFill>
                  <a:srgbClr val="FFFF00"/>
                </a:solidFill>
                <a:latin typeface="Century Gothic" panose="020B0502020202020204" pitchFamily="34" charset="0"/>
              </a:rPr>
            </a:br>
            <a:r>
              <a:rPr lang="en" sz="5332" dirty="0">
                <a:solidFill>
                  <a:schemeClr val="lt1"/>
                </a:solidFill>
                <a:latin typeface="Century Gothic" panose="020B0502020202020204" pitchFamily="34" charset="0"/>
              </a:rPr>
              <a:t>Approach</a:t>
            </a:r>
            <a:endParaRPr sz="5332" i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Slide 5 Picture" descr="Diagram of work organization elements from the Total Worker Health perspective">
            <a:extLst>
              <a:ext uri="{FF2B5EF4-FFF2-40B4-BE49-F238E27FC236}">
                <a16:creationId xmlns:a16="http://schemas.microsoft.com/office/drawing/2014/main" id="{3755063B-C940-2CCF-36F0-AEC81C5B1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722" y="571500"/>
            <a:ext cx="5598103" cy="571500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28B8EC2-6EB6-B460-6FE4-7E0C26B9D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01627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50C06498-797B-E629-81AE-32DE97DA6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lide 6 Title">
            <a:extLst>
              <a:ext uri="{FF2B5EF4-FFF2-40B4-BE49-F238E27FC236}">
                <a16:creationId xmlns:a16="http://schemas.microsoft.com/office/drawing/2014/main" id="{3C3C588E-B9B3-BDDC-0CC7-1F56C80A29E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35548"/>
            <a:ext cx="12188825" cy="1462236"/>
          </a:xfrm>
          <a:prstGeom prst="rect">
            <a:avLst/>
          </a:prstGeom>
        </p:spPr>
        <p:txBody>
          <a:bodyPr spcFirstLastPara="1" vert="horz" wrap="square" lIns="121868" tIns="121868" rIns="121868" bIns="121868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5332" dirty="0"/>
              <a:t>Benefits of Worker Participation in</a:t>
            </a:r>
            <a:br>
              <a:rPr lang="en" sz="5332" dirty="0"/>
            </a:br>
            <a:r>
              <a:rPr lang="en" sz="5332" i="1" dirty="0"/>
              <a:t>Total Worker Health</a:t>
            </a:r>
            <a:r>
              <a:rPr lang="en" sz="5332" dirty="0"/>
              <a:t> Programs</a:t>
            </a:r>
            <a:endParaRPr sz="5332" i="1" dirty="0"/>
          </a:p>
        </p:txBody>
      </p:sp>
      <p:sp>
        <p:nvSpPr>
          <p:cNvPr id="13" name="Up Arrow" descr="Blue downwards facing arrow indicating that all the short-term benefits are all increases in each benchmark.">
            <a:extLst>
              <a:ext uri="{FF2B5EF4-FFF2-40B4-BE49-F238E27FC236}">
                <a16:creationId xmlns:a16="http://schemas.microsoft.com/office/drawing/2014/main" id="{CE6AFCA4-F4D3-45F3-FAB0-CDE297A9EE4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90463" y="2133332"/>
            <a:ext cx="2331129" cy="2505939"/>
          </a:xfrm>
          <a:prstGeom prst="upArrow">
            <a:avLst/>
          </a:prstGeom>
          <a:solidFill>
            <a:srgbClr val="2E86C5"/>
          </a:solidFill>
          <a:ln w="38100">
            <a:solidFill>
              <a:srgbClr val="2E86C5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3199" dirty="0">
              <a:latin typeface="Segoe UI" panose="020B0502040204020203" pitchFamily="34" charset="0"/>
            </a:endParaRPr>
          </a:p>
        </p:txBody>
      </p:sp>
      <p:sp>
        <p:nvSpPr>
          <p:cNvPr id="14" name="Down Arrow" descr="Orange downwards facing arrow indicating that all the long-term benefits are all reductions in each benchmark.">
            <a:extLst>
              <a:ext uri="{FF2B5EF4-FFF2-40B4-BE49-F238E27FC236}">
                <a16:creationId xmlns:a16="http://schemas.microsoft.com/office/drawing/2014/main" id="{F5C21EC1-0E7E-0796-835F-2372572C560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flipV="1">
            <a:off x="2375483" y="4016513"/>
            <a:ext cx="2425555" cy="2505939"/>
          </a:xfrm>
          <a:prstGeom prst="upArrow">
            <a:avLst/>
          </a:prstGeom>
          <a:solidFill>
            <a:srgbClr val="FF9615"/>
          </a:solidFill>
          <a:ln w="38100">
            <a:solidFill>
              <a:srgbClr val="FF9615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3199" dirty="0">
              <a:latin typeface="Segoe UI" panose="020B0502040204020203" pitchFamily="34" charset="0"/>
            </a:endParaRPr>
          </a:p>
        </p:txBody>
      </p:sp>
      <p:sp>
        <p:nvSpPr>
          <p:cNvPr id="20" name="Slide 6 Text">
            <a:extLst>
              <a:ext uri="{FF2B5EF4-FFF2-40B4-BE49-F238E27FC236}">
                <a16:creationId xmlns:a16="http://schemas.microsoft.com/office/drawing/2014/main" id="{AB641016-06BF-F062-34F1-BC6BA15F677D}"/>
              </a:ext>
            </a:extLst>
          </p:cNvPr>
          <p:cNvSpPr/>
          <p:nvPr/>
        </p:nvSpPr>
        <p:spPr>
          <a:xfrm>
            <a:off x="5691502" y="2133332"/>
            <a:ext cx="5606860" cy="4389120"/>
          </a:xfrm>
          <a:custGeom>
            <a:avLst/>
            <a:gdLst>
              <a:gd name="connsiteX0" fmla="*/ 0 w 3264928"/>
              <a:gd name="connsiteY0" fmla="*/ 0 h 1699966"/>
              <a:gd name="connsiteX1" fmla="*/ 3264928 w 3264928"/>
              <a:gd name="connsiteY1" fmla="*/ 0 h 1699966"/>
              <a:gd name="connsiteX2" fmla="*/ 3264928 w 3264928"/>
              <a:gd name="connsiteY2" fmla="*/ 1699966 h 1699966"/>
              <a:gd name="connsiteX3" fmla="*/ 0 w 3264928"/>
              <a:gd name="connsiteY3" fmla="*/ 1699966 h 1699966"/>
              <a:gd name="connsiteX4" fmla="*/ 0 w 3264928"/>
              <a:gd name="connsiteY4" fmla="*/ 0 h 169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928" h="1699966">
                <a:moveTo>
                  <a:pt x="0" y="0"/>
                </a:moveTo>
                <a:lnTo>
                  <a:pt x="3264928" y="0"/>
                </a:lnTo>
                <a:lnTo>
                  <a:pt x="3264928" y="1699966"/>
                </a:lnTo>
                <a:lnTo>
                  <a:pt x="0" y="16999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44" tIns="0" rIns="170644" bIns="170644" numCol="1" spcCol="1270" anchor="t" anchorCtr="0">
            <a:noAutofit/>
          </a:bodyPr>
          <a:lstStyle/>
          <a:p>
            <a:pPr defTabSz="1066533">
              <a:spcBef>
                <a:spcPct val="0"/>
              </a:spcBef>
              <a:spcAft>
                <a:spcPts val="600"/>
              </a:spcAft>
              <a:buClr>
                <a:srgbClr val="2E86C5"/>
              </a:buClr>
            </a:pPr>
            <a:r>
              <a:rPr lang="en-US" sz="3333" dirty="0">
                <a:solidFill>
                  <a:srgbClr val="2E86C5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Short-Term Benefits:</a:t>
            </a:r>
          </a:p>
          <a:p>
            <a:pPr marL="611564" lvl="1" indent="-452853" defTabSz="914171">
              <a:buClr>
                <a:srgbClr val="2D83C5"/>
              </a:buClr>
              <a:buSzPts val="2400"/>
              <a:buFont typeface="Arial" panose="020B0604020202020204" pitchFamily="34" charset="0"/>
              <a:buChar char="○"/>
              <a:defRPr/>
            </a:pPr>
            <a:r>
              <a:rPr lang="en-US" sz="2666" dirty="0">
                <a:solidFill>
                  <a:srgbClr val="2E86C5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Morale and job satisfaction</a:t>
            </a:r>
          </a:p>
          <a:p>
            <a:pPr marL="611564" lvl="1" indent="-452853" defTabSz="914171">
              <a:buClr>
                <a:srgbClr val="2D83C5"/>
              </a:buClr>
              <a:buSzPts val="2400"/>
              <a:buFont typeface="Arial" panose="020B0604020202020204" pitchFamily="34" charset="0"/>
              <a:buChar char="○"/>
              <a:defRPr/>
            </a:pPr>
            <a:r>
              <a:rPr lang="en-US" sz="2666" dirty="0">
                <a:solidFill>
                  <a:srgbClr val="2E86C5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Worker ownership of solutions</a:t>
            </a:r>
          </a:p>
          <a:p>
            <a:pPr marL="611564" lvl="1" indent="-452853" defTabSz="914171">
              <a:buClr>
                <a:srgbClr val="2D83C5"/>
              </a:buClr>
              <a:buSzPts val="2400"/>
              <a:buFont typeface="Arial" panose="020B0604020202020204" pitchFamily="34" charset="0"/>
              <a:buChar char="○"/>
              <a:defRPr/>
            </a:pPr>
            <a:r>
              <a:rPr lang="en-US" sz="2666" dirty="0">
                <a:solidFill>
                  <a:srgbClr val="2E86C5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Communication, collaboration, and teamwork</a:t>
            </a:r>
          </a:p>
          <a:p>
            <a:pPr defTabSz="1066533">
              <a:spcBef>
                <a:spcPts val="2400"/>
              </a:spcBef>
              <a:spcAft>
                <a:spcPts val="600"/>
              </a:spcAft>
              <a:buClr>
                <a:srgbClr val="2E86C5"/>
              </a:buClr>
            </a:pPr>
            <a:r>
              <a:rPr lang="en-US" sz="3333" dirty="0">
                <a:solidFill>
                  <a:srgbClr val="C77A31"/>
                </a:solidFill>
                <a:latin typeface="Segoe UI" panose="020B0502040204020203" pitchFamily="34" charset="0"/>
                <a:ea typeface="Lato"/>
                <a:cs typeface="Segoe UI" panose="020B0502040204020203" pitchFamily="34" charset="0"/>
              </a:rPr>
              <a:t>Long-Term Benefits:</a:t>
            </a:r>
          </a:p>
          <a:p>
            <a:pPr marL="611564" indent="-452853" defTabSz="914171">
              <a:buClr>
                <a:srgbClr val="C77A31"/>
              </a:buClr>
              <a:buSzPts val="2400"/>
              <a:buFont typeface="Arial" panose="020B0604020202020204" pitchFamily="34" charset="0"/>
              <a:buChar char="○"/>
              <a:defRPr/>
            </a:pPr>
            <a:r>
              <a:rPr lang="en-US" sz="2666" dirty="0">
                <a:solidFill>
                  <a:srgbClr val="C77A3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Injuries and accidents</a:t>
            </a:r>
          </a:p>
          <a:p>
            <a:pPr marL="611564" indent="-452853" defTabSz="914171">
              <a:buClr>
                <a:srgbClr val="C77A31"/>
              </a:buClr>
              <a:buSzPts val="2400"/>
              <a:buFont typeface="Arial" panose="020B0604020202020204" pitchFamily="34" charset="0"/>
              <a:buChar char="○"/>
              <a:defRPr/>
            </a:pPr>
            <a:r>
              <a:rPr lang="en-US" sz="2666" dirty="0">
                <a:solidFill>
                  <a:srgbClr val="C77A3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Work-related stress</a:t>
            </a:r>
          </a:p>
          <a:p>
            <a:pPr marL="611564" indent="-452853" defTabSz="914171">
              <a:buClr>
                <a:srgbClr val="C77A31"/>
              </a:buClr>
              <a:buSzPts val="2400"/>
              <a:buFont typeface="Arial" panose="020B0604020202020204" pitchFamily="34" charset="0"/>
              <a:buChar char="○"/>
              <a:defRPr/>
            </a:pPr>
            <a:r>
              <a:rPr lang="en-US" sz="2666" dirty="0">
                <a:solidFill>
                  <a:srgbClr val="C77A3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Chronic disease burden</a:t>
            </a:r>
          </a:p>
        </p:txBody>
      </p:sp>
      <p:sp>
        <p:nvSpPr>
          <p:cNvPr id="33" name="Slide Number Placeholder 6">
            <a:extLst>
              <a:ext uri="{FF2B5EF4-FFF2-40B4-BE49-F238E27FC236}">
                <a16:creationId xmlns:a16="http://schemas.microsoft.com/office/drawing/2014/main" id="{B206CA66-90F0-A77C-C388-27F7272A3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1528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6455E-012C-84CB-9D3B-DB2F8AAEB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7 Title">
            <a:extLst>
              <a:ext uri="{FF2B5EF4-FFF2-40B4-BE49-F238E27FC236}">
                <a16:creationId xmlns:a16="http://schemas.microsoft.com/office/drawing/2014/main" id="{EC72C051-B3B1-A381-2CCB-74CFA0628F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441" y="-1324324"/>
            <a:ext cx="10969943" cy="1325217"/>
          </a:xfrm>
        </p:spPr>
        <p:txBody>
          <a:bodyPr vert="horz" lIns="121888" tIns="60944" rIns="121888" bIns="60944" rtlCol="0" anchor="b">
            <a:normAutofit fontScale="90000"/>
          </a:bodyPr>
          <a:lstStyle/>
          <a:p>
            <a:r>
              <a:rPr lang="en-US" dirty="0"/>
              <a:t>Healthy Workplace Participatory Program</a:t>
            </a:r>
          </a:p>
        </p:txBody>
      </p:sp>
      <p:pic>
        <p:nvPicPr>
          <p:cNvPr id="12" name="Healthy Workplace Participatory Program Logo" descr="The Healthy Workplace Participatory Program logo.">
            <a:extLst>
              <a:ext uri="{FF2B5EF4-FFF2-40B4-BE49-F238E27FC236}">
                <a16:creationId xmlns:a16="http://schemas.microsoft.com/office/drawing/2014/main" id="{0F499D40-5E7C-BD3F-E648-FF91DFEFD6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" y="128427"/>
            <a:ext cx="12188825" cy="4401521"/>
          </a:xfrm>
          <a:prstGeom prst="rect">
            <a:avLst/>
          </a:prstGeom>
          <a:ln>
            <a:noFill/>
          </a:ln>
        </p:spPr>
      </p:pic>
      <p:pic>
        <p:nvPicPr>
          <p:cNvPr id="4" name="University of Massachusetts Lowell Logo" descr="University of Massachusetts Lowell logo">
            <a:extLst>
              <a:ext uri="{FF2B5EF4-FFF2-40B4-BE49-F238E27FC236}">
                <a16:creationId xmlns:a16="http://schemas.microsoft.com/office/drawing/2014/main" id="{9599182E-C95B-CDA2-3C2D-1FE9B4B71E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9198" t="5164" r="4219" b="51758"/>
          <a:stretch/>
        </p:blipFill>
        <p:spPr>
          <a:xfrm>
            <a:off x="2567805" y="4657476"/>
            <a:ext cx="1759659" cy="2072100"/>
          </a:xfrm>
          <a:prstGeom prst="rect">
            <a:avLst/>
          </a:prstGeom>
        </p:spPr>
      </p:pic>
      <p:pic>
        <p:nvPicPr>
          <p:cNvPr id="11" name="University of Connecticut Logo" descr="University of Connecticut logo">
            <a:extLst>
              <a:ext uri="{FF2B5EF4-FFF2-40B4-BE49-F238E27FC236}">
                <a16:creationId xmlns:a16="http://schemas.microsoft.com/office/drawing/2014/main" id="{344F5F47-B3C2-30CD-9E58-32638603B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5269" y="5409594"/>
            <a:ext cx="2725751" cy="567865"/>
          </a:xfrm>
          <a:prstGeom prst="rect">
            <a:avLst/>
          </a:prstGeom>
        </p:spPr>
      </p:pic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5A2FCB7B-6215-2349-464A-185DE0D4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9383" y="6386271"/>
            <a:ext cx="609441" cy="36566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0183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8 Title">
            <a:extLst>
              <a:ext uri="{FF2B5EF4-FFF2-40B4-BE49-F238E27FC236}">
                <a16:creationId xmlns:a16="http://schemas.microsoft.com/office/drawing/2014/main" id="{301AB624-670B-C015-EFA4-861F33FDCB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441" y="-1324324"/>
            <a:ext cx="10969943" cy="1325217"/>
          </a:xfrm>
        </p:spPr>
        <p:txBody>
          <a:bodyPr vert="horz" lIns="121888" tIns="60944" rIns="121888" bIns="60944" rtlCol="0" anchor="b">
            <a:normAutofit fontScale="90000"/>
          </a:bodyPr>
          <a:lstStyle/>
          <a:p>
            <a:r>
              <a:rPr lang="en-US" dirty="0"/>
              <a:t>Elements of the Healthy Workplace Participatory Program</a:t>
            </a:r>
          </a:p>
        </p:txBody>
      </p:sp>
      <p:pic>
        <p:nvPicPr>
          <p:cNvPr id="41" name="Slide 8 Picture 1" descr="A group of people sitting around a table">
            <a:extLst>
              <a:ext uri="{FF2B5EF4-FFF2-40B4-BE49-F238E27FC236}">
                <a16:creationId xmlns:a16="http://schemas.microsoft.com/office/drawing/2014/main" id="{5FD4960C-CF6B-7C26-5BE8-2935D68947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183" y="1444621"/>
            <a:ext cx="3963374" cy="2666018"/>
          </a:xfrm>
          <a:prstGeom prst="rect">
            <a:avLst/>
          </a:prstGeom>
        </p:spPr>
      </p:pic>
      <p:sp>
        <p:nvSpPr>
          <p:cNvPr id="42" name="Slide 8 Text 1">
            <a:extLst>
              <a:ext uri="{FF2B5EF4-FFF2-40B4-BE49-F238E27FC236}">
                <a16:creationId xmlns:a16="http://schemas.microsoft.com/office/drawing/2014/main" id="{5E9E5E38-9BC9-54EA-8FD3-48E6CDD7923F}"/>
              </a:ext>
            </a:extLst>
          </p:cNvPr>
          <p:cNvSpPr txBox="1">
            <a:spLocks/>
          </p:cNvSpPr>
          <p:nvPr/>
        </p:nvSpPr>
        <p:spPr>
          <a:xfrm>
            <a:off x="899928" y="4197965"/>
            <a:ext cx="2315877" cy="1218883"/>
          </a:xfrm>
          <a:prstGeom prst="rect">
            <a:avLst/>
          </a:prstGeom>
        </p:spPr>
        <p:txBody>
          <a:bodyPr spcFirstLastPara="1" wrap="square" lIns="121868" tIns="121868" rIns="121868" bIns="12186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199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Design</a:t>
            </a:r>
            <a:br>
              <a:rPr lang="en-US" sz="3199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3199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Team</a:t>
            </a:r>
          </a:p>
        </p:txBody>
      </p:sp>
      <p:pic>
        <p:nvPicPr>
          <p:cNvPr id="43" name="Slide 8 Picture 2" descr="A person smiling and holding a piece of paper">
            <a:extLst>
              <a:ext uri="{FF2B5EF4-FFF2-40B4-BE49-F238E27FC236}">
                <a16:creationId xmlns:a16="http://schemas.microsoft.com/office/drawing/2014/main" id="{EFE4714C-9760-305A-827D-E05A80060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776" y="1441153"/>
            <a:ext cx="3963374" cy="2672954"/>
          </a:xfrm>
          <a:prstGeom prst="rect">
            <a:avLst/>
          </a:prstGeom>
        </p:spPr>
      </p:pic>
      <p:sp>
        <p:nvSpPr>
          <p:cNvPr id="44" name="Slide 8 Text 2">
            <a:extLst>
              <a:ext uri="{FF2B5EF4-FFF2-40B4-BE49-F238E27FC236}">
                <a16:creationId xmlns:a16="http://schemas.microsoft.com/office/drawing/2014/main" id="{CDBF5E94-AE3F-68F6-D9F6-C81CE9DBCCAB}"/>
              </a:ext>
            </a:extLst>
          </p:cNvPr>
          <p:cNvSpPr txBox="1">
            <a:spLocks/>
          </p:cNvSpPr>
          <p:nvPr/>
        </p:nvSpPr>
        <p:spPr>
          <a:xfrm>
            <a:off x="4939521" y="4197965"/>
            <a:ext cx="2315877" cy="1218883"/>
          </a:xfrm>
          <a:prstGeom prst="rect">
            <a:avLst/>
          </a:prstGeom>
        </p:spPr>
        <p:txBody>
          <a:bodyPr spcFirstLastPara="1" wrap="square" lIns="121868" tIns="121868" rIns="121868" bIns="12186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199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Trained</a:t>
            </a:r>
            <a:br>
              <a:rPr lang="en-US" sz="3199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3199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Facilitator</a:t>
            </a:r>
          </a:p>
        </p:txBody>
      </p:sp>
      <p:pic>
        <p:nvPicPr>
          <p:cNvPr id="45" name="Slide 8 Picture 3" descr="A group of people sitting around a table">
            <a:extLst>
              <a:ext uri="{FF2B5EF4-FFF2-40B4-BE49-F238E27FC236}">
                <a16:creationId xmlns:a16="http://schemas.microsoft.com/office/drawing/2014/main" id="{1D0D0E0B-163C-5AE2-4C13-CDF55D586D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5368" y="1449669"/>
            <a:ext cx="3963374" cy="2655922"/>
          </a:xfrm>
          <a:prstGeom prst="rect">
            <a:avLst/>
          </a:prstGeom>
        </p:spPr>
      </p:pic>
      <p:sp>
        <p:nvSpPr>
          <p:cNvPr id="46" name="Slide 8 Text 3">
            <a:extLst>
              <a:ext uri="{FF2B5EF4-FFF2-40B4-BE49-F238E27FC236}">
                <a16:creationId xmlns:a16="http://schemas.microsoft.com/office/drawing/2014/main" id="{4EC94E70-355A-618B-829C-193EB98870B9}"/>
              </a:ext>
            </a:extLst>
          </p:cNvPr>
          <p:cNvSpPr txBox="1">
            <a:spLocks/>
          </p:cNvSpPr>
          <p:nvPr/>
        </p:nvSpPr>
        <p:spPr>
          <a:xfrm>
            <a:off x="8979112" y="4197965"/>
            <a:ext cx="2315877" cy="1218883"/>
          </a:xfrm>
          <a:prstGeom prst="rect">
            <a:avLst/>
          </a:prstGeom>
        </p:spPr>
        <p:txBody>
          <a:bodyPr spcFirstLastPara="1" wrap="square" lIns="121868" tIns="121868" rIns="121868" bIns="12186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199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Steering Committee 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A4DDAE84-2172-2B7B-5D26-7BB656351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9 Title">
            <a:extLst>
              <a:ext uri="{FF2B5EF4-FFF2-40B4-BE49-F238E27FC236}">
                <a16:creationId xmlns:a16="http://schemas.microsoft.com/office/drawing/2014/main" id="{4A1101C5-4B87-FAEF-081B-C44DA53C13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441" y="-1324324"/>
            <a:ext cx="10969943" cy="1325217"/>
          </a:xfrm>
        </p:spPr>
        <p:txBody>
          <a:bodyPr vert="horz" lIns="121888" tIns="60944" rIns="121888" bIns="60944" rtlCol="0" anchor="b">
            <a:normAutofit fontScale="90000"/>
          </a:bodyPr>
          <a:lstStyle/>
          <a:p>
            <a:r>
              <a:rPr lang="en-US" dirty="0"/>
              <a:t>The Intervention Design and Analysis scorecards (IDEAS) Tool</a:t>
            </a:r>
          </a:p>
        </p:txBody>
      </p:sp>
      <p:pic>
        <p:nvPicPr>
          <p:cNvPr id="7" name="Healthy Workplace Participatory Program Logo" descr="The Healthy Workplace Participatory Program logo.">
            <a:extLst>
              <a:ext uri="{FF2B5EF4-FFF2-40B4-BE49-F238E27FC236}">
                <a16:creationId xmlns:a16="http://schemas.microsoft.com/office/drawing/2014/main" id="{23E9CF35-462B-86DC-4DCB-A97DCF137F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0571" y="685071"/>
            <a:ext cx="5050159" cy="1823669"/>
          </a:xfrm>
          <a:prstGeom prst="rect">
            <a:avLst/>
          </a:prstGeom>
        </p:spPr>
      </p:pic>
      <p:sp>
        <p:nvSpPr>
          <p:cNvPr id="3" name="Slide 9 Text">
            <a:extLst>
              <a:ext uri="{FF2B5EF4-FFF2-40B4-BE49-F238E27FC236}">
                <a16:creationId xmlns:a16="http://schemas.microsoft.com/office/drawing/2014/main" id="{BC59D201-2375-E21F-B511-AA27BE749A1C}"/>
              </a:ext>
            </a:extLst>
          </p:cNvPr>
          <p:cNvSpPr txBox="1">
            <a:spLocks/>
          </p:cNvSpPr>
          <p:nvPr/>
        </p:nvSpPr>
        <p:spPr>
          <a:xfrm>
            <a:off x="451127" y="2675824"/>
            <a:ext cx="4992293" cy="3586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500" dirty="0">
                <a:latin typeface="Segoe UI" panose="020B0502040204020203" pitchFamily="34" charset="0"/>
                <a:cs typeface="Segoe UI" panose="020B0502040204020203" pitchFamily="34" charset="0"/>
              </a:rPr>
              <a:t>The Intervention, Design, and Analysis Scorecard (IDEAS) Tool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500" dirty="0">
                <a:latin typeface="Segoe UI" panose="020B0502040204020203" pitchFamily="34" charset="0"/>
                <a:cs typeface="Segoe UI" panose="020B0502040204020203" pitchFamily="34" charset="0"/>
              </a:rPr>
              <a:t>The IDEAS Tool is a collaborative design process that:</a:t>
            </a:r>
          </a:p>
          <a:p>
            <a:pPr marL="533090" indent="-457086" defTabSz="914171">
              <a:lnSpc>
                <a:spcPct val="125000"/>
              </a:lnSpc>
              <a:spcBef>
                <a:spcPts val="0"/>
              </a:spcBef>
              <a:buClr>
                <a:srgbClr val="67747F"/>
              </a:buClr>
              <a:buSzPts val="2400"/>
              <a:buFont typeface="Arial" panose="020B0604020202020204" pitchFamily="34" charset="0"/>
              <a:buChar char="○"/>
              <a:defRPr/>
            </a:pPr>
            <a:r>
              <a:rPr lang="en-US" sz="2500" dirty="0">
                <a:latin typeface="Segoe UI" panose="020B0502040204020203" pitchFamily="34" charset="0"/>
                <a:cs typeface="Segoe UI" panose="020B0502040204020203" pitchFamily="34" charset="0"/>
              </a:rPr>
              <a:t>Builds a business case</a:t>
            </a:r>
            <a:endParaRPr lang="en-US" sz="2500" dirty="0">
              <a:solidFill>
                <a:srgbClr val="000000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marL="533090" indent="-457086" defTabSz="914171">
              <a:lnSpc>
                <a:spcPct val="125000"/>
              </a:lnSpc>
              <a:spcBef>
                <a:spcPts val="0"/>
              </a:spcBef>
              <a:buClr>
                <a:srgbClr val="67747F"/>
              </a:buClr>
              <a:buSzPts val="2400"/>
              <a:buFont typeface="Arial" panose="020B0604020202020204" pitchFamily="34" charset="0"/>
              <a:buChar char="○"/>
              <a:defRPr/>
            </a:pPr>
            <a:r>
              <a:rPr lang="en-US" sz="2500" dirty="0">
                <a:solidFill>
                  <a:srgbClr val="000000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C</a:t>
            </a:r>
            <a:r>
              <a:rPr lang="en-US" sz="2500" dirty="0">
                <a:latin typeface="Segoe UI" panose="020B0502040204020203" pitchFamily="34" charset="0"/>
                <a:cs typeface="Segoe UI" panose="020B0502040204020203" pitchFamily="34" charset="0"/>
              </a:rPr>
              <a:t>reates integrated solutions</a:t>
            </a:r>
            <a:endParaRPr lang="en-US" sz="25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8" name="Slide 9 Picture" descr="wheel diagram depicting the steps of the Intervention Design and Analysis Scorecard tool">
            <a:extLst>
              <a:ext uri="{FF2B5EF4-FFF2-40B4-BE49-F238E27FC236}">
                <a16:creationId xmlns:a16="http://schemas.microsoft.com/office/drawing/2014/main" id="{0340C536-5823-9258-053E-57ADE5CE9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780" y="355016"/>
            <a:ext cx="6220473" cy="614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03124A0-0ADA-B66F-CE52-98C46786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HWPP PowerPoint Color Theme">
      <a:dk1>
        <a:srgbClr val="67747F"/>
      </a:dk1>
      <a:lt1>
        <a:srgbClr val="FEFFFF"/>
      </a:lt1>
      <a:dk2>
        <a:srgbClr val="2E85C5"/>
      </a:dk2>
      <a:lt2>
        <a:srgbClr val="DDE2E6"/>
      </a:lt2>
      <a:accent1>
        <a:srgbClr val="2E85C5"/>
      </a:accent1>
      <a:accent2>
        <a:srgbClr val="7ECDF9"/>
      </a:accent2>
      <a:accent3>
        <a:srgbClr val="EC3A53"/>
      </a:accent3>
      <a:accent4>
        <a:srgbClr val="F3963D"/>
      </a:accent4>
      <a:accent5>
        <a:srgbClr val="1C39A8"/>
      </a:accent5>
      <a:accent6>
        <a:srgbClr val="97ABBB"/>
      </a:accent6>
      <a:hlink>
        <a:srgbClr val="2E85C5"/>
      </a:hlink>
      <a:folHlink>
        <a:srgbClr val="693CC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py" id="{D8D5A0BE-6287-3E4E-AA3C-8F3999EFC370}" vid="{E1035413-9665-8845-A2F1-9660133F6C98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py" id="{D8D5A0BE-6287-3E4E-AA3C-8F3999EFC370}" vid="{E925F329-7F88-D642-B5B5-B55C3994841C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</TotalTime>
  <Words>1681</Words>
  <Application>Microsoft Macintosh PowerPoint</Application>
  <PresentationFormat>Custom</PresentationFormat>
  <Paragraphs>182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Century Gothic</vt:lpstr>
      <vt:lpstr>Lato</vt:lpstr>
      <vt:lpstr>Segoe UI</vt:lpstr>
      <vt:lpstr>Arial</vt:lpstr>
      <vt:lpstr>Office Theme</vt:lpstr>
      <vt:lpstr>1_Office Theme</vt:lpstr>
      <vt:lpstr>Management Briefing Presentation</vt:lpstr>
      <vt:lpstr>Total Worker Health® and [Organization Name]:  Advancing Safety, Health and Well-Being for Our Workforce</vt:lpstr>
      <vt:lpstr>Workforce Safety &amp; Well-Being Is Mission Critical</vt:lpstr>
      <vt:lpstr>Current State: Siloed, Top-Down</vt:lpstr>
      <vt:lpstr>Future State: An Integrated &amp; Collaborative Total Worker Health Approach</vt:lpstr>
      <vt:lpstr>Benefits of Worker Participation in Total Worker Health Programs</vt:lpstr>
      <vt:lpstr>Healthy Workplace Participatory Program</vt:lpstr>
      <vt:lpstr>Elements of the Healthy Workplace Participatory Program</vt:lpstr>
      <vt:lpstr>The Intervention Design and Analysis scorecards (IDEAS) Tool</vt:lpstr>
      <vt:lpstr>Where has the HWPP been successful? </vt:lpstr>
      <vt:lpstr>Resources Available</vt:lpstr>
      <vt:lpstr>Let’s Get Started!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Briefing Slides</dc:title>
  <dc:subject/>
  <dc:creator>Bryan Patriquin MPH</dc:creator>
  <cp:keywords/>
  <dc:description/>
  <cp:lastModifiedBy>Coury, Daniel M</cp:lastModifiedBy>
  <cp:revision>51</cp:revision>
  <cp:lastPrinted>2025-07-03T16:13:08Z</cp:lastPrinted>
  <dcterms:modified xsi:type="dcterms:W3CDTF">2025-07-07T15:04:21Z</dcterms:modified>
  <cp:category/>
</cp:coreProperties>
</file>