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6" r:id="rId3"/>
    <p:sldId id="267" r:id="rId4"/>
    <p:sldId id="268" r:id="rId5"/>
    <p:sldId id="269" r:id="rId6"/>
    <p:sldId id="270" r:id="rId7"/>
    <p:sldId id="298" r:id="rId8"/>
    <p:sldId id="315" r:id="rId9"/>
    <p:sldId id="299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48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43FB0A-6830-49B8-8E05-9EFB32B89C73}" type="datetimeFigureOut">
              <a:rPr lang="en-US" smtClean="0"/>
              <a:t>9/21/2013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AD758-0F83-40D0-B952-77144C085E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565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8757C-2C8A-4526-BDAB-5CD83AD946B7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016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8FD7D-F7BA-459A-9E75-E3FABAB2E150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022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D99A1-40E4-4B0D-B2C9-C0CB221A7459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259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35A34-FE36-4BDD-AC32-BAAC211F6D70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829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6C8D9-1CC7-4419-BF47-0073780E0FAC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480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D0D89-691E-4D2C-B855-574A088BA303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586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9F430-DE3B-42E2-86BD-DC9F99275F68}" type="datetime1">
              <a:rPr lang="en-US" smtClean="0"/>
              <a:t>9/21/2013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457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09453-9965-4F78-B88C-D7AB8E27B1C9}" type="datetime1">
              <a:rPr lang="en-US" smtClean="0"/>
              <a:t>9/21/2013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496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6452-3F67-48EE-ABCC-A9C606B33B24}" type="datetime1">
              <a:rPr lang="en-US" smtClean="0"/>
              <a:t>9/21/2013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878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C665-97A5-47B8-A33A-A27DCA99F802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710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6EDF3-9F0E-4D10-B133-65364D2F5B28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242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4083C-0779-4F0D-B667-E55B4B577BE1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6940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/>
              <a:t>The Literature of Psychology: Where do you find </a:t>
            </a:r>
            <a:r>
              <a:rPr lang="en-US" dirty="0" smtClean="0"/>
              <a:t>it?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Newspapers and magazines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019800"/>
            <a:ext cx="2895600" cy="365125"/>
          </a:xfrm>
        </p:spPr>
        <p:txBody>
          <a:bodyPr/>
          <a:lstStyle/>
          <a:p>
            <a:r>
              <a:rPr lang="en-US" dirty="0" smtClean="0"/>
              <a:t>Created by Andrea </a:t>
            </a:r>
            <a:r>
              <a:rPr lang="en-US" dirty="0" err="1" smtClean="0"/>
              <a:t>Dottolo</a:t>
            </a:r>
            <a:r>
              <a:rPr lang="en-US" dirty="0" smtClean="0"/>
              <a:t>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</a:t>
            </a:fld>
            <a:endParaRPr lang="en-US"/>
          </a:p>
        </p:txBody>
      </p:sp>
      <p:pic>
        <p:nvPicPr>
          <p:cNvPr id="6" name="Picture 2" descr="UMass Lowell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945" y="533400"/>
            <a:ext cx="1623810" cy="146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24578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concludes this tutorial on how to find newspapers &amp; magazines. </a:t>
            </a:r>
          </a:p>
          <a:p>
            <a:r>
              <a:rPr lang="en-US" dirty="0" smtClean="0"/>
              <a:t>Related topics include:</a:t>
            </a:r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How to find books, journal articles, and other sources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815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in this tutorial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1) State goal of this tutorial</a:t>
            </a:r>
          </a:p>
          <a:p>
            <a:r>
              <a:rPr lang="en-US" dirty="0" smtClean="0"/>
              <a:t>2) Why use newspapers and magazines</a:t>
            </a:r>
          </a:p>
          <a:p>
            <a:r>
              <a:rPr lang="en-US" dirty="0" smtClean="0"/>
              <a:t>3) At least one way to find newspapers and at least one way to find magazines at UML</a:t>
            </a:r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5867400"/>
            <a:ext cx="2895600" cy="365125"/>
          </a:xfrm>
        </p:spPr>
        <p:txBody>
          <a:bodyPr/>
          <a:lstStyle/>
          <a:p>
            <a:r>
              <a:rPr lang="en-US" dirty="0" smtClean="0"/>
              <a:t>Created by Andrea </a:t>
            </a:r>
            <a:r>
              <a:rPr lang="en-US" dirty="0" err="1" smtClean="0"/>
              <a:t>Dottolo</a:t>
            </a:r>
            <a:r>
              <a:rPr lang="en-US" dirty="0" smtClean="0"/>
              <a:t>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242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goal of this tutorial is to show you how to find newspapers and magazines at UMass Lowell.</a:t>
            </a:r>
            <a:endParaRPr lang="en-US" i="1" dirty="0" smtClean="0"/>
          </a:p>
          <a:p>
            <a:r>
              <a:rPr lang="en-US" dirty="0" smtClean="0"/>
              <a:t>In this tutorial, </a:t>
            </a:r>
            <a:r>
              <a:rPr lang="en-US" u="sng" dirty="0" smtClean="0"/>
              <a:t>newspapers </a:t>
            </a:r>
            <a:r>
              <a:rPr lang="en-US" dirty="0" smtClean="0"/>
              <a:t>refer to a written or printed work that appear in a publication by a news organization.</a:t>
            </a:r>
          </a:p>
          <a:p>
            <a:r>
              <a:rPr lang="en-US" dirty="0" smtClean="0"/>
              <a:t>A </a:t>
            </a:r>
            <a:r>
              <a:rPr lang="en-US" u="sng" dirty="0" smtClean="0"/>
              <a:t>magazine</a:t>
            </a:r>
            <a:r>
              <a:rPr lang="en-US" dirty="0"/>
              <a:t> </a:t>
            </a:r>
            <a:r>
              <a:rPr lang="en-US" dirty="0" smtClean="0"/>
              <a:t>refers </a:t>
            </a:r>
            <a:r>
              <a:rPr lang="en-US" dirty="0"/>
              <a:t>to a written or printed work </a:t>
            </a:r>
            <a:r>
              <a:rPr lang="en-US" dirty="0" smtClean="0"/>
              <a:t>that contains articles and images, but most importantly, advertisements.</a:t>
            </a:r>
          </a:p>
          <a:p>
            <a:r>
              <a:rPr lang="en-US" dirty="0" smtClean="0"/>
              <a:t>An academic journal is different from magazines and newspapers, which is covered in another tutorial.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365125"/>
          </a:xfrm>
        </p:spPr>
        <p:txBody>
          <a:bodyPr/>
          <a:lstStyle/>
          <a:p>
            <a:r>
              <a:rPr lang="en-US" dirty="0" smtClean="0"/>
              <a:t>Created by Andrea </a:t>
            </a:r>
            <a:r>
              <a:rPr lang="en-US" dirty="0" err="1" smtClean="0"/>
              <a:t>Dottolo</a:t>
            </a:r>
            <a:r>
              <a:rPr lang="en-US" dirty="0" smtClean="0"/>
              <a:t>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224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By the end of this tutorial you should be able to </a:t>
            </a:r>
            <a:endParaRPr lang="en-US" dirty="0" smtClean="0"/>
          </a:p>
          <a:p>
            <a:pPr lvl="1"/>
            <a:r>
              <a:rPr lang="en-US" dirty="0" smtClean="0"/>
              <a:t>Know how to search for magazines and newspapers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096000"/>
            <a:ext cx="2895600" cy="365125"/>
          </a:xfrm>
        </p:spPr>
        <p:txBody>
          <a:bodyPr/>
          <a:lstStyle/>
          <a:p>
            <a:r>
              <a:rPr lang="en-US" dirty="0" smtClean="0"/>
              <a:t>Created by Andrea </a:t>
            </a:r>
            <a:r>
              <a:rPr lang="en-US" dirty="0" err="1" smtClean="0"/>
              <a:t>Dottolo</a:t>
            </a:r>
            <a:r>
              <a:rPr lang="en-US" dirty="0" smtClean="0"/>
              <a:t>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524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When and why do we use magazines and newspapers?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410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In psychology we tend to use journal articles more than any other source, as they undergo the most rigorous scientific review and are aimed at professionals in the field.</a:t>
            </a:r>
          </a:p>
          <a:p>
            <a:r>
              <a:rPr lang="en-US" dirty="0" smtClean="0"/>
              <a:t>However, we might use magazines and newspapers for a variety of reasons, including:</a:t>
            </a:r>
          </a:p>
          <a:p>
            <a:pPr lvl="1"/>
            <a:r>
              <a:rPr lang="en-US" dirty="0" smtClean="0"/>
              <a:t>As a secondary source (see tutorial on primary vs. secondary sources)</a:t>
            </a:r>
          </a:p>
          <a:p>
            <a:pPr lvl="1"/>
            <a:r>
              <a:rPr lang="en-US" dirty="0" smtClean="0"/>
              <a:t>To explore how a particular psychological topic is represented in the media</a:t>
            </a:r>
          </a:p>
          <a:p>
            <a:pPr lvl="2"/>
            <a:r>
              <a:rPr lang="en-US" dirty="0" smtClean="0"/>
              <a:t>For example, a research question might be:  How does </a:t>
            </a:r>
            <a:r>
              <a:rPr lang="en-US" i="1" dirty="0" smtClean="0"/>
              <a:t>Time </a:t>
            </a:r>
            <a:r>
              <a:rPr lang="en-US" dirty="0" smtClean="0"/>
              <a:t>magazine represent bipolar disorder? Or</a:t>
            </a:r>
          </a:p>
          <a:p>
            <a:pPr lvl="2"/>
            <a:r>
              <a:rPr lang="en-US" dirty="0" smtClean="0"/>
              <a:t>How has the </a:t>
            </a:r>
            <a:r>
              <a:rPr lang="en-US" i="1" dirty="0" smtClean="0"/>
              <a:t>New York Times</a:t>
            </a:r>
            <a:r>
              <a:rPr lang="en-US" dirty="0" smtClean="0"/>
              <a:t> reported on Alzheimer’s disease?   </a:t>
            </a:r>
          </a:p>
          <a:p>
            <a:pPr lvl="1"/>
            <a:r>
              <a:rPr lang="en-US" dirty="0" smtClean="0"/>
              <a:t>To see most current media reports, or to examine change over time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24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Where do I go to search for magazines?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50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Many magazines are available online.  For example, if you are interested in </a:t>
            </a:r>
            <a:r>
              <a:rPr lang="en-US" i="1" dirty="0" smtClean="0"/>
              <a:t>Time </a:t>
            </a:r>
            <a:r>
              <a:rPr lang="en-US" dirty="0" smtClean="0"/>
              <a:t>magazine, go to google.com and search for “Time magazine.”  </a:t>
            </a:r>
            <a:endParaRPr lang="en-US" u="sng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Or, if you are not sure which magazine you are interested in, you can type “psychology magazine” and </a:t>
            </a:r>
            <a:r>
              <a:rPr lang="en-US" dirty="0" err="1" smtClean="0"/>
              <a:t>google</a:t>
            </a:r>
            <a:r>
              <a:rPr lang="en-US" dirty="0" smtClean="0"/>
              <a:t> will direct you to many online sources you can browse.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2071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Where do I go to search for newspapers?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Go to </a:t>
            </a:r>
            <a:r>
              <a:rPr lang="en-US" dirty="0"/>
              <a:t>http://libguides.uml.edu/content.php?pid=57499&amp;sid=570853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This is a research guide developed especially as a psychology resource to help UML students find journal articles in psychology. </a:t>
            </a:r>
            <a:endParaRPr lang="en-US" dirty="0"/>
          </a:p>
          <a:p>
            <a:pPr marL="914400" lvl="1" indent="-514350"/>
            <a:r>
              <a:rPr lang="en-US" dirty="0" smtClean="0"/>
              <a:t>You can also access this page by clicking on “Research Guides” from the UML library home page and then clicking “Beginning Your Research” and the “Newspapers” tab.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82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Psychology Resources- Newspapers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You will see that under the section called “Newspaper Indexes,” 5 important databases appear.  </a:t>
            </a:r>
          </a:p>
          <a:p>
            <a:r>
              <a:rPr lang="en-US" dirty="0" smtClean="0"/>
              <a:t>Descriptions of each database appear here.</a:t>
            </a:r>
          </a:p>
          <a:p>
            <a:r>
              <a:rPr lang="en-US" dirty="0" smtClean="0"/>
              <a:t>You can search newspapers from these links. Since newspapers often require a subscription to search, the library provides this access through these links.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961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Where do I go to search for newspapers &amp; magazines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A third way to find newspapers &amp; magazines:</a:t>
            </a:r>
          </a:p>
          <a:p>
            <a:pPr marL="0" indent="0">
              <a:buNone/>
            </a:pPr>
            <a:r>
              <a:rPr lang="en-US" dirty="0" smtClean="0"/>
              <a:t>Our librarians are wonderful resources!</a:t>
            </a:r>
          </a:p>
          <a:p>
            <a:pPr marL="0" indent="0">
              <a:buNone/>
            </a:pPr>
            <a:r>
              <a:rPr lang="en-US" b="1" dirty="0"/>
              <a:t>Rosanna </a:t>
            </a:r>
            <a:r>
              <a:rPr lang="en-US" b="1" dirty="0" err="1" smtClean="0"/>
              <a:t>Kowalewski</a:t>
            </a:r>
            <a:r>
              <a:rPr lang="en-US" b="1" dirty="0" smtClean="0"/>
              <a:t> </a:t>
            </a:r>
            <a:r>
              <a:rPr lang="en-US" dirty="0" smtClean="0"/>
              <a:t>is a librarian who specializes in topics in psychology, and she developed the online psychology resources.</a:t>
            </a:r>
          </a:p>
          <a:p>
            <a:pPr lvl="1"/>
            <a:r>
              <a:rPr lang="en-US" b="1" dirty="0"/>
              <a:t>Contact Info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O'Leary Library Suite 125c</a:t>
            </a:r>
            <a:br>
              <a:rPr lang="en-US" dirty="0"/>
            </a:br>
            <a:r>
              <a:rPr lang="en-US" dirty="0"/>
              <a:t>978-934-4580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Lydon</a:t>
            </a:r>
            <a:r>
              <a:rPr lang="en-US" dirty="0"/>
              <a:t> Library </a:t>
            </a:r>
            <a:r>
              <a:rPr lang="en-US" dirty="0" err="1"/>
              <a:t>Rm</a:t>
            </a:r>
            <a:r>
              <a:rPr lang="en-US" dirty="0"/>
              <a:t> 109</a:t>
            </a:r>
            <a:br>
              <a:rPr lang="en-US" dirty="0"/>
            </a:br>
            <a:r>
              <a:rPr lang="en-US" dirty="0"/>
              <a:t>978-934-3216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1471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ysClr val="window" lastClr="FFFFFF"/>
      </a:lt1>
      <a:dk2>
        <a:srgbClr val="F79646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1679</TotalTime>
  <Words>713</Words>
  <Application>Microsoft Office PowerPoint</Application>
  <PresentationFormat>On-screen Show (4:3)</PresentationFormat>
  <Paragraphs>63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The Literature of Psychology: Where do you find it? </vt:lpstr>
      <vt:lpstr>Steps in this tutorial</vt:lpstr>
      <vt:lpstr>Goal</vt:lpstr>
      <vt:lpstr>Objective</vt:lpstr>
      <vt:lpstr>When and why do we use magazines and newspapers?</vt:lpstr>
      <vt:lpstr>Where do I go to search for magazines?</vt:lpstr>
      <vt:lpstr>Where do I go to search for newspapers?</vt:lpstr>
      <vt:lpstr>Psychology Resources- Newspapers</vt:lpstr>
      <vt:lpstr>Where do I go to search for newspapers &amp; magazines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In-text citations</dc:title>
  <dc:creator>Dottolo, Andrea L</dc:creator>
  <cp:lastModifiedBy>Mary</cp:lastModifiedBy>
  <cp:revision>58</cp:revision>
  <dcterms:created xsi:type="dcterms:W3CDTF">2012-05-15T19:26:11Z</dcterms:created>
  <dcterms:modified xsi:type="dcterms:W3CDTF">2013-09-21T19:51:05Z</dcterms:modified>
</cp:coreProperties>
</file>