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6" r:id="rId3"/>
    <p:sldId id="267" r:id="rId4"/>
    <p:sldId id="268" r:id="rId5"/>
    <p:sldId id="269" r:id="rId6"/>
    <p:sldId id="315" r:id="rId7"/>
    <p:sldId id="270" r:id="rId8"/>
    <p:sldId id="300" r:id="rId9"/>
    <p:sldId id="298" r:id="rId10"/>
    <p:sldId id="299" r:id="rId11"/>
    <p:sldId id="271" r:id="rId12"/>
    <p:sldId id="301" r:id="rId13"/>
    <p:sldId id="307" r:id="rId14"/>
    <p:sldId id="308" r:id="rId15"/>
    <p:sldId id="316" r:id="rId16"/>
    <p:sldId id="302" r:id="rId17"/>
    <p:sldId id="303" r:id="rId18"/>
    <p:sldId id="304" r:id="rId19"/>
    <p:sldId id="305" r:id="rId20"/>
    <p:sldId id="306" r:id="rId21"/>
    <p:sldId id="310" r:id="rId22"/>
    <p:sldId id="311" r:id="rId23"/>
    <p:sldId id="309" r:id="rId24"/>
    <p:sldId id="312" r:id="rId25"/>
    <p:sldId id="314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DCFEA-F6FE-4A73-8027-85F616D7B1A4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E9388-5A82-43C6-9C43-B878D9489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41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E23-5038-4472-852B-161EE3A9A5E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8C1C-2EB5-43FA-9367-FE6F7850B66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6AE62-577A-4BC3-A40B-C4123D6F934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8C058-DC5F-4F37-9EC1-1508CEC06A0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BAF4-99C8-4A7A-8D37-B388F39BF3E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098C-45A6-4E3C-A5CC-2FFA4246E5A2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CE08-F6B3-4CD9-BE07-4B9DD4765BE9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325D-338D-4F0B-9E42-370462EFFAE3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327B6-5AE5-41BB-A970-256A74ED58F3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7BBE8-EDC7-4081-B609-FFB48598CD88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A2A1-7FFF-4194-B483-F1BC19B5365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42414-61DB-4A96-81A5-C7E0B70AC6E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cgi-bin/Pwebrecon.cgi?DB=local&amp;PAGE=sbSearch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deavor.uml.edu/cgi-bin/Pwebrecon.cgi?v1=3&amp;ti=1,3&amp;Search_Arg=unger,%20rhoda&amp;Search_Code=NAME_&amp;SL=None&amp;CNT=50&amp;PID=bziJkccJrTagEdWmIFfh3tpkLkhMj&amp;SEQ=20120820164127&amp;SID=14" TargetMode="External"/><Relationship Id="rId2" Type="http://schemas.openxmlformats.org/officeDocument/2006/relationships/hyperlink" Target="http://endeavor.uml.edu/cgi-bin/Pwebrecon.cgi?v1=1&amp;ti=1,1&amp;Search_Arg=unger,%20rhoda&amp;Search_Code=NAME_&amp;SL=None&amp;CNT=50&amp;PID=bziJkccJrTagEdWmIFfh3tpkLkhMj&amp;SEQ=20120820164127&amp;SID=1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cgi-bin/Pwebrecon.cgi?v1=2&amp;ti=1,2&amp;Search_Arg=unger,%20rhoda&amp;Search_Code=NAME_&amp;SL=None&amp;CNT=50&amp;PID=bziJkccJrTagEdWmIFfh3tpkLkhMj&amp;SEQ=20120820164127&amp;SID=14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cgi-bin/Pwebrecon.cgi?SC=CallNumber&amp;SEQ=20120820165637&amp;PID=FCm0fiiyeUih6O32T6Vot1YpgMRki&amp;SA=BF723.S6+A25+1988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ibguides.uml.edu/content.php?pid=1156&amp;sid=558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The Literature of Psychology: Where do you find </a:t>
            </a:r>
            <a:r>
              <a:rPr lang="en-US" dirty="0" smtClean="0"/>
              <a:t>it?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Edited volumes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edited volumes?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third way to find edited volumes:</a:t>
            </a:r>
          </a:p>
          <a:p>
            <a:pPr marL="0" indent="0">
              <a:buNone/>
            </a:pPr>
            <a:r>
              <a:rPr lang="en-US" dirty="0" smtClean="0"/>
              <a:t>Our librarians are wonderful resources!</a:t>
            </a:r>
          </a:p>
          <a:p>
            <a:pPr marL="0" indent="0">
              <a:buNone/>
            </a:pPr>
            <a:r>
              <a:rPr lang="en-US" b="1" dirty="0"/>
              <a:t>Rosanna </a:t>
            </a:r>
            <a:r>
              <a:rPr lang="en-US" b="1" dirty="0" err="1" smtClean="0"/>
              <a:t>Kowalewski</a:t>
            </a:r>
            <a:r>
              <a:rPr lang="en-US" b="1" dirty="0" smtClean="0"/>
              <a:t> </a:t>
            </a:r>
            <a:r>
              <a:rPr lang="en-US" dirty="0" smtClean="0"/>
              <a:t>is a librarian who specializes in topics in psychology, and she developed the online psychology resources.</a:t>
            </a:r>
          </a:p>
          <a:p>
            <a:pPr lvl="1"/>
            <a:r>
              <a:rPr lang="en-US" b="1" dirty="0"/>
              <a:t>Contact Info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O'Leary Library Suite 125c</a:t>
            </a:r>
            <a:br>
              <a:rPr lang="en-US" dirty="0"/>
            </a:br>
            <a:r>
              <a:rPr lang="en-US" dirty="0"/>
              <a:t>978-934-4580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Lydon</a:t>
            </a:r>
            <a:r>
              <a:rPr lang="en-US" dirty="0"/>
              <a:t> Library </a:t>
            </a:r>
            <a:r>
              <a:rPr lang="en-US" dirty="0" err="1"/>
              <a:t>Rm</a:t>
            </a:r>
            <a:r>
              <a:rPr lang="en-US" dirty="0"/>
              <a:t> 109</a:t>
            </a:r>
            <a:br>
              <a:rPr lang="en-US" dirty="0"/>
            </a:br>
            <a:r>
              <a:rPr lang="en-US" dirty="0"/>
              <a:t>978-934-3216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Now we will review how to do a simple search.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Go to the main page of the UML library catalog: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endeavor.uml.edu/cgi-bin/Pwebrecon.cgi?DB=local&amp;PAGE=sbSearch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Simple </a:t>
            </a:r>
            <a:r>
              <a:rPr lang="en-US" dirty="0"/>
              <a:t>Search </a:t>
            </a:r>
            <a:r>
              <a:rPr lang="en-US" dirty="0" smtClean="0"/>
              <a:t>(or Combined </a:t>
            </a:r>
            <a:r>
              <a:rPr lang="en-US" dirty="0"/>
              <a:t>Search) </a:t>
            </a:r>
            <a:r>
              <a:rPr lang="en-US" dirty="0" smtClean="0"/>
              <a:t>allows </a:t>
            </a:r>
            <a:r>
              <a:rPr lang="en-US" dirty="0"/>
              <a:t>you to </a:t>
            </a:r>
            <a:r>
              <a:rPr lang="en-US" dirty="0" smtClean="0"/>
              <a:t>specify </a:t>
            </a:r>
            <a:r>
              <a:rPr lang="en-US" dirty="0"/>
              <a:t>the search terms, the type of search (Keyword, Author, Title, Subject, etc.), and a single limit on the search. You can also select from the main list of limits before performing your search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31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876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400" dirty="0" smtClean="0"/>
              <a:t>To </a:t>
            </a:r>
            <a:r>
              <a:rPr lang="en-US" sz="3400" dirty="0"/>
              <a:t>perform a search</a:t>
            </a:r>
            <a:r>
              <a:rPr lang="en-US" sz="3400" dirty="0" smtClean="0"/>
              <a:t>, </a:t>
            </a:r>
            <a:r>
              <a:rPr lang="en-US" sz="3400" dirty="0"/>
              <a:t>do the following</a:t>
            </a:r>
            <a:r>
              <a:rPr lang="en-US" sz="3400" dirty="0" smtClean="0"/>
              <a:t>:</a:t>
            </a:r>
          </a:p>
          <a:p>
            <a:pPr marL="0" indent="0">
              <a:buNone/>
            </a:pPr>
            <a:endParaRPr lang="en-US" sz="3400" dirty="0" smtClean="0"/>
          </a:p>
          <a:p>
            <a:pPr marL="514350" indent="-514350">
              <a:buAutoNum type="arabicPeriod"/>
            </a:pPr>
            <a:r>
              <a:rPr lang="en-US" sz="3400" dirty="0" smtClean="0"/>
              <a:t>Enter </a:t>
            </a:r>
            <a:r>
              <a:rPr lang="en-US" sz="3400" dirty="0"/>
              <a:t>the words you want to search for in the </a:t>
            </a:r>
            <a:r>
              <a:rPr lang="en-US" sz="3400" dirty="0">
                <a:solidFill>
                  <a:srgbClr val="FF0000"/>
                </a:solidFill>
              </a:rPr>
              <a:t>Find this: </a:t>
            </a:r>
            <a:r>
              <a:rPr lang="en-US" sz="3400" dirty="0" smtClean="0"/>
              <a:t>field.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2. Select </a:t>
            </a:r>
            <a:r>
              <a:rPr lang="en-US" sz="3400" dirty="0"/>
              <a:t>the type of search that you want to perform by choosing a search type from the </a:t>
            </a:r>
            <a:r>
              <a:rPr lang="en-US" sz="3400" dirty="0">
                <a:solidFill>
                  <a:srgbClr val="FF0000"/>
                </a:solidFill>
              </a:rPr>
              <a:t>Find Results in: </a:t>
            </a:r>
            <a:r>
              <a:rPr lang="en-US" sz="3400" dirty="0"/>
              <a:t>list. </a:t>
            </a:r>
            <a:r>
              <a:rPr lang="en-US" sz="3400" dirty="0" smtClean="0"/>
              <a:t>You choose from a drop-down arrow/list.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 smtClean="0"/>
              <a:t>3. To </a:t>
            </a:r>
            <a:r>
              <a:rPr lang="en-US" sz="3400" dirty="0"/>
              <a:t>limit your search, choose what type of limit you want applied to the search by either </a:t>
            </a:r>
            <a:r>
              <a:rPr lang="en-US" sz="3400" dirty="0" smtClean="0"/>
              <a:t>a)selecting </a:t>
            </a:r>
            <a:r>
              <a:rPr lang="en-US" sz="3400" dirty="0"/>
              <a:t>a limit from the </a:t>
            </a:r>
            <a:r>
              <a:rPr lang="en-US" sz="3400" dirty="0" smtClean="0">
                <a:solidFill>
                  <a:srgbClr val="FF0000"/>
                </a:solidFill>
              </a:rPr>
              <a:t>Quick </a:t>
            </a:r>
            <a:r>
              <a:rPr lang="en-US" sz="3400" dirty="0">
                <a:solidFill>
                  <a:srgbClr val="FF0000"/>
                </a:solidFill>
              </a:rPr>
              <a:t>Limit </a:t>
            </a:r>
            <a:r>
              <a:rPr lang="en-US" sz="3400" dirty="0"/>
              <a:t>menu or by b) clicking the </a:t>
            </a:r>
            <a:r>
              <a:rPr lang="en-US" sz="3400" dirty="0">
                <a:solidFill>
                  <a:srgbClr val="FF0000"/>
                </a:solidFill>
              </a:rPr>
              <a:t>Limits</a:t>
            </a:r>
            <a:r>
              <a:rPr lang="en-US" sz="3400" dirty="0"/>
              <a:t> button and choosing from the entire list of limits</a:t>
            </a:r>
            <a:r>
              <a:rPr lang="en-US" sz="3400" dirty="0" smtClean="0"/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smtClean="0"/>
              <a:t>This information was modified from the help page on the UML library website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endeavor.uml.edu/help/combinedsearch.htm</a:t>
            </a:r>
            <a:r>
              <a:rPr lang="en-US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3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Example- </a:t>
            </a:r>
            <a:br>
              <a:rPr lang="en-US" dirty="0" smtClean="0"/>
            </a:br>
            <a:r>
              <a:rPr lang="en-US" dirty="0" smtClean="0"/>
              <a:t>Simple author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say you want to find an edited volume and you know that the editor is Rhoda Unger. </a:t>
            </a:r>
          </a:p>
          <a:p>
            <a:pPr marL="0" indent="0">
              <a:buNone/>
            </a:pPr>
            <a:r>
              <a:rPr lang="en-US" dirty="0" smtClean="0"/>
              <a:t>In the </a:t>
            </a:r>
            <a:r>
              <a:rPr lang="en-US" dirty="0" smtClean="0">
                <a:solidFill>
                  <a:srgbClr val="FF0000"/>
                </a:solidFill>
              </a:rPr>
              <a:t>Find this </a:t>
            </a:r>
            <a:r>
              <a:rPr lang="en-US" dirty="0" smtClean="0"/>
              <a:t>field, type </a:t>
            </a:r>
            <a:r>
              <a:rPr lang="en-US" dirty="0" smtClean="0">
                <a:solidFill>
                  <a:schemeClr val="accent1"/>
                </a:solidFill>
              </a:rPr>
              <a:t>Unger, Rhoda</a:t>
            </a:r>
          </a:p>
          <a:p>
            <a:pPr marL="400050" lvl="1" indent="0">
              <a:buNone/>
            </a:pPr>
            <a:r>
              <a:rPr lang="en-US" dirty="0" smtClean="0"/>
              <a:t>(be sure to type the last name first, followed by a comma, and then the first name)</a:t>
            </a: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smtClean="0"/>
              <a:t>In the </a:t>
            </a:r>
            <a:r>
              <a:rPr lang="en-US" dirty="0" smtClean="0">
                <a:solidFill>
                  <a:srgbClr val="FF0000"/>
                </a:solidFill>
              </a:rPr>
              <a:t>Find Results in </a:t>
            </a:r>
            <a:r>
              <a:rPr lang="en-US" dirty="0" smtClean="0"/>
              <a:t>field, choose “Author” from the pull-down menu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Click </a:t>
            </a:r>
            <a:r>
              <a:rPr lang="en-US" dirty="0" smtClean="0">
                <a:solidFill>
                  <a:srgbClr val="FF0000"/>
                </a:solidFill>
              </a:rPr>
              <a:t>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5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Example- </a:t>
            </a:r>
            <a:br>
              <a:rPr lang="en-US" dirty="0" smtClean="0"/>
            </a:br>
            <a:r>
              <a:rPr lang="en-US" dirty="0" smtClean="0"/>
              <a:t>Simple author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You’ll notice that </a:t>
            </a:r>
            <a:r>
              <a:rPr lang="en-US" dirty="0"/>
              <a:t>3</a:t>
            </a:r>
            <a:r>
              <a:rPr lang="en-US" dirty="0" smtClean="0"/>
              <a:t> results or entries are displayed.</a:t>
            </a:r>
          </a:p>
          <a:p>
            <a:r>
              <a:rPr lang="en-US" dirty="0" smtClean="0"/>
              <a:t>The name “Rhoda Unger” appears in all 3 entries. </a:t>
            </a:r>
          </a:p>
          <a:p>
            <a:r>
              <a:rPr lang="en-US" dirty="0" smtClean="0"/>
              <a:t>However, only entries 1 and 3 are related to our search because they indicate that Rhoda Unger is an </a:t>
            </a:r>
            <a:r>
              <a:rPr lang="en-US" b="1" dirty="0" smtClean="0"/>
              <a:t>editor.</a:t>
            </a:r>
          </a:p>
          <a:p>
            <a:pPr lvl="1"/>
            <a:r>
              <a:rPr lang="en-US" dirty="0" smtClean="0"/>
              <a:t>In entry 1, after the title, it states: </a:t>
            </a:r>
            <a:r>
              <a:rPr lang="en-US" dirty="0" smtClean="0">
                <a:hlinkClick r:id="rId2"/>
              </a:rPr>
              <a:t>edited </a:t>
            </a:r>
            <a:r>
              <a:rPr lang="en-US" dirty="0">
                <a:hlinkClick r:id="rId2"/>
              </a:rPr>
              <a:t>by Rhoda K. Unger</a:t>
            </a:r>
            <a:r>
              <a:rPr lang="en-US" dirty="0" smtClean="0">
                <a:hlinkClick r:id="rId2"/>
              </a:rPr>
              <a:t>.</a:t>
            </a:r>
            <a:endParaRPr lang="en-US" dirty="0" smtClean="0"/>
          </a:p>
          <a:p>
            <a:pPr lvl="1"/>
            <a:r>
              <a:rPr lang="en-US" dirty="0" smtClean="0"/>
              <a:t>And entry 3, after the title, it states: </a:t>
            </a:r>
            <a:r>
              <a:rPr lang="en-US" dirty="0" smtClean="0">
                <a:hlinkClick r:id="rId3"/>
              </a:rPr>
              <a:t>edited </a:t>
            </a:r>
            <a:r>
              <a:rPr lang="en-US" dirty="0">
                <a:hlinkClick r:id="rId3"/>
              </a:rPr>
              <a:t>by Virginia E. O'Leary, Rhoda K. Unger, Barbara S. </a:t>
            </a:r>
            <a:r>
              <a:rPr lang="en-US" dirty="0" err="1">
                <a:hlinkClick r:id="rId3"/>
              </a:rPr>
              <a:t>Wallston</a:t>
            </a:r>
            <a:r>
              <a:rPr lang="en-US" dirty="0">
                <a:hlinkClick r:id="rId3"/>
              </a:rPr>
              <a:t>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73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Simple author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 Rhoda Unger was an editor of a volume that contains chapter written by different authors, and both volumes are about women, gender and psychology.</a:t>
            </a:r>
          </a:p>
          <a:p>
            <a:r>
              <a:rPr lang="en-US" dirty="0" smtClean="0"/>
              <a:t>In contrast, in entry 2, after the title, it states: </a:t>
            </a:r>
            <a:r>
              <a:rPr lang="en-US" dirty="0">
                <a:hlinkClick r:id="rId2"/>
              </a:rPr>
              <a:t>Mary Crawford, Rhoda Unger</a:t>
            </a:r>
            <a:r>
              <a:rPr lang="en-US" dirty="0" smtClean="0">
                <a:hlinkClick r:id="rId2"/>
              </a:rPr>
              <a:t>.</a:t>
            </a:r>
            <a:endParaRPr lang="en-US" dirty="0" smtClean="0"/>
          </a:p>
          <a:p>
            <a:pPr lvl="1"/>
            <a:r>
              <a:rPr lang="en-US" dirty="0" smtClean="0"/>
              <a:t>This means that Mary Crawford and Rhoda Unger are the </a:t>
            </a:r>
            <a:r>
              <a:rPr lang="en-US" b="1" dirty="0" smtClean="0"/>
              <a:t>authors </a:t>
            </a:r>
            <a:r>
              <a:rPr lang="en-US" dirty="0" smtClean="0"/>
              <a:t>of this book, not editors of a volume.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18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UML library catalog main page, click on the tab called </a:t>
            </a:r>
            <a:r>
              <a:rPr lang="en-US" dirty="0" smtClean="0">
                <a:solidFill>
                  <a:srgbClr val="FF0000"/>
                </a:solidFill>
              </a:rPr>
              <a:t>Advanced Search.  </a:t>
            </a:r>
            <a:r>
              <a:rPr lang="en-US" dirty="0" smtClean="0"/>
              <a:t>This allows you to specify your search with more terms.    </a:t>
            </a:r>
          </a:p>
          <a:p>
            <a:r>
              <a:rPr lang="en-US" dirty="0" smtClean="0"/>
              <a:t>An advanced search finds </a:t>
            </a:r>
            <a:r>
              <a:rPr lang="en-US" dirty="0"/>
              <a:t>records using keywords located anywhere in a record, or only in specific fields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06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perform </a:t>
            </a:r>
            <a:r>
              <a:rPr lang="en-US" dirty="0" smtClean="0"/>
              <a:t>an </a:t>
            </a:r>
            <a:r>
              <a:rPr lang="en-US" dirty="0"/>
              <a:t>a</a:t>
            </a:r>
            <a:r>
              <a:rPr lang="en-US" dirty="0" smtClean="0"/>
              <a:t>dvanced search</a:t>
            </a:r>
            <a:r>
              <a:rPr lang="en-US" dirty="0"/>
              <a:t>:</a:t>
            </a:r>
          </a:p>
          <a:p>
            <a:r>
              <a:rPr lang="en-US" dirty="0"/>
              <a:t>Type in the search term(s) you want to find in the </a:t>
            </a:r>
            <a:r>
              <a:rPr lang="en-US" b="1" dirty="0">
                <a:solidFill>
                  <a:srgbClr val="FF0000"/>
                </a:solidFill>
              </a:rPr>
              <a:t>Search For</a:t>
            </a:r>
            <a:r>
              <a:rPr lang="en-US" dirty="0"/>
              <a:t> </a:t>
            </a:r>
            <a:r>
              <a:rPr lang="en-US" dirty="0" smtClean="0"/>
              <a:t>field</a:t>
            </a:r>
            <a:r>
              <a:rPr lang="en-US" dirty="0"/>
              <a:t>. </a:t>
            </a:r>
          </a:p>
          <a:p>
            <a:r>
              <a:rPr lang="en-US" dirty="0"/>
              <a:t>S</a:t>
            </a:r>
            <a:r>
              <a:rPr lang="en-US" dirty="0" smtClean="0"/>
              <a:t>earch </a:t>
            </a:r>
            <a:r>
              <a:rPr lang="en-US" dirty="0"/>
              <a:t>criteria can be modified for your search:</a:t>
            </a:r>
          </a:p>
          <a:p>
            <a:pPr lvl="1"/>
            <a:r>
              <a:rPr lang="en-US" dirty="0"/>
              <a:t>Select from </a:t>
            </a:r>
            <a:r>
              <a:rPr lang="en-US" dirty="0" smtClean="0"/>
              <a:t>the</a:t>
            </a:r>
            <a:r>
              <a:rPr lang="en-US" dirty="0"/>
              <a:t> drop-down list </a:t>
            </a:r>
            <a:r>
              <a:rPr lang="en-US" dirty="0" smtClean="0"/>
              <a:t>next to the Search For field if  </a:t>
            </a:r>
            <a:r>
              <a:rPr lang="en-US" dirty="0"/>
              <a:t>you want to search for all the search terms, any of the search terms, or the search terms as a phrase.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(This information was </a:t>
            </a:r>
            <a:r>
              <a:rPr lang="en-US" sz="2400" dirty="0" smtClean="0"/>
              <a:t>modified </a:t>
            </a:r>
            <a:r>
              <a:rPr lang="en-US" sz="2400" dirty="0"/>
              <a:t>from the help page on the UML library website at </a:t>
            </a:r>
            <a:r>
              <a:rPr lang="en-US" sz="2400" dirty="0">
                <a:hlinkClick r:id="rId2"/>
              </a:rPr>
              <a:t>http://endeavor.uml.edu/help/combinedsearch.htm</a:t>
            </a:r>
            <a:r>
              <a:rPr lang="en-US" sz="2400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03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Boolean </a:t>
            </a:r>
            <a:r>
              <a:rPr lang="en-US" sz="4400" dirty="0"/>
              <a:t>Operators are simple words </a:t>
            </a:r>
            <a:r>
              <a:rPr lang="en-US" sz="4400" dirty="0" smtClean="0"/>
              <a:t>(like AND</a:t>
            </a:r>
            <a:r>
              <a:rPr lang="en-US" sz="4400" dirty="0"/>
              <a:t>, OR, NOT or AND NOT) used </a:t>
            </a:r>
            <a:r>
              <a:rPr lang="en-US" sz="4400" dirty="0" smtClean="0"/>
              <a:t>to </a:t>
            </a:r>
            <a:r>
              <a:rPr lang="en-US" sz="4400" dirty="0"/>
              <a:t>combine or exclude keywords in a search, resulting in more focused </a:t>
            </a:r>
            <a:r>
              <a:rPr lang="en-US" sz="4400" dirty="0" smtClean="0"/>
              <a:t>results.</a:t>
            </a:r>
          </a:p>
          <a:p>
            <a:pPr marL="0" indent="0">
              <a:buNone/>
            </a:pPr>
            <a:r>
              <a:rPr lang="en-US" sz="4400" dirty="0" smtClean="0"/>
              <a:t>1. Start </a:t>
            </a:r>
            <a:r>
              <a:rPr lang="en-US" sz="4400" dirty="0"/>
              <a:t>with the </a:t>
            </a:r>
            <a:r>
              <a:rPr lang="en-US" sz="4400" i="1" dirty="0"/>
              <a:t>first</a:t>
            </a:r>
            <a:r>
              <a:rPr lang="en-US" sz="4400" dirty="0"/>
              <a:t> search box and modify the Boolean operators between terms as needed.</a:t>
            </a:r>
          </a:p>
          <a:p>
            <a:pPr lvl="1"/>
            <a:r>
              <a:rPr lang="en-US" sz="4400" dirty="0"/>
              <a:t>Select which Boolean operator you want applied to the next search term(s): AND, OR, or NOT.</a:t>
            </a:r>
          </a:p>
          <a:p>
            <a:pPr lvl="1"/>
            <a:r>
              <a:rPr lang="en-US" sz="4400" dirty="0"/>
              <a:t>Narrow your search by further limiting by entering information in the following free text fields and selecting options and </a:t>
            </a:r>
            <a:r>
              <a:rPr lang="en-US" sz="4400" dirty="0" err="1"/>
              <a:t>boolean</a:t>
            </a:r>
            <a:r>
              <a:rPr lang="en-US" sz="4400" dirty="0"/>
              <a:t> operators from the drop down menu as needed</a:t>
            </a:r>
            <a:r>
              <a:rPr lang="en-US" sz="4400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This information was </a:t>
            </a:r>
            <a:r>
              <a:rPr lang="en-US" dirty="0" smtClean="0"/>
              <a:t>modified </a:t>
            </a:r>
            <a:r>
              <a:rPr lang="en-US" dirty="0"/>
              <a:t>from the help page on the UML library website at </a:t>
            </a:r>
            <a:r>
              <a:rPr lang="en-US" dirty="0">
                <a:hlinkClick r:id="rId2"/>
              </a:rPr>
              <a:t>http://endeavor.uml.edu/help/combinedsearch.htm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43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sz="3300" dirty="0" smtClean="0"/>
              <a:t>. In the </a:t>
            </a:r>
            <a:r>
              <a:rPr lang="en-US" sz="3300" dirty="0" smtClean="0">
                <a:solidFill>
                  <a:srgbClr val="FF0000"/>
                </a:solidFill>
              </a:rPr>
              <a:t>Search In </a:t>
            </a:r>
            <a:r>
              <a:rPr lang="en-US" sz="3300" dirty="0" smtClean="0"/>
              <a:t>field, select where you want the search to look (for example, Title, Author, Subject, etc.)</a:t>
            </a:r>
            <a:endParaRPr lang="en-US" sz="3300" dirty="0"/>
          </a:p>
          <a:p>
            <a:pPr marL="0" indent="0">
              <a:buNone/>
            </a:pPr>
            <a:r>
              <a:rPr lang="en-US" sz="3300" dirty="0" smtClean="0"/>
              <a:t>3. Click the </a:t>
            </a:r>
            <a:r>
              <a:rPr lang="en-US" sz="3300" dirty="0" smtClean="0">
                <a:solidFill>
                  <a:srgbClr val="FF0000"/>
                </a:solidFill>
              </a:rPr>
              <a:t>Limits </a:t>
            </a:r>
            <a:r>
              <a:rPr lang="en-US" sz="3300" dirty="0" smtClean="0"/>
              <a:t>button </a:t>
            </a:r>
            <a:r>
              <a:rPr lang="en-US" sz="3300" dirty="0"/>
              <a:t>if you want to limit your keyword search based on other criteria.</a:t>
            </a:r>
          </a:p>
          <a:p>
            <a:pPr marL="0" indent="0">
              <a:buNone/>
            </a:pPr>
            <a:r>
              <a:rPr lang="en-US" sz="3300" dirty="0" smtClean="0"/>
              <a:t>4. Click </a:t>
            </a:r>
            <a:r>
              <a:rPr lang="en-US" sz="3300" dirty="0"/>
              <a:t>the </a:t>
            </a:r>
            <a:r>
              <a:rPr lang="en-US" sz="3300" dirty="0">
                <a:solidFill>
                  <a:srgbClr val="FF0000"/>
                </a:solidFill>
              </a:rPr>
              <a:t>Search </a:t>
            </a:r>
            <a:r>
              <a:rPr lang="en-US" sz="3300" dirty="0"/>
              <a:t>button to begin your search. Click the </a:t>
            </a:r>
            <a:r>
              <a:rPr lang="en-US" sz="3300" dirty="0">
                <a:solidFill>
                  <a:srgbClr val="FF0000"/>
                </a:solidFill>
              </a:rPr>
              <a:t>Reset</a:t>
            </a:r>
            <a:r>
              <a:rPr lang="en-US" sz="3300" dirty="0"/>
              <a:t> button to clear the search page</a:t>
            </a:r>
            <a:r>
              <a:rPr lang="en-US" sz="3300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900" dirty="0" smtClean="0"/>
              <a:t>(This </a:t>
            </a:r>
            <a:r>
              <a:rPr lang="en-US" sz="1900" dirty="0"/>
              <a:t>information was </a:t>
            </a:r>
            <a:r>
              <a:rPr lang="en-US" sz="1900" dirty="0" smtClean="0"/>
              <a:t>modified </a:t>
            </a:r>
            <a:r>
              <a:rPr lang="en-US" sz="1900" dirty="0"/>
              <a:t>from the help page on the UML library website at </a:t>
            </a:r>
            <a:r>
              <a:rPr lang="en-US" sz="1900" dirty="0">
                <a:hlinkClick r:id="rId2"/>
              </a:rPr>
              <a:t>http://endeavor.uml.edu/help/combinedsearch.htm</a:t>
            </a:r>
            <a:r>
              <a:rPr lang="en-US" sz="1900" dirty="0" smtClean="0"/>
              <a:t>)</a:t>
            </a:r>
            <a:endParaRPr lang="en-US" sz="1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4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Why use edited volumes</a:t>
            </a:r>
          </a:p>
          <a:p>
            <a:r>
              <a:rPr lang="en-US" dirty="0" smtClean="0"/>
              <a:t>3) 3 ways to find edited volumes at UML</a:t>
            </a:r>
          </a:p>
          <a:p>
            <a:r>
              <a:rPr lang="en-US" dirty="0" smtClean="0"/>
              <a:t>4) How to do a simple search in the UML library catalog</a:t>
            </a:r>
          </a:p>
          <a:p>
            <a:r>
              <a:rPr lang="en-US" dirty="0" smtClean="0"/>
              <a:t>5) How to do an advanced search in the UML Library catalog</a:t>
            </a:r>
          </a:p>
          <a:p>
            <a:r>
              <a:rPr lang="en-US" dirty="0" smtClean="0"/>
              <a:t>6) </a:t>
            </a:r>
            <a:r>
              <a:rPr lang="en-US" dirty="0"/>
              <a:t>What do the results mean?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Now let’s say you want to search for an edited volume on the topic of culture and psychology.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1.  In the first </a:t>
            </a:r>
            <a:r>
              <a:rPr lang="en-US" sz="2800" dirty="0" smtClean="0">
                <a:solidFill>
                  <a:srgbClr val="FF0000"/>
                </a:solidFill>
              </a:rPr>
              <a:t>Search for </a:t>
            </a:r>
            <a:r>
              <a:rPr lang="en-US" sz="2800" dirty="0" smtClean="0"/>
              <a:t>field, type </a:t>
            </a:r>
            <a:r>
              <a:rPr lang="en-US" sz="2800" dirty="0" smtClean="0">
                <a:solidFill>
                  <a:schemeClr val="accent1"/>
                </a:solidFill>
              </a:rPr>
              <a:t>culture.</a:t>
            </a:r>
          </a:p>
          <a:p>
            <a:pPr marL="457200" lvl="1" indent="0">
              <a:buNone/>
            </a:pPr>
            <a:r>
              <a:rPr lang="en-US" dirty="0" smtClean="0"/>
              <a:t>2.  In the drop-down menu next to the Search for field, choose </a:t>
            </a:r>
            <a:r>
              <a:rPr lang="en-US" dirty="0" smtClean="0">
                <a:solidFill>
                  <a:srgbClr val="FF0000"/>
                </a:solidFill>
              </a:rPr>
              <a:t>all of these</a:t>
            </a:r>
          </a:p>
          <a:p>
            <a:pPr marL="457200" lvl="1" indent="0">
              <a:buNone/>
            </a:pPr>
            <a:r>
              <a:rPr lang="en-US" dirty="0" smtClean="0"/>
              <a:t>3. In the </a:t>
            </a:r>
            <a:r>
              <a:rPr lang="en-US" dirty="0" smtClean="0">
                <a:solidFill>
                  <a:srgbClr val="FF0000"/>
                </a:solidFill>
              </a:rPr>
              <a:t>Search in </a:t>
            </a:r>
            <a:r>
              <a:rPr lang="en-US" dirty="0" smtClean="0"/>
              <a:t>field, choose </a:t>
            </a:r>
            <a:r>
              <a:rPr lang="en-US" dirty="0" smtClean="0">
                <a:solidFill>
                  <a:srgbClr val="FF0000"/>
                </a:solidFill>
              </a:rPr>
              <a:t>Keyword Anywhere </a:t>
            </a:r>
            <a:r>
              <a:rPr lang="en-US" dirty="0" smtClean="0"/>
              <a:t>from the drop-down menu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10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3.  In the second </a:t>
            </a:r>
            <a:r>
              <a:rPr lang="en-US" dirty="0" smtClean="0">
                <a:solidFill>
                  <a:srgbClr val="FF0000"/>
                </a:solidFill>
              </a:rPr>
              <a:t>Search for </a:t>
            </a:r>
            <a:r>
              <a:rPr lang="en-US" dirty="0" smtClean="0"/>
              <a:t>field, type </a:t>
            </a:r>
            <a:r>
              <a:rPr lang="en-US" dirty="0" smtClean="0">
                <a:solidFill>
                  <a:schemeClr val="accent1"/>
                </a:solidFill>
              </a:rPr>
              <a:t>psychology</a:t>
            </a:r>
          </a:p>
          <a:p>
            <a:pPr marL="457200" lvl="1" indent="0">
              <a:buNone/>
            </a:pPr>
            <a:r>
              <a:rPr lang="en-US" dirty="0"/>
              <a:t>4</a:t>
            </a:r>
            <a:r>
              <a:rPr lang="en-US" dirty="0" smtClean="0"/>
              <a:t>.  In the drop-down menu next to the Search for field, choose </a:t>
            </a:r>
            <a:r>
              <a:rPr lang="en-US" dirty="0" smtClean="0">
                <a:solidFill>
                  <a:srgbClr val="FF0000"/>
                </a:solidFill>
              </a:rPr>
              <a:t>all of these</a:t>
            </a:r>
          </a:p>
          <a:p>
            <a:pPr marL="457200" lvl="1" indent="0">
              <a:buNone/>
            </a:pPr>
            <a:r>
              <a:rPr lang="en-US" dirty="0"/>
              <a:t>5</a:t>
            </a:r>
            <a:r>
              <a:rPr lang="en-US" dirty="0" smtClean="0"/>
              <a:t>. In the </a:t>
            </a:r>
            <a:r>
              <a:rPr lang="en-US" dirty="0" smtClean="0">
                <a:solidFill>
                  <a:srgbClr val="FF0000"/>
                </a:solidFill>
              </a:rPr>
              <a:t>Search in </a:t>
            </a:r>
            <a:r>
              <a:rPr lang="en-US" dirty="0" smtClean="0"/>
              <a:t>field, choose </a:t>
            </a:r>
            <a:r>
              <a:rPr lang="en-US" dirty="0" smtClean="0">
                <a:solidFill>
                  <a:srgbClr val="FF0000"/>
                </a:solidFill>
              </a:rPr>
              <a:t>Keyword Anywhere </a:t>
            </a:r>
            <a:r>
              <a:rPr lang="en-US" dirty="0" smtClean="0"/>
              <a:t>from the drop-down menu</a:t>
            </a:r>
          </a:p>
          <a:p>
            <a:pPr marL="457200" lvl="1" indent="0">
              <a:buNone/>
            </a:pPr>
            <a:r>
              <a:rPr lang="en-US" dirty="0" smtClean="0"/>
              <a:t>6. Be sure to select the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option since you want to search for “culture” AND “psychology”</a:t>
            </a:r>
          </a:p>
          <a:p>
            <a:pPr marL="457200" lvl="1" indent="0">
              <a:buNone/>
            </a:pPr>
            <a:r>
              <a:rPr lang="en-US" dirty="0" smtClean="0"/>
              <a:t>7.  Click </a:t>
            </a:r>
            <a:r>
              <a:rPr lang="en-US" dirty="0" smtClean="0">
                <a:solidFill>
                  <a:srgbClr val="FF0000"/>
                </a:solidFill>
              </a:rPr>
              <a:t>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932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 of the advanced search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see that there are 439 entries, so you might want to revise your search to narrow down your results.</a:t>
            </a:r>
          </a:p>
          <a:p>
            <a:r>
              <a:rPr lang="en-US" dirty="0" smtClean="0"/>
              <a:t>However, you will see that the first 3 entries are edited volumes, and you know this because the words </a:t>
            </a:r>
            <a:r>
              <a:rPr lang="en-US" b="1" dirty="0" smtClean="0"/>
              <a:t>editor </a:t>
            </a:r>
            <a:r>
              <a:rPr lang="en-US" dirty="0" smtClean="0"/>
              <a:t>or </a:t>
            </a:r>
            <a:r>
              <a:rPr lang="en-US" b="1" dirty="0" smtClean="0"/>
              <a:t>edited by </a:t>
            </a:r>
            <a:r>
              <a:rPr lang="en-US" dirty="0" smtClean="0"/>
              <a:t>appear after the titles. 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71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results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Let’s look at entry 2 as an example.</a:t>
            </a:r>
          </a:p>
          <a:p>
            <a:r>
              <a:rPr lang="en-US" dirty="0" smtClean="0"/>
              <a:t>Now let’s look at each data field.</a:t>
            </a:r>
          </a:p>
          <a:p>
            <a:pPr marL="0" indent="0">
              <a:buNone/>
            </a:pPr>
            <a:r>
              <a:rPr lang="en-US" sz="2400" dirty="0" smtClean="0"/>
              <a:t>1. The database indicates where you searched for your book: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Database: </a:t>
            </a:r>
            <a:r>
              <a:rPr lang="en-US" sz="2400" dirty="0">
                <a:solidFill>
                  <a:srgbClr val="FF0000"/>
                </a:solidFill>
              </a:rPr>
              <a:t>University of Massachusetts Lowell Libraries</a:t>
            </a:r>
          </a:p>
          <a:p>
            <a:pPr marL="0" indent="0">
              <a:buNone/>
            </a:pPr>
            <a:r>
              <a:rPr lang="en-US" sz="2400" dirty="0" smtClean="0"/>
              <a:t>2.  No author information appears, which is a clue that this is an edited volume 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3. The title of the book is listed.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Acquiring </a:t>
            </a:r>
            <a:r>
              <a:rPr lang="en-US" sz="2400" dirty="0">
                <a:solidFill>
                  <a:srgbClr val="FF0000"/>
                </a:solidFill>
              </a:rPr>
              <a:t>culture : </a:t>
            </a:r>
            <a:r>
              <a:rPr lang="en-US" sz="2400" dirty="0" smtClean="0">
                <a:solidFill>
                  <a:srgbClr val="FF0000"/>
                </a:solidFill>
              </a:rPr>
              <a:t>Cross </a:t>
            </a:r>
            <a:r>
              <a:rPr lang="en-US" sz="2400" dirty="0">
                <a:solidFill>
                  <a:srgbClr val="FF0000"/>
                </a:solidFill>
              </a:rPr>
              <a:t>cultural studies in child </a:t>
            </a:r>
            <a:r>
              <a:rPr lang="en-US" sz="2400" dirty="0" smtClean="0">
                <a:solidFill>
                  <a:srgbClr val="FF0000"/>
                </a:solidFill>
              </a:rPr>
              <a:t>	development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49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results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4.  The primary material field indicates what kind of source it is, in this case, a book and not an encyclopedia or book chapter.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Primary </a:t>
            </a:r>
            <a:r>
              <a:rPr lang="en-US" sz="2400" dirty="0">
                <a:solidFill>
                  <a:srgbClr val="FF0000"/>
                </a:solidFill>
              </a:rPr>
              <a:t>Material:	 Book</a:t>
            </a:r>
          </a:p>
          <a:p>
            <a:pPr marL="0" indent="0">
              <a:buNone/>
            </a:pPr>
            <a:r>
              <a:rPr lang="en-US" sz="2400" dirty="0" smtClean="0"/>
              <a:t>5.  The publisher field indicates where it was published, who published it, and the year (it seems there is some confusion over the publication date).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Publisher: London </a:t>
            </a:r>
            <a:r>
              <a:rPr lang="en-US" sz="2400" dirty="0">
                <a:solidFill>
                  <a:srgbClr val="FF0000"/>
                </a:solidFill>
              </a:rPr>
              <a:t>; New York : </a:t>
            </a:r>
            <a:r>
              <a:rPr lang="en-US" sz="2400" dirty="0" err="1">
                <a:solidFill>
                  <a:srgbClr val="FF0000"/>
                </a:solidFill>
              </a:rPr>
              <a:t>Croom</a:t>
            </a:r>
            <a:r>
              <a:rPr lang="en-US" sz="2400" dirty="0">
                <a:solidFill>
                  <a:srgbClr val="FF0000"/>
                </a:solidFill>
              </a:rPr>
              <a:t> Helm, [1988?]</a:t>
            </a:r>
          </a:p>
          <a:p>
            <a:pPr marL="0" indent="0">
              <a:buNone/>
            </a:pPr>
            <a:r>
              <a:rPr lang="en-US" sz="2400" dirty="0" smtClean="0"/>
              <a:t>6.  The location tells us where to go to find the book.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Location:  </a:t>
            </a:r>
            <a:r>
              <a:rPr lang="en-US" sz="2400" dirty="0" err="1">
                <a:solidFill>
                  <a:srgbClr val="FF0000"/>
                </a:solidFill>
              </a:rPr>
              <a:t>Lydon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Stacks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758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results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7.   The call number tells us how to locate the book inside the library.</a:t>
            </a:r>
            <a:endParaRPr lang="en-US" sz="2400" dirty="0"/>
          </a:p>
          <a:p>
            <a:pPr marL="0" indent="0" fontAlgn="t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Call Number: 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BF723.S6 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A25 1988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8.  The number of items tells us how many copies the library owns.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Number </a:t>
            </a:r>
            <a:r>
              <a:rPr lang="en-US" sz="2400" dirty="0">
                <a:solidFill>
                  <a:srgbClr val="FF0000"/>
                </a:solidFill>
              </a:rPr>
              <a:t>of Items:	 </a:t>
            </a:r>
            <a:r>
              <a:rPr lang="en-US" sz="2400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r>
              <a:rPr lang="en-US" sz="2400" dirty="0" smtClean="0"/>
              <a:t>9.  The status lets us know if someone has loaned or “charged” the item.  In this case, it is not charged, and therefore available to be loaned.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Status</a:t>
            </a:r>
            <a:r>
              <a:rPr lang="en-US" sz="2400" dirty="0">
                <a:solidFill>
                  <a:srgbClr val="FF0000"/>
                </a:solidFill>
              </a:rPr>
              <a:t>:	 Not Charged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50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find edited volumes. </a:t>
            </a:r>
          </a:p>
          <a:p>
            <a:r>
              <a:rPr lang="en-US" dirty="0" smtClean="0"/>
              <a:t>Related topics include: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How to find books, articles, newspapers, and other sources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find edited volumes at </a:t>
            </a:r>
            <a:r>
              <a:rPr lang="en-US" dirty="0" err="1" smtClean="0"/>
              <a:t>Umass</a:t>
            </a:r>
            <a:r>
              <a:rPr lang="en-US" dirty="0" smtClean="0"/>
              <a:t> Lowell.</a:t>
            </a:r>
            <a:endParaRPr lang="en-US" i="1" dirty="0" smtClean="0"/>
          </a:p>
          <a:p>
            <a:r>
              <a:rPr lang="en-US" dirty="0" smtClean="0"/>
              <a:t>In this tutorial, </a:t>
            </a:r>
            <a:r>
              <a:rPr lang="en-US" u="sng" dirty="0" smtClean="0"/>
              <a:t>edited volumes</a:t>
            </a:r>
            <a:r>
              <a:rPr lang="en-US" dirty="0" smtClean="0"/>
              <a:t> refer to a book that is edited by one or more individuals, where each chapter is written by a different author or authors.</a:t>
            </a:r>
          </a:p>
          <a:p>
            <a:r>
              <a:rPr lang="en-US" u="sng" dirty="0" smtClean="0"/>
              <a:t>Books </a:t>
            </a:r>
            <a:r>
              <a:rPr lang="en-US" dirty="0" smtClean="0"/>
              <a:t>are covered in another tutorial.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3 ways to </a:t>
            </a:r>
            <a:r>
              <a:rPr lang="en-US" dirty="0"/>
              <a:t>find </a:t>
            </a:r>
            <a:r>
              <a:rPr lang="en-US" dirty="0" smtClean="0"/>
              <a:t>edited volumes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to do a simple search in the UML library </a:t>
            </a:r>
            <a:r>
              <a:rPr lang="en-US" dirty="0" smtClean="0"/>
              <a:t>catalog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to do an </a:t>
            </a:r>
            <a:r>
              <a:rPr lang="en-US" dirty="0" smtClean="0"/>
              <a:t>advanced </a:t>
            </a:r>
            <a:r>
              <a:rPr lang="en-US" dirty="0"/>
              <a:t>search in the UML Library catalog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and why do we use edited volumes?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While we tend to use peer-reviewed journal articles in psychology, edited volumes can be useful and important sources of information.</a:t>
            </a:r>
          </a:p>
          <a:p>
            <a:r>
              <a:rPr lang="en-US" dirty="0" smtClean="0"/>
              <a:t>Edited volumes allow for a more thorough and elaborate investigation of a single topic or set of topics from different perspectives, or different authors.  An edited volume is a collection of chapters, unified by a common theme.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edited volumes?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will see that the steps outlined here to search for edited volumes are the same as searching for books, because an edited volume </a:t>
            </a:r>
            <a:r>
              <a:rPr lang="en-US" b="1" dirty="0" smtClean="0"/>
              <a:t>IS </a:t>
            </a:r>
            <a:r>
              <a:rPr lang="en-US" dirty="0" smtClean="0"/>
              <a:t>a book.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tutorial will illustrate how to recognize a book from an edited volume.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edited volumes?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one way to find edited volumes:</a:t>
            </a:r>
          </a:p>
          <a:p>
            <a:pPr marL="0" indent="0">
              <a:buNone/>
            </a:pPr>
            <a:r>
              <a:rPr lang="en-US" dirty="0" smtClean="0"/>
              <a:t>1. Go to </a:t>
            </a:r>
            <a:r>
              <a:rPr lang="en-US" u="sng" dirty="0" smtClean="0"/>
              <a:t>uml.edu</a:t>
            </a:r>
          </a:p>
          <a:p>
            <a:pPr marL="0" indent="0">
              <a:buNone/>
            </a:pPr>
            <a:r>
              <a:rPr lang="en-US" dirty="0" smtClean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 smtClean="0"/>
              <a:t>3. This will bring you right to the UML library catalog to search for books and edited volumes.</a:t>
            </a:r>
          </a:p>
          <a:p>
            <a:pPr lvl="1"/>
            <a:r>
              <a:rPr lang="en-US" dirty="0" smtClean="0"/>
              <a:t>How to do a simple and advanced search is covered later in this tutorial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</a:t>
            </a:r>
            <a:r>
              <a:rPr lang="en-US" dirty="0"/>
              <a:t>l</a:t>
            </a:r>
            <a:r>
              <a:rPr lang="en-US" dirty="0" smtClean="0"/>
              <a:t>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Note that there are several links relevant to books in the black sidebar on the left, including:</a:t>
            </a:r>
          </a:p>
          <a:p>
            <a:pPr lvl="1"/>
            <a:r>
              <a:rPr lang="en-US" dirty="0" err="1" smtClean="0"/>
              <a:t>Ebooks</a:t>
            </a:r>
            <a:endParaRPr lang="en-US" dirty="0" smtClean="0"/>
          </a:p>
          <a:p>
            <a:pPr lvl="1"/>
            <a:r>
              <a:rPr lang="en-US" dirty="0" smtClean="0"/>
              <a:t>Research guides</a:t>
            </a:r>
          </a:p>
          <a:p>
            <a:pPr lvl="1"/>
            <a:r>
              <a:rPr lang="en-US" dirty="0" smtClean="0"/>
              <a:t>Borrowing &amp; renewals</a:t>
            </a:r>
          </a:p>
          <a:p>
            <a:pPr lvl="1"/>
            <a:r>
              <a:rPr lang="en-US" dirty="0" smtClean="0"/>
              <a:t>Interlibrary loan</a:t>
            </a:r>
          </a:p>
          <a:p>
            <a:pPr lvl="1"/>
            <a:r>
              <a:rPr lang="en-US" dirty="0" smtClean="0"/>
              <a:t>Ask-a-librarian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7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edited volumes?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Here is another way to find edited volumes:</a:t>
            </a:r>
          </a:p>
          <a:p>
            <a:pPr marL="0" indent="0">
              <a:buNone/>
            </a:pPr>
            <a:r>
              <a:rPr lang="en-US" dirty="0" smtClean="0"/>
              <a:t>1. 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libguides.uml.edu/content.php?pid=1156&amp;sid=5588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This is a research guide developed especially as a psychology resource to help UML students find books. You will see there are several links and explanations in categories including:</a:t>
            </a:r>
          </a:p>
          <a:p>
            <a:pPr lvl="1"/>
            <a:r>
              <a:rPr lang="en-US" dirty="0" smtClean="0"/>
              <a:t>Books at UML</a:t>
            </a:r>
          </a:p>
          <a:p>
            <a:pPr lvl="1"/>
            <a:r>
              <a:rPr lang="en-US" dirty="0" smtClean="0"/>
              <a:t>Online books</a:t>
            </a:r>
          </a:p>
          <a:p>
            <a:pPr lvl="1"/>
            <a:r>
              <a:rPr lang="en-US" dirty="0" smtClean="0"/>
              <a:t>Individual books of interest</a:t>
            </a:r>
          </a:p>
          <a:p>
            <a:pPr lvl="1"/>
            <a:r>
              <a:rPr lang="en-US" dirty="0" smtClean="0"/>
              <a:t>If we don’t own a book</a:t>
            </a:r>
          </a:p>
          <a:p>
            <a:pPr lvl="1"/>
            <a:r>
              <a:rPr lang="en-US" dirty="0" smtClean="0"/>
              <a:t>Indexes to books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1929</Words>
  <Application>Microsoft Office PowerPoint</Application>
  <PresentationFormat>On-screen Show (4:3)</PresentationFormat>
  <Paragraphs>203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The Literature of Psychology: Where do you find it? </vt:lpstr>
      <vt:lpstr>Steps in this tutorial</vt:lpstr>
      <vt:lpstr>Goal</vt:lpstr>
      <vt:lpstr>Objectives</vt:lpstr>
      <vt:lpstr>When and why do we use edited volumes?</vt:lpstr>
      <vt:lpstr>Where do I go to search for edited volumes?</vt:lpstr>
      <vt:lpstr>Where do I go to search for edited volumes?</vt:lpstr>
      <vt:lpstr>UML library catalog</vt:lpstr>
      <vt:lpstr>Where do I go to search for edited volumes?</vt:lpstr>
      <vt:lpstr>Where do I go to search for edited volumes?</vt:lpstr>
      <vt:lpstr>A simple search in the UML library catalog</vt:lpstr>
      <vt:lpstr>A simple search in the UML library catalog</vt:lpstr>
      <vt:lpstr>Example-  Simple author search</vt:lpstr>
      <vt:lpstr>Example-  Simple author search</vt:lpstr>
      <vt:lpstr>Example- Simple author search</vt:lpstr>
      <vt:lpstr>An advanced search in the UML library catalog</vt:lpstr>
      <vt:lpstr>An advanced search in the UML library catalog</vt:lpstr>
      <vt:lpstr>An advanced search in the UML library catalog</vt:lpstr>
      <vt:lpstr>An advanced search in the UML library catalog</vt:lpstr>
      <vt:lpstr>Example- Advanced search</vt:lpstr>
      <vt:lpstr>Example- Advanced search</vt:lpstr>
      <vt:lpstr>Results of the advanced search example</vt:lpstr>
      <vt:lpstr>What do the results mean?</vt:lpstr>
      <vt:lpstr>What do the results mean?</vt:lpstr>
      <vt:lpstr>What do the results mean?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48</cp:revision>
  <dcterms:created xsi:type="dcterms:W3CDTF">2012-05-15T19:26:11Z</dcterms:created>
  <dcterms:modified xsi:type="dcterms:W3CDTF">2013-09-21T19:49:27Z</dcterms:modified>
</cp:coreProperties>
</file>