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71" r:id="rId3"/>
    <p:sldId id="257" r:id="rId4"/>
    <p:sldId id="272" r:id="rId5"/>
    <p:sldId id="258" r:id="rId6"/>
    <p:sldId id="264" r:id="rId7"/>
    <p:sldId id="260" r:id="rId8"/>
    <p:sldId id="265" r:id="rId9"/>
    <p:sldId id="266" r:id="rId10"/>
    <p:sldId id="261" r:id="rId11"/>
    <p:sldId id="267" r:id="rId12"/>
    <p:sldId id="262" r:id="rId13"/>
    <p:sldId id="259" r:id="rId14"/>
    <p:sldId id="263" r:id="rId15"/>
    <p:sldId id="270" r:id="rId16"/>
    <p:sldId id="268" r:id="rId17"/>
    <p:sldId id="26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747272-F9C6-4801-B585-3702DD5C9DF6}" type="datetimeFigureOut">
              <a:rPr lang="en-US" smtClean="0"/>
              <a:t>9/21/2013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797BE-17FB-4F3E-911A-365A07F071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644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47139-AF6B-4407-86FA-07A699FA6F76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AC74-8044-424F-AFAE-1CE5C11D2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938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0855D-14CE-4C2B-AC72-556762BB5B5A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AC74-8044-424F-AFAE-1CE5C11D2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221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630B5-1408-44CE-8635-720169E0D4A9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AC74-8044-424F-AFAE-1CE5C11D2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18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6C569-CE86-4161-9B1C-8F00E300FDAD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AC74-8044-424F-AFAE-1CE5C11D2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459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EB79-932E-4CE1-AB38-64780899F54A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AC74-8044-424F-AFAE-1CE5C11D2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498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7102D-CA6D-4EDA-B2F0-070B656DEB19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AC74-8044-424F-AFAE-1CE5C11D2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839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B63C5-F977-44D7-AFF1-AE2513D12A10}" type="datetime1">
              <a:rPr lang="en-US" smtClean="0"/>
              <a:t>9/21/2013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AC74-8044-424F-AFAE-1CE5C11D2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33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E68B7-E93B-4751-ADC4-68B18C161372}" type="datetime1">
              <a:rPr lang="en-US" smtClean="0"/>
              <a:t>9/21/2013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AC74-8044-424F-AFAE-1CE5C11D2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306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DE2A4-9075-497C-9AC6-50E7CB36279D}" type="datetime1">
              <a:rPr lang="en-US" smtClean="0"/>
              <a:t>9/21/2013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AC74-8044-424F-AFAE-1CE5C11D2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183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06EB-D2E1-44AF-AF65-E16942808CF0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AC74-8044-424F-AFAE-1CE5C11D2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620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044C0-6EE7-4437-95DC-C21C9E9707B6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AC74-8044-424F-AFAE-1CE5C11D2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46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F555DD-66C0-48AB-8161-2CA08A67A512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EAC74-8044-424F-AFAE-1CE5C11D2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3066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hellaine.livejournal.com/122467.html" TargetMode="External"/><Relationship Id="rId2" Type="http://schemas.openxmlformats.org/officeDocument/2006/relationships/hyperlink" Target="http://jehurst.wordpress.com/2012/08/20/mental-illness-is-insane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Information literacy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Popular Organization and Personal Websites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AC74-8044-424F-AFAE-1CE5C11D26A9}" type="slidenum">
              <a:rPr lang="en-US" smtClean="0"/>
              <a:t>1</a:t>
            </a:fld>
            <a:endParaRPr lang="en-US"/>
          </a:p>
        </p:txBody>
      </p:sp>
      <p:pic>
        <p:nvPicPr>
          <p:cNvPr id="6" name="Picture 2" descr="UMass Lowell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945" y="533400"/>
            <a:ext cx="1623810" cy="146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96545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can I use the information I find on a popular website?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</a:t>
            </a:r>
            <a:r>
              <a:rPr lang="en-US" dirty="0" smtClean="0"/>
              <a:t>nformation on these websites may not be based on good science</a:t>
            </a:r>
          </a:p>
          <a:p>
            <a:r>
              <a:rPr lang="en-US" dirty="0" smtClean="0"/>
              <a:t>If the website makes “factual” statements, it  should include a citation for a source study </a:t>
            </a:r>
          </a:p>
          <a:p>
            <a:r>
              <a:rPr lang="en-US" dirty="0" smtClean="0"/>
              <a:t>Do not use the website as a source of your information for a paper</a:t>
            </a:r>
          </a:p>
          <a:p>
            <a:r>
              <a:rPr lang="en-US" dirty="0"/>
              <a:t>R</a:t>
            </a:r>
            <a:r>
              <a:rPr lang="en-US" dirty="0" smtClean="0"/>
              <a:t>ead the original cited study, and decide if it is useable</a:t>
            </a:r>
          </a:p>
          <a:p>
            <a:r>
              <a:rPr lang="en-US" dirty="0" smtClean="0"/>
              <a:t>If no study is cited, do not assume that the information the website presents is reliable or valid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AC74-8044-424F-AFAE-1CE5C11D26A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9892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else can I use information on a popular website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can use the information about the website itself</a:t>
            </a:r>
          </a:p>
          <a:p>
            <a:r>
              <a:rPr lang="en-US" dirty="0" smtClean="0"/>
              <a:t>Perhaps you want to write </a:t>
            </a:r>
            <a:r>
              <a:rPr lang="en-US" u="sng" dirty="0" smtClean="0"/>
              <a:t>about</a:t>
            </a:r>
            <a:r>
              <a:rPr lang="en-US" dirty="0" smtClean="0"/>
              <a:t> websites that address mental illness, or some other psychological phenomenon</a:t>
            </a:r>
          </a:p>
          <a:p>
            <a:r>
              <a:rPr lang="en-US" dirty="0" smtClean="0"/>
              <a:t>You can describe and cite the websites as they exist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AC74-8044-424F-AFAE-1CE5C11D26A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3883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other things should I look for on an organization website?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Popular organization websites often have a mission statement</a:t>
            </a:r>
          </a:p>
          <a:p>
            <a:r>
              <a:rPr lang="en-US" dirty="0"/>
              <a:t>R</a:t>
            </a:r>
            <a:r>
              <a:rPr lang="en-US" dirty="0" smtClean="0"/>
              <a:t>ead that statement carefully and consider if there are any political, social or commercial agendas when using information from the website</a:t>
            </a:r>
          </a:p>
          <a:p>
            <a:r>
              <a:rPr lang="en-US" dirty="0" smtClean="0"/>
              <a:t>Organizations usually list their funders. Be aware of that.  </a:t>
            </a:r>
          </a:p>
          <a:p>
            <a:pPr lvl="1"/>
            <a:r>
              <a:rPr lang="en-US" dirty="0" smtClean="0"/>
              <a:t>For instance, it would be good to know if a “Depression </a:t>
            </a:r>
            <a:r>
              <a:rPr lang="en-US" dirty="0"/>
              <a:t>A</a:t>
            </a:r>
            <a:r>
              <a:rPr lang="en-US" dirty="0" smtClean="0"/>
              <a:t>wareness” website is supported by a pharmaceutical company.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AC74-8044-424F-AFAE-1CE5C11D26A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8015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Examples of Organization Websites you might use in Psychology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These are just a few of the many </a:t>
            </a:r>
            <a:r>
              <a:rPr lang="en-US" dirty="0" err="1" smtClean="0"/>
              <a:t>many</a:t>
            </a:r>
            <a:r>
              <a:rPr lang="en-US" dirty="0" smtClean="0"/>
              <a:t> popular websites you might encounter, the websites listed here are for very high quality organizations:</a:t>
            </a:r>
          </a:p>
          <a:p>
            <a:r>
              <a:rPr lang="en-US" dirty="0" smtClean="0"/>
              <a:t>NAMI</a:t>
            </a:r>
          </a:p>
          <a:p>
            <a:pPr lvl="1"/>
            <a:r>
              <a:rPr lang="en-US" dirty="0" smtClean="0"/>
              <a:t>National Association of the Mentally Ill</a:t>
            </a:r>
          </a:p>
          <a:p>
            <a:r>
              <a:rPr lang="en-US" dirty="0" smtClean="0"/>
              <a:t>NEDIC</a:t>
            </a:r>
          </a:p>
          <a:p>
            <a:pPr lvl="1"/>
            <a:r>
              <a:rPr lang="en-US" dirty="0" smtClean="0"/>
              <a:t>National Eating Disorders Information Center</a:t>
            </a:r>
          </a:p>
          <a:p>
            <a:r>
              <a:rPr lang="en-US" dirty="0" smtClean="0"/>
              <a:t>AUTISMSPEAKS.ORG</a:t>
            </a:r>
          </a:p>
          <a:p>
            <a:pPr lvl="1"/>
            <a:r>
              <a:rPr lang="en-US" dirty="0" smtClean="0"/>
              <a:t>Autism speaks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AC74-8044-424F-AFAE-1CE5C11D26A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5625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personal websites?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Personal websites are organized and run by one person, often as a blog, but sometimes as a formal website</a:t>
            </a:r>
          </a:p>
          <a:p>
            <a:r>
              <a:rPr lang="en-US" dirty="0" smtClean="0"/>
              <a:t>Like organization websites, these websites may provide a lot of information, but do not have a primary goal of providing scientific information</a:t>
            </a:r>
          </a:p>
          <a:p>
            <a:r>
              <a:rPr lang="en-US" dirty="0" smtClean="0"/>
              <a:t>Personal websites may provide personal stories and viewpoints about a psychological issue, as well as other types of information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AC74-8044-424F-AFAE-1CE5C11D26A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1629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can I use Personal Websites?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Individuals on such websites may make strong statements that sound like facts, but are in fact just strongly held opinions</a:t>
            </a:r>
          </a:p>
          <a:p>
            <a:r>
              <a:rPr lang="en-US" dirty="0" smtClean="0"/>
              <a:t>Do not cite these types of statements as the basis of evidence in a paper or proposal</a:t>
            </a:r>
          </a:p>
          <a:p>
            <a:r>
              <a:rPr lang="en-US" dirty="0" smtClean="0"/>
              <a:t>Like organization websites, individuals should provide links or citations to actual studies supporting their statements</a:t>
            </a:r>
          </a:p>
          <a:p>
            <a:r>
              <a:rPr lang="en-US" dirty="0" smtClean="0"/>
              <a:t>You should only use those studies as a source for your own work</a:t>
            </a:r>
          </a:p>
          <a:p>
            <a:r>
              <a:rPr lang="en-US" dirty="0" smtClean="0"/>
              <a:t>Unless you are writing about the content of the website itself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AC74-8044-424F-AFAE-1CE5C11D26A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8805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Personal Websites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Here are some examples of blogs or personal websites related to psychology.  Have a look and consider whether you think the information on them is scientific.</a:t>
            </a:r>
          </a:p>
          <a:p>
            <a:r>
              <a:rPr lang="en-US" dirty="0">
                <a:hlinkClick r:id="rId2"/>
              </a:rPr>
              <a:t>http://jehurst.wordpress.com/2012/08/20/mental-illness-is-insane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hellaine.livejournal.com/122467.html</a:t>
            </a:r>
            <a:endParaRPr lang="en-US" dirty="0" smtClean="0"/>
          </a:p>
          <a:p>
            <a:r>
              <a:rPr lang="en-US" dirty="0"/>
              <a:t>http://www.molwick.com/en/intelligence/index.html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AC74-8044-424F-AFAE-1CE5C11D26A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7537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Popular websites, both organizational and personal, can be an interesting and useful source of information</a:t>
            </a:r>
          </a:p>
          <a:p>
            <a:r>
              <a:rPr lang="en-US" dirty="0" smtClean="0"/>
              <a:t>However, the first goal of such websites is not to present scientifically valid information</a:t>
            </a:r>
          </a:p>
          <a:p>
            <a:r>
              <a:rPr lang="en-US" dirty="0" smtClean="0"/>
              <a:t>You should use only scientifically valid information for your own work</a:t>
            </a:r>
          </a:p>
          <a:p>
            <a:r>
              <a:rPr lang="en-US" dirty="0" smtClean="0"/>
              <a:t>If you can track down an empirical study citation from a popular website that is fine</a:t>
            </a:r>
          </a:p>
          <a:p>
            <a:r>
              <a:rPr lang="en-US" dirty="0" smtClean="0"/>
              <a:t>Otherwise you should not use popular websites as a source of evidence in your own work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AC74-8044-424F-AFAE-1CE5C11D26A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670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in this tutorial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1) State goals of this tutorial</a:t>
            </a:r>
          </a:p>
          <a:p>
            <a:r>
              <a:rPr lang="en-US" dirty="0" smtClean="0"/>
              <a:t>2) </a:t>
            </a:r>
            <a:r>
              <a:rPr lang="en-US" dirty="0"/>
              <a:t>H</a:t>
            </a:r>
            <a:r>
              <a:rPr lang="en-US" dirty="0" smtClean="0"/>
              <a:t>ow popular websites differ from science based websites and why this matters</a:t>
            </a:r>
          </a:p>
          <a:p>
            <a:r>
              <a:rPr lang="en-US" dirty="0" smtClean="0"/>
              <a:t>3) </a:t>
            </a:r>
            <a:r>
              <a:rPr lang="en-US" dirty="0"/>
              <a:t>T</a:t>
            </a:r>
            <a:r>
              <a:rPr lang="en-US" dirty="0" smtClean="0"/>
              <a:t>ypes of popular websites of use</a:t>
            </a:r>
          </a:p>
          <a:p>
            <a:r>
              <a:rPr lang="en-US" dirty="0" smtClean="0"/>
              <a:t>4) Types of information on popular websites</a:t>
            </a:r>
          </a:p>
          <a:p>
            <a:r>
              <a:rPr lang="en-US" dirty="0" smtClean="0"/>
              <a:t>5) </a:t>
            </a:r>
            <a:r>
              <a:rPr lang="en-US" dirty="0"/>
              <a:t>H</a:t>
            </a:r>
            <a:r>
              <a:rPr lang="en-US" dirty="0" smtClean="0"/>
              <a:t>ow to evaluate and use that information</a:t>
            </a:r>
          </a:p>
          <a:p>
            <a:r>
              <a:rPr lang="en-US" dirty="0" smtClean="0"/>
              <a:t>6) Examples of popular websites</a:t>
            </a:r>
          </a:p>
          <a:p>
            <a:r>
              <a:rPr lang="en-US" dirty="0"/>
              <a:t>7</a:t>
            </a:r>
            <a:r>
              <a:rPr lang="en-US" dirty="0" smtClean="0"/>
              <a:t>) Describe personal websites of use</a:t>
            </a:r>
          </a:p>
          <a:p>
            <a:r>
              <a:rPr lang="en-US" dirty="0" smtClean="0"/>
              <a:t>8) How to evaluate and use that information</a:t>
            </a:r>
          </a:p>
          <a:p>
            <a:r>
              <a:rPr lang="en-US" dirty="0" smtClean="0"/>
              <a:t>9</a:t>
            </a:r>
            <a:r>
              <a:rPr lang="en-US" smtClean="0"/>
              <a:t>) Examples </a:t>
            </a:r>
            <a:r>
              <a:rPr lang="en-US" dirty="0" smtClean="0"/>
              <a:t>of personal websites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AC74-8044-424F-AFAE-1CE5C11D26A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184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goal of this tutorial is to make sure that you understand how popular websites are different from educational and government websites, and how to use them correctly </a:t>
            </a:r>
          </a:p>
          <a:p>
            <a:r>
              <a:rPr lang="en-US" dirty="0"/>
              <a:t>I</a:t>
            </a:r>
            <a:r>
              <a:rPr lang="en-US" dirty="0" smtClean="0"/>
              <a:t>f you are using popular websites as sources of information, you should know their limitations</a:t>
            </a:r>
          </a:p>
          <a:p>
            <a:r>
              <a:rPr lang="en-US" dirty="0" smtClean="0"/>
              <a:t>You should know how to correctly evaluate, use and cite information you find on popular websites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AC74-8044-424F-AFAE-1CE5C11D26A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8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By the end of this tutorial you should be able to</a:t>
            </a:r>
          </a:p>
          <a:p>
            <a:pPr lvl="1"/>
            <a:r>
              <a:rPr lang="en-US" dirty="0" smtClean="0"/>
              <a:t>Know when you are looking at a popular or personal website</a:t>
            </a:r>
          </a:p>
          <a:p>
            <a:pPr lvl="1"/>
            <a:r>
              <a:rPr lang="en-US" dirty="0" smtClean="0"/>
              <a:t>Understand why they are different from other websites you might use</a:t>
            </a:r>
          </a:p>
          <a:p>
            <a:pPr lvl="1"/>
            <a:r>
              <a:rPr lang="en-US" dirty="0" smtClean="0"/>
              <a:t>Be familiar with the types of useful information you might find useful on those websites</a:t>
            </a:r>
          </a:p>
          <a:p>
            <a:pPr lvl="1"/>
            <a:r>
              <a:rPr lang="en-US" dirty="0" smtClean="0"/>
              <a:t>Be able to evaluate and properly cite </a:t>
            </a:r>
            <a:r>
              <a:rPr lang="en-US" smtClean="0"/>
              <a:t>that information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AC74-8044-424F-AFAE-1CE5C11D26A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886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it is important to understand how to use these websites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Psychology rests on empirical evidence-evidence that is </a:t>
            </a:r>
            <a:r>
              <a:rPr lang="en-US" u="sng" dirty="0" smtClean="0"/>
              <a:t>scientifically</a:t>
            </a:r>
            <a:r>
              <a:rPr lang="en-US" dirty="0" smtClean="0"/>
              <a:t> collected and evaluated</a:t>
            </a:r>
          </a:p>
          <a:p>
            <a:pPr lvl="1"/>
            <a:r>
              <a:rPr lang="en-US" dirty="0" smtClean="0"/>
              <a:t>Evidence that is presented on its own merits, </a:t>
            </a:r>
            <a:r>
              <a:rPr lang="en-US" u="sng" dirty="0" smtClean="0"/>
              <a:t>not</a:t>
            </a:r>
            <a:r>
              <a:rPr lang="en-US" dirty="0" smtClean="0"/>
              <a:t> because it supports a particular view point</a:t>
            </a:r>
          </a:p>
          <a:p>
            <a:r>
              <a:rPr lang="en-US" dirty="0" smtClean="0"/>
              <a:t>Popular websites may have certain ideas they want to support</a:t>
            </a:r>
          </a:p>
          <a:p>
            <a:pPr lvl="1"/>
            <a:r>
              <a:rPr lang="en-US" dirty="0" smtClean="0"/>
              <a:t>They may pick and choose evidence, or conduct studies to support their own views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AC74-8044-424F-AFAE-1CE5C11D26A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200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it is important to understand how to use these websites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 popular websites always provide untrue or poor quality information?</a:t>
            </a:r>
          </a:p>
          <a:p>
            <a:pPr lvl="1"/>
            <a:r>
              <a:rPr lang="en-US" dirty="0" smtClean="0"/>
              <a:t>No, they may provide correct and high quality information</a:t>
            </a:r>
          </a:p>
          <a:p>
            <a:pPr lvl="1"/>
            <a:r>
              <a:rPr lang="en-US" dirty="0" smtClean="0"/>
              <a:t>But providing scientific information is </a:t>
            </a:r>
            <a:r>
              <a:rPr lang="en-US" u="sng" dirty="0" smtClean="0"/>
              <a:t>not</a:t>
            </a:r>
            <a:r>
              <a:rPr lang="en-US" dirty="0" smtClean="0"/>
              <a:t> their primary goal</a:t>
            </a:r>
          </a:p>
          <a:p>
            <a:r>
              <a:rPr lang="en-US" dirty="0" smtClean="0"/>
              <a:t>This means you should be very careful when using information from such websites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AC74-8044-424F-AFAE-1CE5C11D26A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129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are Popular Organization Websites?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Organization websites that you are likely to use are usually non-profit, advocacy oriented websites</a:t>
            </a:r>
          </a:p>
          <a:p>
            <a:pPr lvl="1"/>
            <a:r>
              <a:rPr lang="en-US" dirty="0" smtClean="0"/>
              <a:t>Not government websites.  These are covered in a different tutorial</a:t>
            </a:r>
          </a:p>
          <a:p>
            <a:r>
              <a:rPr lang="en-US" dirty="0" smtClean="0"/>
              <a:t>Popular websites may represent legitimate, high quality organizations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AC74-8044-424F-AFAE-1CE5C11D26A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542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are some types of Popular Organization Websites?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Websites representing organizations trying </a:t>
            </a:r>
            <a:r>
              <a:rPr lang="en-US" dirty="0"/>
              <a:t>to help solve different psychosocial problems</a:t>
            </a:r>
          </a:p>
          <a:p>
            <a:r>
              <a:rPr lang="en-US" dirty="0" smtClean="0"/>
              <a:t>Those that </a:t>
            </a:r>
            <a:r>
              <a:rPr lang="en-US" dirty="0"/>
              <a:t>represent media groups, such as television stations or newspapers</a:t>
            </a:r>
          </a:p>
          <a:p>
            <a:r>
              <a:rPr lang="en-US" dirty="0" smtClean="0"/>
              <a:t>Those that </a:t>
            </a:r>
            <a:r>
              <a:rPr lang="en-US" dirty="0"/>
              <a:t>represent political or social </a:t>
            </a:r>
            <a:r>
              <a:rPr lang="en-US" dirty="0" smtClean="0"/>
              <a:t>action groups</a:t>
            </a:r>
            <a:endParaRPr lang="en-US" dirty="0"/>
          </a:p>
          <a:p>
            <a:r>
              <a:rPr lang="en-US" dirty="0"/>
              <a:t>Popular websites’ first priority is </a:t>
            </a:r>
            <a:r>
              <a:rPr lang="en-US" u="sng" dirty="0"/>
              <a:t>not</a:t>
            </a:r>
            <a:r>
              <a:rPr lang="en-US" dirty="0"/>
              <a:t> the science of psychology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AC74-8044-424F-AFAE-1CE5C11D26A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098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type of psychology information might be on these websites?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</a:t>
            </a:r>
            <a:r>
              <a:rPr lang="en-US" dirty="0" smtClean="0"/>
              <a:t>nformation about the rates of psychological or social problems, or treatments for disorders</a:t>
            </a:r>
          </a:p>
          <a:p>
            <a:r>
              <a:rPr lang="en-US" dirty="0" smtClean="0"/>
              <a:t>Theories about the basis of personality, cultural beliefs, interpersonal relationships, and etc.</a:t>
            </a:r>
          </a:p>
          <a:p>
            <a:r>
              <a:rPr lang="en-US" dirty="0" smtClean="0"/>
              <a:t>Almost anything related to “popular” psychology</a:t>
            </a:r>
          </a:p>
          <a:p>
            <a:r>
              <a:rPr lang="en-US" dirty="0" smtClean="0"/>
              <a:t>This information may not be based on good science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AC74-8044-424F-AFAE-1CE5C11D26A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579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ysClr val="window" lastClr="FFFFFF"/>
      </a:lt1>
      <a:dk2>
        <a:srgbClr val="F79646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1295</Words>
  <Application>Microsoft Office PowerPoint</Application>
  <PresentationFormat>On-screen Show (4:3)</PresentationFormat>
  <Paragraphs>124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Information literacy</vt:lpstr>
      <vt:lpstr>Steps in this tutorial</vt:lpstr>
      <vt:lpstr>Goal</vt:lpstr>
      <vt:lpstr>Objectives</vt:lpstr>
      <vt:lpstr>Why it is important to understand how to use these websites</vt:lpstr>
      <vt:lpstr>Why it is important to understand how to use these websites</vt:lpstr>
      <vt:lpstr>What are Popular Organization Websites?</vt:lpstr>
      <vt:lpstr>What are some types of Popular Organization Websites?</vt:lpstr>
      <vt:lpstr>What type of psychology information might be on these websites?</vt:lpstr>
      <vt:lpstr>How can I use the information I find on a popular website?</vt:lpstr>
      <vt:lpstr>How else can I use information on a popular website</vt:lpstr>
      <vt:lpstr>What other things should I look for on an organization website?</vt:lpstr>
      <vt:lpstr>Examples of Organization Websites you might use in Psychology</vt:lpstr>
      <vt:lpstr>What about personal websites?</vt:lpstr>
      <vt:lpstr>How can I use Personal Websites?</vt:lpstr>
      <vt:lpstr>Examples of Personal Websites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literacy</dc:title>
  <dc:creator>Frye, Alice A</dc:creator>
  <cp:lastModifiedBy>Mary</cp:lastModifiedBy>
  <cp:revision>16</cp:revision>
  <dcterms:created xsi:type="dcterms:W3CDTF">2012-08-23T18:38:48Z</dcterms:created>
  <dcterms:modified xsi:type="dcterms:W3CDTF">2013-09-21T19:46:55Z</dcterms:modified>
</cp:coreProperties>
</file>