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74" r:id="rId3"/>
    <p:sldId id="257" r:id="rId4"/>
    <p:sldId id="275" r:id="rId5"/>
    <p:sldId id="258" r:id="rId6"/>
    <p:sldId id="272" r:id="rId7"/>
    <p:sldId id="259" r:id="rId8"/>
    <p:sldId id="260" r:id="rId9"/>
    <p:sldId id="261" r:id="rId10"/>
    <p:sldId id="262" r:id="rId11"/>
    <p:sldId id="263" r:id="rId12"/>
    <p:sldId id="264" r:id="rId13"/>
    <p:sldId id="265" r:id="rId14"/>
    <p:sldId id="266" r:id="rId15"/>
    <p:sldId id="267" r:id="rId16"/>
    <p:sldId id="268" r:id="rId17"/>
    <p:sldId id="271" r:id="rId18"/>
    <p:sldId id="270" r:id="rId19"/>
    <p:sldId id="273" r:id="rId20"/>
    <p:sldId id="269"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626F1D-A2B6-49E8-B5A0-7206DF3DD847}"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606242-F509-4D5B-9DBC-E54F5A3C08B2}" type="slidenum">
              <a:rPr lang="en-US" smtClean="0"/>
              <a:t>‹#›</a:t>
            </a:fld>
            <a:endParaRPr lang="en-US"/>
          </a:p>
        </p:txBody>
      </p:sp>
    </p:spTree>
    <p:extLst>
      <p:ext uri="{BB962C8B-B14F-4D97-AF65-F5344CB8AC3E}">
        <p14:creationId xmlns:p14="http://schemas.microsoft.com/office/powerpoint/2010/main" val="1156234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93A5E8-C792-4793-A68E-0C7B6CB8D1F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2590172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CA62C7-B224-4BCC-A81F-C61A8F4C6B3B}"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2182346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2FD172-9BEC-45F9-8BD6-1D6A8D40282E}"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3803607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3AF8A3-806D-4DCE-ABF9-06A37F4AA35C}"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2998928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63545B-7A5F-4C47-A059-957BE714A15D}"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3771113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83069D-C044-46A6-A6A2-529E9DDD1EC6}"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309666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5E6789-5737-4EB2-A5FC-9A787262E622}"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159799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218A1D-5597-4942-9DC2-BB9CAD81C01F}"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1154112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0086C-7473-4644-91AD-D7EABB942108}"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1302899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E17411-8345-4D2E-84D6-46C72AF23CA5}"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2553921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497C1D-9563-425F-BE02-15E715351423}"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5861CAB8-E555-416C-9D7D-BC4DB7F0480E}" type="slidenum">
              <a:rPr lang="en-US" smtClean="0"/>
              <a:t>‹#›</a:t>
            </a:fld>
            <a:endParaRPr lang="en-US"/>
          </a:p>
        </p:txBody>
      </p:sp>
    </p:spTree>
    <p:extLst>
      <p:ext uri="{BB962C8B-B14F-4D97-AF65-F5344CB8AC3E}">
        <p14:creationId xmlns:p14="http://schemas.microsoft.com/office/powerpoint/2010/main" val="3953770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4CDDC7-22A7-418B-9C30-6B28D45860F7}"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61CAB8-E555-416C-9D7D-BC4DB7F0480E}" type="slidenum">
              <a:rPr lang="en-US" smtClean="0"/>
              <a:t>‹#›</a:t>
            </a:fld>
            <a:endParaRPr lang="en-US"/>
          </a:p>
        </p:txBody>
      </p:sp>
    </p:spTree>
    <p:extLst>
      <p:ext uri="{BB962C8B-B14F-4D97-AF65-F5344CB8AC3E}">
        <p14:creationId xmlns:p14="http://schemas.microsoft.com/office/powerpoint/2010/main" val="3075851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Literacy</a:t>
            </a:r>
            <a:endParaRPr lang="en-US" dirty="0"/>
          </a:p>
        </p:txBody>
      </p:sp>
      <p:sp>
        <p:nvSpPr>
          <p:cNvPr id="3" name="Subtitle 2"/>
          <p:cNvSpPr>
            <a:spLocks noGrp="1"/>
          </p:cNvSpPr>
          <p:nvPr>
            <p:ph type="subTitle" idx="1"/>
          </p:nvPr>
        </p:nvSpPr>
        <p:spPr/>
        <p:txBody>
          <a:bodyPr/>
          <a:lstStyle/>
          <a:p>
            <a:r>
              <a:rPr lang="en-US" dirty="0" smtClean="0"/>
              <a:t>Primary Sources vs. Secondary Sources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6331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Secondary Source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secondary source, simply, is a kind of “copy,” but the difference between a primary and secondary source can be confusing</a:t>
            </a:r>
          </a:p>
          <a:p>
            <a:r>
              <a:rPr lang="en-US" dirty="0" smtClean="0"/>
              <a:t>Secondary sources can be embedded within primary sources since primary sources cite other literature in introductions and discussions</a:t>
            </a:r>
          </a:p>
          <a:p>
            <a:r>
              <a:rPr lang="en-US" dirty="0" smtClean="0"/>
              <a:t>Secondary sources are very commonly found in review articles and review chapters—primary sources that mostly compile a lot of other studies and summarize and interpret them</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10</a:t>
            </a:fld>
            <a:endParaRPr lang="en-US"/>
          </a:p>
        </p:txBody>
      </p:sp>
    </p:spTree>
    <p:extLst>
      <p:ext uri="{BB962C8B-B14F-4D97-AF65-F5344CB8AC3E}">
        <p14:creationId xmlns:p14="http://schemas.microsoft.com/office/powerpoint/2010/main" val="1606937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is it primary and when is it secondary?</a:t>
            </a:r>
            <a:endParaRPr lang="en-US" dirty="0"/>
          </a:p>
        </p:txBody>
      </p:sp>
      <p:sp>
        <p:nvSpPr>
          <p:cNvPr id="3" name="Content Placeholder 2"/>
          <p:cNvSpPr>
            <a:spLocks noGrp="1"/>
          </p:cNvSpPr>
          <p:nvPr>
            <p:ph idx="1"/>
          </p:nvPr>
        </p:nvSpPr>
        <p:spPr/>
        <p:txBody>
          <a:bodyPr>
            <a:normAutofit lnSpcReduction="10000"/>
          </a:bodyPr>
          <a:lstStyle/>
          <a:p>
            <a:r>
              <a:rPr lang="en-US" dirty="0" smtClean="0"/>
              <a:t>It hard to decide if you are citing a primary or secondary source</a:t>
            </a:r>
          </a:p>
          <a:p>
            <a:r>
              <a:rPr lang="en-US" dirty="0" smtClean="0"/>
              <a:t>If you cite </a:t>
            </a:r>
            <a:r>
              <a:rPr lang="en-US" u="sng" dirty="0" smtClean="0"/>
              <a:t>the specific finding of another article </a:t>
            </a:r>
            <a:r>
              <a:rPr lang="en-US" dirty="0" smtClean="0"/>
              <a:t>cited in a primary source, you are citing a secondary source</a:t>
            </a:r>
          </a:p>
          <a:p>
            <a:r>
              <a:rPr lang="en-US" dirty="0" smtClean="0"/>
              <a:t>But, if you cite the primary source </a:t>
            </a:r>
            <a:r>
              <a:rPr lang="en-US" u="sng" dirty="0" smtClean="0"/>
              <a:t>interpretation</a:t>
            </a:r>
            <a:r>
              <a:rPr lang="en-US" dirty="0" smtClean="0"/>
              <a:t> of another article or summary of several articles, you are citing a primary source</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11</a:t>
            </a:fld>
            <a:endParaRPr lang="en-US"/>
          </a:p>
        </p:txBody>
      </p:sp>
    </p:spTree>
    <p:extLst>
      <p:ext uri="{BB962C8B-B14F-4D97-AF65-F5344CB8AC3E}">
        <p14:creationId xmlns:p14="http://schemas.microsoft.com/office/powerpoint/2010/main" val="1401474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is it Primary-Example 1</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Suppose in a study (</a:t>
            </a:r>
            <a:r>
              <a:rPr lang="en-US" dirty="0" err="1" smtClean="0"/>
              <a:t>Kunzendorf</a:t>
            </a:r>
            <a:r>
              <a:rPr lang="en-US" dirty="0" smtClean="0"/>
              <a:t> et al., 2011) you see the following statement:</a:t>
            </a:r>
          </a:p>
          <a:p>
            <a:pPr marL="0" indent="0">
              <a:buNone/>
            </a:pPr>
            <a:r>
              <a:rPr lang="en-US" dirty="0">
                <a:solidFill>
                  <a:srgbClr val="FF0000"/>
                </a:solidFill>
              </a:rPr>
              <a:t>Our rationale for examining the possibility that psychological </a:t>
            </a:r>
            <a:r>
              <a:rPr lang="en-US" i="1" dirty="0" smtClean="0">
                <a:solidFill>
                  <a:srgbClr val="FF0000"/>
                </a:solidFill>
              </a:rPr>
              <a:t>resilience </a:t>
            </a:r>
            <a:r>
              <a:rPr lang="en-US" dirty="0" smtClean="0">
                <a:solidFill>
                  <a:srgbClr val="FF0000"/>
                </a:solidFill>
              </a:rPr>
              <a:t>might </a:t>
            </a:r>
            <a:r>
              <a:rPr lang="en-US" dirty="0">
                <a:solidFill>
                  <a:srgbClr val="FF0000"/>
                </a:solidFill>
              </a:rPr>
              <a:t>correlate negatively with depression, but not with normal sadness, </a:t>
            </a:r>
            <a:r>
              <a:rPr lang="en-US" dirty="0" smtClean="0">
                <a:solidFill>
                  <a:srgbClr val="FF0000"/>
                </a:solidFill>
              </a:rPr>
              <a:t>stems from </a:t>
            </a:r>
            <a:r>
              <a:rPr lang="en-US" dirty="0" err="1">
                <a:solidFill>
                  <a:srgbClr val="FF0000"/>
                </a:solidFill>
              </a:rPr>
              <a:t>Bonanno’s</a:t>
            </a:r>
            <a:r>
              <a:rPr lang="en-US" dirty="0">
                <a:solidFill>
                  <a:srgbClr val="FF0000"/>
                </a:solidFill>
              </a:rPr>
              <a:t> evidence that resilience prevents depression, by restricting </a:t>
            </a:r>
            <a:r>
              <a:rPr lang="en-US" dirty="0" smtClean="0">
                <a:solidFill>
                  <a:srgbClr val="FF0000"/>
                </a:solidFill>
              </a:rPr>
              <a:t>sad affect </a:t>
            </a:r>
            <a:r>
              <a:rPr lang="en-US" dirty="0">
                <a:solidFill>
                  <a:srgbClr val="FF0000"/>
                </a:solidFill>
              </a:rPr>
              <a:t>to appropriate contexts (</a:t>
            </a:r>
            <a:r>
              <a:rPr lang="en-US" dirty="0" err="1">
                <a:solidFill>
                  <a:srgbClr val="FF0000"/>
                </a:solidFill>
              </a:rPr>
              <a:t>Bonanno</a:t>
            </a:r>
            <a:r>
              <a:rPr lang="en-US" dirty="0">
                <a:solidFill>
                  <a:srgbClr val="FF0000"/>
                </a:solidFill>
              </a:rPr>
              <a:t>, </a:t>
            </a:r>
            <a:r>
              <a:rPr lang="en-US" dirty="0" err="1">
                <a:solidFill>
                  <a:srgbClr val="FF0000"/>
                </a:solidFill>
              </a:rPr>
              <a:t>Goorin</a:t>
            </a:r>
            <a:r>
              <a:rPr lang="en-US" dirty="0">
                <a:solidFill>
                  <a:srgbClr val="FF0000"/>
                </a:solidFill>
              </a:rPr>
              <a:t>, &amp; </a:t>
            </a:r>
            <a:r>
              <a:rPr lang="en-US" dirty="0" err="1">
                <a:solidFill>
                  <a:srgbClr val="FF0000"/>
                </a:solidFill>
              </a:rPr>
              <a:t>Coifman</a:t>
            </a:r>
            <a:r>
              <a:rPr lang="en-US" dirty="0">
                <a:solidFill>
                  <a:srgbClr val="FF0000"/>
                </a:solidFill>
              </a:rPr>
              <a:t>, 2008; </a:t>
            </a:r>
            <a:r>
              <a:rPr lang="en-US" dirty="0" err="1" smtClean="0">
                <a:solidFill>
                  <a:srgbClr val="FF0000"/>
                </a:solidFill>
              </a:rPr>
              <a:t>Bonanno</a:t>
            </a:r>
            <a:r>
              <a:rPr lang="en-US" dirty="0" smtClean="0">
                <a:solidFill>
                  <a:srgbClr val="FF0000"/>
                </a:solidFill>
              </a:rPr>
              <a:t>, </a:t>
            </a:r>
            <a:r>
              <a:rPr lang="en-US" dirty="0" err="1" smtClean="0">
                <a:solidFill>
                  <a:srgbClr val="FF0000"/>
                </a:solidFill>
              </a:rPr>
              <a:t>Wortman</a:t>
            </a:r>
            <a:r>
              <a:rPr lang="en-US" dirty="0">
                <a:solidFill>
                  <a:srgbClr val="FF0000"/>
                </a:solidFill>
              </a:rPr>
              <a:t>, &amp; </a:t>
            </a:r>
            <a:r>
              <a:rPr lang="en-US" dirty="0" err="1">
                <a:solidFill>
                  <a:srgbClr val="FF0000"/>
                </a:solidFill>
              </a:rPr>
              <a:t>Nesse</a:t>
            </a:r>
            <a:r>
              <a:rPr lang="en-US" dirty="0">
                <a:solidFill>
                  <a:srgbClr val="FF0000"/>
                </a:solidFill>
              </a:rPr>
              <a:t>, 2004; </a:t>
            </a:r>
            <a:r>
              <a:rPr lang="en-US" dirty="0" err="1">
                <a:solidFill>
                  <a:srgbClr val="FF0000"/>
                </a:solidFill>
              </a:rPr>
              <a:t>Coifman</a:t>
            </a:r>
            <a:r>
              <a:rPr lang="en-US" dirty="0">
                <a:solidFill>
                  <a:srgbClr val="FF0000"/>
                </a:solidFill>
              </a:rPr>
              <a:t> &amp; </a:t>
            </a:r>
            <a:r>
              <a:rPr lang="en-US" dirty="0" err="1">
                <a:solidFill>
                  <a:srgbClr val="FF0000"/>
                </a:solidFill>
              </a:rPr>
              <a:t>Bonanno</a:t>
            </a:r>
            <a:r>
              <a:rPr lang="en-US" dirty="0">
                <a:solidFill>
                  <a:srgbClr val="FF0000"/>
                </a:solidFill>
              </a:rPr>
              <a:t>, 2010).</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12</a:t>
            </a:fld>
            <a:endParaRPr lang="en-US"/>
          </a:p>
        </p:txBody>
      </p:sp>
    </p:spTree>
    <p:extLst>
      <p:ext uri="{BB962C8B-B14F-4D97-AF65-F5344CB8AC3E}">
        <p14:creationId xmlns:p14="http://schemas.microsoft.com/office/powerpoint/2010/main" val="2687536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is it Primary-Example 1, Continued</a:t>
            </a:r>
            <a:endParaRPr lang="en-US" dirty="0"/>
          </a:p>
        </p:txBody>
      </p:sp>
      <p:sp>
        <p:nvSpPr>
          <p:cNvPr id="3" name="Content Placeholder 2"/>
          <p:cNvSpPr>
            <a:spLocks noGrp="1"/>
          </p:cNvSpPr>
          <p:nvPr>
            <p:ph idx="1"/>
          </p:nvPr>
        </p:nvSpPr>
        <p:spPr/>
        <p:txBody>
          <a:bodyPr/>
          <a:lstStyle/>
          <a:p>
            <a:r>
              <a:rPr lang="en-US" dirty="0" smtClean="0"/>
              <a:t>In the previous statement, there are two types of information that might be of interest if you are using this article as a reference in your own work</a:t>
            </a:r>
          </a:p>
          <a:p>
            <a:r>
              <a:rPr lang="en-US" dirty="0" smtClean="0"/>
              <a:t>You might be interested in </a:t>
            </a:r>
            <a:r>
              <a:rPr lang="en-US" dirty="0" err="1" smtClean="0"/>
              <a:t>Kunzendorf’s</a:t>
            </a:r>
            <a:r>
              <a:rPr lang="en-US" dirty="0" smtClean="0"/>
              <a:t> work</a:t>
            </a:r>
          </a:p>
          <a:p>
            <a:r>
              <a:rPr lang="en-US" dirty="0" smtClean="0"/>
              <a:t>You might be interested in </a:t>
            </a:r>
            <a:r>
              <a:rPr lang="en-US" dirty="0" err="1" smtClean="0"/>
              <a:t>Bonnano’s</a:t>
            </a:r>
            <a:r>
              <a:rPr lang="en-US" dirty="0" smtClean="0"/>
              <a:t> work.</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13</a:t>
            </a:fld>
            <a:endParaRPr lang="en-US"/>
          </a:p>
        </p:txBody>
      </p:sp>
    </p:spTree>
    <p:extLst>
      <p:ext uri="{BB962C8B-B14F-4D97-AF65-F5344CB8AC3E}">
        <p14:creationId xmlns:p14="http://schemas.microsoft.com/office/powerpoint/2010/main" val="3314017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is it Primary-Example 1, Continued</a:t>
            </a:r>
            <a:endParaRPr lang="en-US" dirty="0"/>
          </a:p>
        </p:txBody>
      </p:sp>
      <p:sp>
        <p:nvSpPr>
          <p:cNvPr id="3" name="Content Placeholder 2"/>
          <p:cNvSpPr>
            <a:spLocks noGrp="1"/>
          </p:cNvSpPr>
          <p:nvPr>
            <p:ph idx="1"/>
          </p:nvPr>
        </p:nvSpPr>
        <p:spPr/>
        <p:txBody>
          <a:bodyPr/>
          <a:lstStyle/>
          <a:p>
            <a:r>
              <a:rPr lang="en-US" dirty="0" smtClean="0"/>
              <a:t>If you were interested in </a:t>
            </a:r>
            <a:r>
              <a:rPr lang="en-US" dirty="0" err="1" smtClean="0"/>
              <a:t>Kunzendorf’s</a:t>
            </a:r>
            <a:r>
              <a:rPr lang="en-US" dirty="0" smtClean="0"/>
              <a:t> work, your own paper might say something like:</a:t>
            </a:r>
          </a:p>
          <a:p>
            <a:pPr marL="0" indent="0">
              <a:buNone/>
            </a:pPr>
            <a:r>
              <a:rPr lang="en-US" dirty="0" smtClean="0">
                <a:solidFill>
                  <a:srgbClr val="FF0000"/>
                </a:solidFill>
              </a:rPr>
              <a:t>Researchers (</a:t>
            </a:r>
            <a:r>
              <a:rPr lang="en-US" dirty="0" err="1" smtClean="0">
                <a:solidFill>
                  <a:srgbClr val="FF0000"/>
                </a:solidFill>
              </a:rPr>
              <a:t>Kunzendorf</a:t>
            </a:r>
            <a:r>
              <a:rPr lang="en-US" dirty="0" smtClean="0">
                <a:solidFill>
                  <a:srgbClr val="FF0000"/>
                </a:solidFill>
              </a:rPr>
              <a:t> et al., 2011) have sought to distinguish the relations between resilience and depression and resilience with normal sadness.</a:t>
            </a:r>
          </a:p>
          <a:p>
            <a:pPr marL="0" indent="0">
              <a:buNone/>
            </a:pPr>
            <a:r>
              <a:rPr lang="en-US" dirty="0" smtClean="0"/>
              <a:t>In this case you are citing a primary source.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14</a:t>
            </a:fld>
            <a:endParaRPr lang="en-US"/>
          </a:p>
        </p:txBody>
      </p:sp>
    </p:spTree>
    <p:extLst>
      <p:ext uri="{BB962C8B-B14F-4D97-AF65-F5344CB8AC3E}">
        <p14:creationId xmlns:p14="http://schemas.microsoft.com/office/powerpoint/2010/main" val="678613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When it is Secondary-Example 1, continued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you were interested in </a:t>
            </a:r>
            <a:r>
              <a:rPr lang="en-US" dirty="0" err="1" smtClean="0"/>
              <a:t>Bonnano’s</a:t>
            </a:r>
            <a:r>
              <a:rPr lang="en-US" dirty="0" smtClean="0"/>
              <a:t> work—which </a:t>
            </a:r>
            <a:r>
              <a:rPr lang="en-US" dirty="0" err="1" smtClean="0"/>
              <a:t>Kunzendorf</a:t>
            </a:r>
            <a:r>
              <a:rPr lang="en-US" dirty="0" smtClean="0"/>
              <a:t> mentioned, your own paper might say something like:</a:t>
            </a:r>
          </a:p>
          <a:p>
            <a:pPr marL="0" indent="0">
              <a:buNone/>
            </a:pPr>
            <a:r>
              <a:rPr lang="en-US" dirty="0" err="1" smtClean="0">
                <a:solidFill>
                  <a:srgbClr val="FF0000"/>
                </a:solidFill>
              </a:rPr>
              <a:t>Kunzendorf</a:t>
            </a:r>
            <a:r>
              <a:rPr lang="en-US" dirty="0" smtClean="0">
                <a:solidFill>
                  <a:srgbClr val="FF0000"/>
                </a:solidFill>
              </a:rPr>
              <a:t> et al., (2011) reviewed work (</a:t>
            </a:r>
            <a:r>
              <a:rPr lang="en-US" dirty="0" err="1" smtClean="0">
                <a:solidFill>
                  <a:srgbClr val="FF0000"/>
                </a:solidFill>
              </a:rPr>
              <a:t>Bonanno</a:t>
            </a:r>
            <a:r>
              <a:rPr lang="en-US" dirty="0" smtClean="0">
                <a:solidFill>
                  <a:srgbClr val="FF0000"/>
                </a:solidFill>
              </a:rPr>
              <a:t>, </a:t>
            </a:r>
            <a:r>
              <a:rPr lang="en-US" dirty="0" err="1" smtClean="0">
                <a:solidFill>
                  <a:srgbClr val="FF0000"/>
                </a:solidFill>
              </a:rPr>
              <a:t>Goorin</a:t>
            </a:r>
            <a:r>
              <a:rPr lang="en-US" dirty="0" smtClean="0">
                <a:solidFill>
                  <a:srgbClr val="FF0000"/>
                </a:solidFill>
              </a:rPr>
              <a:t>, &amp; </a:t>
            </a:r>
            <a:r>
              <a:rPr lang="en-US" dirty="0" err="1" smtClean="0">
                <a:solidFill>
                  <a:srgbClr val="FF0000"/>
                </a:solidFill>
              </a:rPr>
              <a:t>Coifman</a:t>
            </a:r>
            <a:r>
              <a:rPr lang="en-US" dirty="0" smtClean="0">
                <a:solidFill>
                  <a:srgbClr val="FF0000"/>
                </a:solidFill>
              </a:rPr>
              <a:t>, 2008; </a:t>
            </a:r>
            <a:r>
              <a:rPr lang="en-US" dirty="0" err="1" smtClean="0">
                <a:solidFill>
                  <a:srgbClr val="FF0000"/>
                </a:solidFill>
              </a:rPr>
              <a:t>Bonanno</a:t>
            </a:r>
            <a:r>
              <a:rPr lang="en-US" dirty="0" smtClean="0">
                <a:solidFill>
                  <a:srgbClr val="FF0000"/>
                </a:solidFill>
              </a:rPr>
              <a:t>, </a:t>
            </a:r>
            <a:r>
              <a:rPr lang="en-US" dirty="0" err="1" smtClean="0">
                <a:solidFill>
                  <a:srgbClr val="FF0000"/>
                </a:solidFill>
              </a:rPr>
              <a:t>Wortman</a:t>
            </a:r>
            <a:r>
              <a:rPr lang="en-US" dirty="0" smtClean="0">
                <a:solidFill>
                  <a:srgbClr val="FF0000"/>
                </a:solidFill>
              </a:rPr>
              <a:t>, &amp; </a:t>
            </a:r>
            <a:r>
              <a:rPr lang="en-US" dirty="0" err="1" smtClean="0">
                <a:solidFill>
                  <a:srgbClr val="FF0000"/>
                </a:solidFill>
              </a:rPr>
              <a:t>Nesse</a:t>
            </a:r>
            <a:r>
              <a:rPr lang="en-US" dirty="0" smtClean="0">
                <a:solidFill>
                  <a:srgbClr val="FF0000"/>
                </a:solidFill>
              </a:rPr>
              <a:t>, 2004; </a:t>
            </a:r>
            <a:r>
              <a:rPr lang="en-US" dirty="0" err="1" smtClean="0">
                <a:solidFill>
                  <a:srgbClr val="FF0000"/>
                </a:solidFill>
              </a:rPr>
              <a:t>Coifman</a:t>
            </a:r>
            <a:r>
              <a:rPr lang="en-US" dirty="0" smtClean="0">
                <a:solidFill>
                  <a:srgbClr val="FF0000"/>
                </a:solidFill>
              </a:rPr>
              <a:t> &amp; </a:t>
            </a:r>
            <a:r>
              <a:rPr lang="en-US" dirty="0" err="1" smtClean="0">
                <a:solidFill>
                  <a:srgbClr val="FF0000"/>
                </a:solidFill>
              </a:rPr>
              <a:t>Bonanno</a:t>
            </a:r>
            <a:r>
              <a:rPr lang="en-US" dirty="0" smtClean="0">
                <a:solidFill>
                  <a:srgbClr val="FF0000"/>
                </a:solidFill>
              </a:rPr>
              <a:t>, 2010) indicating that resilience functions by limiting sad affect.</a:t>
            </a:r>
          </a:p>
          <a:p>
            <a:pPr marL="0" indent="0">
              <a:buNone/>
            </a:pPr>
            <a:endParaRPr lang="en-US" dirty="0" smtClean="0">
              <a:solidFill>
                <a:srgbClr val="FF0000"/>
              </a:solidFill>
            </a:endParaRPr>
          </a:p>
          <a:p>
            <a:pPr marL="0" indent="0">
              <a:buNone/>
            </a:pPr>
            <a:r>
              <a:rPr lang="en-US" dirty="0" smtClean="0"/>
              <a:t>In this case you are citing a secondary source, and you must cite both the primary and secondary sources.   </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15</a:t>
            </a:fld>
            <a:endParaRPr lang="en-US"/>
          </a:p>
        </p:txBody>
      </p:sp>
    </p:spTree>
    <p:extLst>
      <p:ext uri="{BB962C8B-B14F-4D97-AF65-F5344CB8AC3E}">
        <p14:creationId xmlns:p14="http://schemas.microsoft.com/office/powerpoint/2010/main" val="9478247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or Secondary?</a:t>
            </a:r>
            <a:endParaRPr lang="en-US" dirty="0"/>
          </a:p>
        </p:txBody>
      </p:sp>
      <p:sp>
        <p:nvSpPr>
          <p:cNvPr id="3" name="Content Placeholder 2"/>
          <p:cNvSpPr>
            <a:spLocks noGrp="1"/>
          </p:cNvSpPr>
          <p:nvPr>
            <p:ph idx="1"/>
          </p:nvPr>
        </p:nvSpPr>
        <p:spPr/>
        <p:txBody>
          <a:bodyPr/>
          <a:lstStyle/>
          <a:p>
            <a:r>
              <a:rPr lang="en-US" dirty="0" smtClean="0"/>
              <a:t>What if, after reading </a:t>
            </a:r>
            <a:r>
              <a:rPr lang="en-US" dirty="0" err="1" smtClean="0"/>
              <a:t>Kunzendorf</a:t>
            </a:r>
            <a:r>
              <a:rPr lang="en-US" dirty="0" smtClean="0"/>
              <a:t> et al. (2011) you go and read </a:t>
            </a:r>
            <a:r>
              <a:rPr lang="en-US" dirty="0" err="1" smtClean="0"/>
              <a:t>Bonnano’s</a:t>
            </a:r>
            <a:r>
              <a:rPr lang="en-US" dirty="0" smtClean="0"/>
              <a:t> work cited there, and draw your own ideas from it?</a:t>
            </a:r>
          </a:p>
          <a:p>
            <a:r>
              <a:rPr lang="en-US" dirty="0" smtClean="0"/>
              <a:t>Then you cite </a:t>
            </a:r>
            <a:r>
              <a:rPr lang="en-US" dirty="0" err="1" smtClean="0"/>
              <a:t>Bonnano’s</a:t>
            </a:r>
            <a:r>
              <a:rPr lang="en-US" dirty="0" smtClean="0"/>
              <a:t> works as a primary source, because you have read the actual articles</a:t>
            </a:r>
          </a:p>
          <a:p>
            <a:r>
              <a:rPr lang="en-US" dirty="0" smtClean="0"/>
              <a:t>You are not just using what </a:t>
            </a:r>
            <a:r>
              <a:rPr lang="en-US" dirty="0" err="1" smtClean="0"/>
              <a:t>Kunzendorf</a:t>
            </a:r>
            <a:r>
              <a:rPr lang="en-US" dirty="0" smtClean="0"/>
              <a:t> et al. said about </a:t>
            </a:r>
            <a:r>
              <a:rPr lang="en-US" dirty="0" err="1" smtClean="0"/>
              <a:t>Bonnano’s</a:t>
            </a:r>
            <a:r>
              <a:rPr lang="en-US" dirty="0" smtClean="0"/>
              <a:t> work.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16</a:t>
            </a:fld>
            <a:endParaRPr lang="en-US"/>
          </a:p>
        </p:txBody>
      </p:sp>
    </p:spTree>
    <p:extLst>
      <p:ext uri="{BB962C8B-B14F-4D97-AF65-F5344CB8AC3E}">
        <p14:creationId xmlns:p14="http://schemas.microsoft.com/office/powerpoint/2010/main" val="2674104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or Secondary</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What if, after reading </a:t>
            </a:r>
            <a:r>
              <a:rPr lang="en-US" dirty="0" err="1" smtClean="0"/>
              <a:t>Kunzendorf’s</a:t>
            </a:r>
            <a:r>
              <a:rPr lang="en-US" dirty="0" smtClean="0"/>
              <a:t> work, you decide it is not relevant to your study</a:t>
            </a:r>
          </a:p>
          <a:p>
            <a:r>
              <a:rPr lang="en-US" dirty="0" smtClean="0"/>
              <a:t>You find the </a:t>
            </a:r>
            <a:r>
              <a:rPr lang="en-US" dirty="0" err="1" smtClean="0"/>
              <a:t>Bonnanno</a:t>
            </a:r>
            <a:r>
              <a:rPr lang="en-US" dirty="0" smtClean="0"/>
              <a:t> articles, read them, and decide they are relevant</a:t>
            </a:r>
          </a:p>
          <a:p>
            <a:r>
              <a:rPr lang="en-US" dirty="0" smtClean="0"/>
              <a:t>Which do you cite?</a:t>
            </a:r>
          </a:p>
          <a:p>
            <a:r>
              <a:rPr lang="en-US" dirty="0" smtClean="0"/>
              <a:t>You cite only the </a:t>
            </a:r>
            <a:r>
              <a:rPr lang="en-US" dirty="0" err="1" smtClean="0"/>
              <a:t>Bonnano</a:t>
            </a:r>
            <a:r>
              <a:rPr lang="en-US" dirty="0" smtClean="0"/>
              <a:t> articles.  They are a primary source</a:t>
            </a:r>
          </a:p>
          <a:p>
            <a:r>
              <a:rPr lang="en-US" dirty="0" smtClean="0"/>
              <a:t>It is fine to read an article and then decide it is not relevant to your work, and not cite it</a:t>
            </a:r>
          </a:p>
          <a:p>
            <a:r>
              <a:rPr lang="en-US" dirty="0" smtClean="0"/>
              <a:t>You don’t have to cite every article you read or every article you find other interesting </a:t>
            </a:r>
            <a:r>
              <a:rPr lang="en-US" smtClean="0"/>
              <a:t>references in</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17</a:t>
            </a:fld>
            <a:endParaRPr lang="en-US"/>
          </a:p>
        </p:txBody>
      </p:sp>
    </p:spTree>
    <p:extLst>
      <p:ext uri="{BB962C8B-B14F-4D97-AF65-F5344CB8AC3E}">
        <p14:creationId xmlns:p14="http://schemas.microsoft.com/office/powerpoint/2010/main" val="2341674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about review articles?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Review articles are articles that often group together, summarize and interpret many many other articles</a:t>
            </a:r>
          </a:p>
          <a:p>
            <a:r>
              <a:rPr lang="en-US" dirty="0" smtClean="0"/>
              <a:t>They are certainly empirical works, and a very useful source of information</a:t>
            </a:r>
          </a:p>
          <a:p>
            <a:r>
              <a:rPr lang="en-US" dirty="0" smtClean="0"/>
              <a:t>If you are citing information about a specific study, and data from that study, </a:t>
            </a:r>
            <a:r>
              <a:rPr lang="en-US" u="sng" dirty="0" smtClean="0"/>
              <a:t>described in </a:t>
            </a:r>
            <a:r>
              <a:rPr lang="en-US" dirty="0" smtClean="0"/>
              <a:t>a review article then you are using the review article as a secondary source</a:t>
            </a:r>
          </a:p>
          <a:p>
            <a:r>
              <a:rPr lang="en-US" dirty="0" smtClean="0"/>
              <a:t>If you are citing how the review article itself interpreted the big picture or reflected on the topic in general, then you are using the review article as a primary source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18</a:t>
            </a:fld>
            <a:endParaRPr lang="en-US"/>
          </a:p>
        </p:txBody>
      </p:sp>
    </p:spTree>
    <p:extLst>
      <p:ext uri="{BB962C8B-B14F-4D97-AF65-F5344CB8AC3E}">
        <p14:creationId xmlns:p14="http://schemas.microsoft.com/office/powerpoint/2010/main" val="2233025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Silly Example</a:t>
            </a:r>
            <a:endParaRPr lang="en-US" dirty="0"/>
          </a:p>
        </p:txBody>
      </p:sp>
      <p:sp>
        <p:nvSpPr>
          <p:cNvPr id="3" name="Content Placeholder 2"/>
          <p:cNvSpPr>
            <a:spLocks noGrp="1"/>
          </p:cNvSpPr>
          <p:nvPr>
            <p:ph idx="1"/>
          </p:nvPr>
        </p:nvSpPr>
        <p:spPr/>
        <p:txBody>
          <a:bodyPr/>
          <a:lstStyle/>
          <a:p>
            <a:r>
              <a:rPr lang="en-US" dirty="0" smtClean="0"/>
              <a:t>Here is an example to help you think about primary and secondary sources</a:t>
            </a:r>
          </a:p>
          <a:p>
            <a:r>
              <a:rPr lang="en-US" dirty="0" smtClean="0"/>
              <a:t>Suppose your friend Z tells you what she did last night.  She is a primary source of her own activities</a:t>
            </a:r>
          </a:p>
          <a:p>
            <a:r>
              <a:rPr lang="en-US" dirty="0" smtClean="0"/>
              <a:t>Suppose another friend Y tells you what your friend Z did last night.  Y is a secondary source describing Z’s activities.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19</a:t>
            </a:fld>
            <a:endParaRPr lang="en-US"/>
          </a:p>
        </p:txBody>
      </p:sp>
    </p:spTree>
    <p:extLst>
      <p:ext uri="{BB962C8B-B14F-4D97-AF65-F5344CB8AC3E}">
        <p14:creationId xmlns:p14="http://schemas.microsoft.com/office/powerpoint/2010/main" val="385316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lstStyle/>
          <a:p>
            <a:r>
              <a:rPr lang="en-US" dirty="0" smtClean="0"/>
              <a:t>1) State goals of this tutorial</a:t>
            </a:r>
          </a:p>
          <a:p>
            <a:r>
              <a:rPr lang="en-US" dirty="0" smtClean="0"/>
              <a:t>2) Why primary and secondary sources are important</a:t>
            </a:r>
          </a:p>
          <a:p>
            <a:r>
              <a:rPr lang="en-US" dirty="0" smtClean="0"/>
              <a:t>3) Primary source and example</a:t>
            </a:r>
          </a:p>
          <a:p>
            <a:r>
              <a:rPr lang="en-US" dirty="0" smtClean="0"/>
              <a:t>4) Secondary source and example</a:t>
            </a:r>
          </a:p>
          <a:p>
            <a:r>
              <a:rPr lang="en-US" dirty="0" smtClean="0"/>
              <a:t>5) </a:t>
            </a:r>
            <a:r>
              <a:rPr lang="en-US" dirty="0"/>
              <a:t>T</a:t>
            </a:r>
            <a:r>
              <a:rPr lang="en-US" dirty="0" smtClean="0"/>
              <a:t>he difference between them in your work</a:t>
            </a:r>
          </a:p>
          <a:p>
            <a:r>
              <a:rPr lang="en-US" dirty="0" smtClean="0"/>
              <a:t>6) Citing primary and secondary sources</a:t>
            </a:r>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2</a:t>
            </a:fld>
            <a:endParaRPr lang="en-US"/>
          </a:p>
        </p:txBody>
      </p:sp>
    </p:spTree>
    <p:extLst>
      <p:ext uri="{BB962C8B-B14F-4D97-AF65-F5344CB8AC3E}">
        <p14:creationId xmlns:p14="http://schemas.microsoft.com/office/powerpoint/2010/main" val="13007029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psychology writing you are likely </a:t>
            </a:r>
            <a:r>
              <a:rPr lang="en-US" smtClean="0"/>
              <a:t>to use both </a:t>
            </a:r>
            <a:r>
              <a:rPr lang="en-US" dirty="0" smtClean="0"/>
              <a:t>primary and secondary sources</a:t>
            </a:r>
          </a:p>
          <a:p>
            <a:r>
              <a:rPr lang="en-US" dirty="0" smtClean="0"/>
              <a:t>How you define the source will influence how you cite it in your own work</a:t>
            </a:r>
          </a:p>
          <a:p>
            <a:r>
              <a:rPr lang="en-US" dirty="0" smtClean="0"/>
              <a:t>If you use information about an article described </a:t>
            </a:r>
            <a:r>
              <a:rPr lang="en-US" u="sng" dirty="0" smtClean="0"/>
              <a:t>in </a:t>
            </a:r>
            <a:r>
              <a:rPr lang="en-US" dirty="0" smtClean="0"/>
              <a:t>another article, that is likely to be a secondary source citation</a:t>
            </a:r>
          </a:p>
          <a:p>
            <a:r>
              <a:rPr lang="en-US" dirty="0" smtClean="0"/>
              <a:t>If you read an article and cite the conclusions or data that the authors of that article actually created, then it is likely a primary source citation</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20</a:t>
            </a:fld>
            <a:endParaRPr lang="en-US"/>
          </a:p>
        </p:txBody>
      </p:sp>
    </p:spTree>
    <p:extLst>
      <p:ext uri="{BB962C8B-B14F-4D97-AF65-F5344CB8AC3E}">
        <p14:creationId xmlns:p14="http://schemas.microsoft.com/office/powerpoint/2010/main" val="502514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The goal of this tutorial is to help you understand why primary and secondary sources are important resources in psychology writing</a:t>
            </a:r>
          </a:p>
          <a:p>
            <a:r>
              <a:rPr lang="en-US" dirty="0" smtClean="0"/>
              <a:t>You should know what primary and secondary sources are</a:t>
            </a:r>
          </a:p>
          <a:p>
            <a:r>
              <a:rPr lang="en-US" dirty="0" smtClean="0"/>
              <a:t>You should know when to use one or another, and how to properly cite them</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3</a:t>
            </a:fld>
            <a:endParaRPr lang="en-US"/>
          </a:p>
        </p:txBody>
      </p:sp>
    </p:spTree>
    <p:extLst>
      <p:ext uri="{BB962C8B-B14F-4D97-AF65-F5344CB8AC3E}">
        <p14:creationId xmlns:p14="http://schemas.microsoft.com/office/powerpoint/2010/main" val="685566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 </a:t>
            </a:r>
          </a:p>
          <a:p>
            <a:pPr lvl="1"/>
            <a:r>
              <a:rPr lang="en-US" dirty="0" smtClean="0"/>
              <a:t>Know what primary and secondary sources are</a:t>
            </a:r>
          </a:p>
          <a:p>
            <a:pPr lvl="1"/>
            <a:r>
              <a:rPr lang="en-US" dirty="0" smtClean="0"/>
              <a:t>Understand how to use them in your own work</a:t>
            </a:r>
          </a:p>
          <a:p>
            <a:pPr lvl="1"/>
            <a:r>
              <a:rPr lang="en-US" dirty="0" smtClean="0"/>
              <a:t>Be able to properly cite sources as primary or secondary in your </a:t>
            </a:r>
            <a:r>
              <a:rPr lang="en-US" smtClean="0"/>
              <a:t>own work</a:t>
            </a:r>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4</a:t>
            </a:fld>
            <a:endParaRPr lang="en-US"/>
          </a:p>
        </p:txBody>
      </p:sp>
    </p:spTree>
    <p:extLst>
      <p:ext uri="{BB962C8B-B14F-4D97-AF65-F5344CB8AC3E}">
        <p14:creationId xmlns:p14="http://schemas.microsoft.com/office/powerpoint/2010/main" val="31971317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are primary and secondary sources important?</a:t>
            </a:r>
            <a:endParaRPr lang="en-US" dirty="0"/>
          </a:p>
        </p:txBody>
      </p:sp>
      <p:sp>
        <p:nvSpPr>
          <p:cNvPr id="3" name="Content Placeholder 2"/>
          <p:cNvSpPr>
            <a:spLocks noGrp="1"/>
          </p:cNvSpPr>
          <p:nvPr>
            <p:ph idx="1"/>
          </p:nvPr>
        </p:nvSpPr>
        <p:spPr/>
        <p:txBody>
          <a:bodyPr>
            <a:normAutofit/>
          </a:bodyPr>
          <a:lstStyle/>
          <a:p>
            <a:r>
              <a:rPr lang="en-US" dirty="0" smtClean="0"/>
              <a:t>Psychology is an empirical science</a:t>
            </a:r>
          </a:p>
          <a:p>
            <a:r>
              <a:rPr lang="en-US" dirty="0"/>
              <a:t>I</a:t>
            </a:r>
            <a:r>
              <a:rPr lang="en-US" dirty="0" smtClean="0"/>
              <a:t>t is based on evidence-scientifically collected data and observations</a:t>
            </a:r>
          </a:p>
          <a:p>
            <a:r>
              <a:rPr lang="en-US" dirty="0" smtClean="0"/>
              <a:t>When you write a research proposal or paper, you must support your arguments with references to the empirical literature</a:t>
            </a:r>
          </a:p>
          <a:p>
            <a:pPr lvl="1"/>
            <a:r>
              <a:rPr lang="en-US" dirty="0" smtClean="0"/>
              <a:t>Literature based on data and observations</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5</a:t>
            </a:fld>
            <a:endParaRPr lang="en-US"/>
          </a:p>
        </p:txBody>
      </p:sp>
    </p:spTree>
    <p:extLst>
      <p:ext uri="{BB962C8B-B14F-4D97-AF65-F5344CB8AC3E}">
        <p14:creationId xmlns:p14="http://schemas.microsoft.com/office/powerpoint/2010/main" val="982493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are primary and secondary sources important?</a:t>
            </a:r>
            <a:endParaRPr lang="en-US" dirty="0"/>
          </a:p>
        </p:txBody>
      </p:sp>
      <p:sp>
        <p:nvSpPr>
          <p:cNvPr id="3" name="Content Placeholder 2"/>
          <p:cNvSpPr>
            <a:spLocks noGrp="1"/>
          </p:cNvSpPr>
          <p:nvPr>
            <p:ph idx="1"/>
          </p:nvPr>
        </p:nvSpPr>
        <p:spPr/>
        <p:txBody>
          <a:bodyPr>
            <a:normAutofit/>
          </a:bodyPr>
          <a:lstStyle/>
          <a:p>
            <a:r>
              <a:rPr lang="en-US" dirty="0"/>
              <a:t>Empirical literature </a:t>
            </a:r>
            <a:r>
              <a:rPr lang="en-US" dirty="0" smtClean="0"/>
              <a:t>includes </a:t>
            </a:r>
            <a:r>
              <a:rPr lang="en-US" dirty="0"/>
              <a:t>both primary and secondary sources</a:t>
            </a:r>
          </a:p>
          <a:p>
            <a:r>
              <a:rPr lang="en-US" dirty="0"/>
              <a:t>You are likely to use both in a research paper or </a:t>
            </a:r>
            <a:r>
              <a:rPr lang="en-US" dirty="0" smtClean="0"/>
              <a:t>proposal</a:t>
            </a:r>
          </a:p>
          <a:p>
            <a:r>
              <a:rPr lang="en-US" dirty="0" smtClean="0"/>
              <a:t>Your instructors are likely to use these terms frequently</a:t>
            </a:r>
            <a:endParaRPr lang="en-US" dirty="0"/>
          </a:p>
          <a:p>
            <a:r>
              <a:rPr lang="en-US" dirty="0"/>
              <a:t>It is important to know </a:t>
            </a:r>
            <a:r>
              <a:rPr lang="en-US" dirty="0" smtClean="0"/>
              <a:t>what they mean, and how to identify a primary or secondary source</a:t>
            </a:r>
            <a:endParaRPr lang="en-US" dirty="0"/>
          </a:p>
          <a:p>
            <a:endParaRPr lang="en-US" dirty="0" smtClean="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6</a:t>
            </a:fld>
            <a:endParaRPr lang="en-US"/>
          </a:p>
        </p:txBody>
      </p:sp>
    </p:spTree>
    <p:extLst>
      <p:ext uri="{BB962C8B-B14F-4D97-AF65-F5344CB8AC3E}">
        <p14:creationId xmlns:p14="http://schemas.microsoft.com/office/powerpoint/2010/main" val="42598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Primary Source?</a:t>
            </a:r>
            <a:endParaRPr lang="en-US" dirty="0"/>
          </a:p>
        </p:txBody>
      </p:sp>
      <p:sp>
        <p:nvSpPr>
          <p:cNvPr id="3" name="Content Placeholder 2"/>
          <p:cNvSpPr>
            <a:spLocks noGrp="1"/>
          </p:cNvSpPr>
          <p:nvPr>
            <p:ph idx="1"/>
          </p:nvPr>
        </p:nvSpPr>
        <p:spPr/>
        <p:txBody>
          <a:bodyPr/>
          <a:lstStyle/>
          <a:p>
            <a:r>
              <a:rPr lang="en-US" dirty="0" smtClean="0"/>
              <a:t>A primary source is </a:t>
            </a:r>
            <a:r>
              <a:rPr lang="en-US" u="sng" dirty="0" smtClean="0"/>
              <a:t>a study </a:t>
            </a:r>
            <a:r>
              <a:rPr lang="en-US" dirty="0" smtClean="0"/>
              <a:t>actually authored by that person or group of people</a:t>
            </a:r>
          </a:p>
          <a:p>
            <a:r>
              <a:rPr lang="en-US" dirty="0" smtClean="0"/>
              <a:t>The data collected in the study, the interpretations and conclusions about that data, all are primary source material</a:t>
            </a:r>
          </a:p>
          <a:p>
            <a:r>
              <a:rPr lang="en-US" dirty="0" smtClean="0"/>
              <a:t>The authors actually conducted the study themselves, interpreted the data, and produced the report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7</a:t>
            </a:fld>
            <a:endParaRPr lang="en-US"/>
          </a:p>
        </p:txBody>
      </p:sp>
    </p:spTree>
    <p:extLst>
      <p:ext uri="{BB962C8B-B14F-4D97-AF65-F5344CB8AC3E}">
        <p14:creationId xmlns:p14="http://schemas.microsoft.com/office/powerpoint/2010/main" val="2686374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Source-Example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Below is an excerpt from the discussion section of a published empirical study (</a:t>
            </a:r>
            <a:r>
              <a:rPr lang="en-US" dirty="0" err="1" smtClean="0"/>
              <a:t>Sladkova</a:t>
            </a:r>
            <a:r>
              <a:rPr lang="en-US" dirty="0" smtClean="0"/>
              <a:t>, 2007) </a:t>
            </a:r>
          </a:p>
          <a:p>
            <a:pPr marL="0" indent="0">
              <a:buNone/>
            </a:pPr>
            <a:endParaRPr lang="en-US" dirty="0" smtClean="0"/>
          </a:p>
          <a:p>
            <a:pPr marL="0" indent="0">
              <a:buNone/>
            </a:pPr>
            <a:r>
              <a:rPr lang="en-US" dirty="0" smtClean="0">
                <a:solidFill>
                  <a:srgbClr val="FF0000"/>
                </a:solidFill>
              </a:rPr>
              <a:t>People in </a:t>
            </a:r>
            <a:r>
              <a:rPr lang="en-US" dirty="0" err="1" smtClean="0">
                <a:solidFill>
                  <a:srgbClr val="FF0000"/>
                </a:solidFill>
              </a:rPr>
              <a:t>Copa´n</a:t>
            </a:r>
            <a:r>
              <a:rPr lang="en-US" dirty="0" smtClean="0">
                <a:solidFill>
                  <a:srgbClr val="FF0000"/>
                </a:solidFill>
              </a:rPr>
              <a:t> </a:t>
            </a:r>
            <a:r>
              <a:rPr lang="en-US" dirty="0" err="1" smtClean="0">
                <a:solidFill>
                  <a:srgbClr val="FF0000"/>
                </a:solidFill>
              </a:rPr>
              <a:t>Ruinas</a:t>
            </a:r>
            <a:r>
              <a:rPr lang="en-US" dirty="0" smtClean="0">
                <a:solidFill>
                  <a:srgbClr val="FF0000"/>
                </a:solidFill>
              </a:rPr>
              <a:t> are aware of the difficult living conditions of undocumented migrants in the US as well as the possibility to make money there to provide for their families and return home in a relatively short period of time. They weigh these and other costs and benefits and their decisions are nested in difficult socio-economic conditions of the community and the country, as well as the global context of mass migration.</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8</a:t>
            </a:fld>
            <a:endParaRPr lang="en-US"/>
          </a:p>
        </p:txBody>
      </p:sp>
    </p:spTree>
    <p:extLst>
      <p:ext uri="{BB962C8B-B14F-4D97-AF65-F5344CB8AC3E}">
        <p14:creationId xmlns:p14="http://schemas.microsoft.com/office/powerpoint/2010/main" val="2212405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Source-Example</a:t>
            </a:r>
            <a:endParaRPr lang="en-US" dirty="0"/>
          </a:p>
        </p:txBody>
      </p:sp>
      <p:sp>
        <p:nvSpPr>
          <p:cNvPr id="3" name="Content Placeholder 2"/>
          <p:cNvSpPr>
            <a:spLocks noGrp="1"/>
          </p:cNvSpPr>
          <p:nvPr>
            <p:ph idx="1"/>
          </p:nvPr>
        </p:nvSpPr>
        <p:spPr/>
        <p:txBody>
          <a:bodyPr/>
          <a:lstStyle/>
          <a:p>
            <a:r>
              <a:rPr lang="en-US" dirty="0" smtClean="0"/>
              <a:t>If you cited this interpretation in a paper, you would be citing a primary source.  It could look something like this:</a:t>
            </a:r>
          </a:p>
          <a:p>
            <a:pPr marL="0" indent="0">
              <a:buNone/>
            </a:pPr>
            <a:r>
              <a:rPr lang="en-US" dirty="0" err="1" smtClean="0">
                <a:solidFill>
                  <a:srgbClr val="FF0000"/>
                </a:solidFill>
              </a:rPr>
              <a:t>Sladkova</a:t>
            </a:r>
            <a:r>
              <a:rPr lang="en-US" dirty="0" smtClean="0">
                <a:solidFill>
                  <a:srgbClr val="FF0000"/>
                </a:solidFill>
              </a:rPr>
              <a:t> (2007) in her qualitative study of the issues faced by </a:t>
            </a:r>
            <a:r>
              <a:rPr lang="en-US" dirty="0">
                <a:solidFill>
                  <a:srgbClr val="FF0000"/>
                </a:solidFill>
              </a:rPr>
              <a:t>H</a:t>
            </a:r>
            <a:r>
              <a:rPr lang="en-US" dirty="0" smtClean="0">
                <a:solidFill>
                  <a:srgbClr val="FF0000"/>
                </a:solidFill>
              </a:rPr>
              <a:t>onduran immigrants, concluded that both proximal and distal factors, and short and long term agendas influence decisions to migrate. </a:t>
            </a:r>
            <a:r>
              <a:rPr lang="en-US" dirty="0" smtClean="0"/>
              <a:t>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5861CAB8-E555-416C-9D7D-BC4DB7F0480E}" type="slidenum">
              <a:rPr lang="en-US" smtClean="0"/>
              <a:t>9</a:t>
            </a:fld>
            <a:endParaRPr lang="en-US"/>
          </a:p>
        </p:txBody>
      </p:sp>
    </p:spTree>
    <p:extLst>
      <p:ext uri="{BB962C8B-B14F-4D97-AF65-F5344CB8AC3E}">
        <p14:creationId xmlns:p14="http://schemas.microsoft.com/office/powerpoint/2010/main" val="2946605459"/>
      </p:ext>
    </p:extLst>
  </p:cSld>
  <p:clrMapOvr>
    <a:masterClrMapping/>
  </p:clrMapOvr>
</p:sld>
</file>

<file path=ppt/theme/theme1.xml><?xml version="1.0" encoding="utf-8"?>
<a:theme xmlns:a="http://schemas.openxmlformats.org/drawingml/2006/main" name="Office Theme">
  <a:themeElements>
    <a:clrScheme name="Custom 1">
      <a:dk1>
        <a:srgbClr val="000000"/>
      </a:dk1>
      <a:lt1>
        <a:sysClr val="window" lastClr="FFFFFF"/>
      </a:lt1>
      <a:dk2>
        <a:srgbClr val="F79646"/>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1617</Words>
  <Application>Microsoft Office PowerPoint</Application>
  <PresentationFormat>On-screen Show (4:3)</PresentationFormat>
  <Paragraphs>128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Information Literacy</vt:lpstr>
      <vt:lpstr>Steps in this tutorial</vt:lpstr>
      <vt:lpstr>Goal</vt:lpstr>
      <vt:lpstr>Objectives</vt:lpstr>
      <vt:lpstr>Why are primary and secondary sources important?</vt:lpstr>
      <vt:lpstr>Why are primary and secondary sources important?</vt:lpstr>
      <vt:lpstr>What is a Primary Source?</vt:lpstr>
      <vt:lpstr>Primary Source-Example</vt:lpstr>
      <vt:lpstr>Primary Source-Example</vt:lpstr>
      <vt:lpstr>What is a Secondary Source</vt:lpstr>
      <vt:lpstr>When is it primary and when is it secondary?</vt:lpstr>
      <vt:lpstr>When is it Primary-Example 1</vt:lpstr>
      <vt:lpstr>When is it Primary-Example 1, Continued</vt:lpstr>
      <vt:lpstr>When is it Primary-Example 1, Continued</vt:lpstr>
      <vt:lpstr>When it is Secondary-Example 1, continued</vt:lpstr>
      <vt:lpstr>Primary or Secondary?</vt:lpstr>
      <vt:lpstr>Primary or Secondary</vt:lpstr>
      <vt:lpstr>What about review articles?</vt:lpstr>
      <vt:lpstr>A Silly Example</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Literacy</dc:title>
  <dc:creator>Frye, Alice A</dc:creator>
  <cp:lastModifiedBy>Mary</cp:lastModifiedBy>
  <cp:revision>16</cp:revision>
  <dcterms:created xsi:type="dcterms:W3CDTF">2012-08-23T15:09:24Z</dcterms:created>
  <dcterms:modified xsi:type="dcterms:W3CDTF">2013-09-21T19:47:35Z</dcterms:modified>
</cp:coreProperties>
</file>