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257" r:id="rId4"/>
    <p:sldId id="27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7" r:id="rId13"/>
    <p:sldId id="266" r:id="rId14"/>
    <p:sldId id="261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11F7F-B334-404C-98D4-088696DA535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6A482-C423-46E5-A73B-E824AC2C7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17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DA6C-97AC-4FDB-835C-300F43818AC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9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BF76-8316-49F6-BD6F-A4C6A067B5F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B1B2-092A-4CBB-B7BE-0366FE11BD2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1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5F0F-45A4-428F-A341-B5A459CF0C3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3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07922-DA8C-42BD-8E7D-C4AEABEB75E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4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AFBE-066C-48A0-881C-B403C11B9CDE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2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FDB5-387E-4A54-8BD0-6F5E2BA39371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1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A594-9C09-46B1-A730-ED5212131C8A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5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DE22-CDD4-4F74-AA25-A535C93B74AE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73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B94C-4B5B-4D09-8DDE-27029EFD77D0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10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ADED-420B-4DD1-8CB9-7CACAD3D899C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5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92272-8B13-4ADA-A6D4-1AAA8F3B689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DA750-CB06-48E7-A9C3-89B1B3AE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72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Information Literacy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Peer Reviewed 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871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peer reviewed article get published?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action editor reads the article</a:t>
            </a:r>
            <a:endParaRPr lang="en-US" dirty="0"/>
          </a:p>
          <a:p>
            <a:r>
              <a:rPr lang="en-US" dirty="0" smtClean="0"/>
              <a:t>The editor sends the complete article to 2 or 3 scholars who know the area</a:t>
            </a:r>
          </a:p>
          <a:p>
            <a:r>
              <a:rPr lang="en-US" dirty="0" smtClean="0"/>
              <a:t>These scholars provide detailed written reviews</a:t>
            </a:r>
          </a:p>
          <a:p>
            <a:r>
              <a:rPr lang="en-US" dirty="0" smtClean="0"/>
              <a:t>Based on these reviews the editor makes a decision about whether to publish the study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97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reviews the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Who does the action editor send the article to for review?</a:t>
            </a:r>
          </a:p>
          <a:p>
            <a:r>
              <a:rPr lang="en-US" dirty="0" smtClean="0"/>
              <a:t>It is usually sent to 2 or 3 scholars who work in the field</a:t>
            </a:r>
          </a:p>
          <a:p>
            <a:pPr lvl="1"/>
            <a:r>
              <a:rPr lang="en-US" dirty="0" smtClean="0"/>
              <a:t>That is, have publications or active research in the area</a:t>
            </a:r>
          </a:p>
          <a:p>
            <a:r>
              <a:rPr lang="en-US" dirty="0" smtClean="0"/>
              <a:t>The author of the study being reviewed does </a:t>
            </a:r>
            <a:r>
              <a:rPr lang="en-US" u="sng" dirty="0" smtClean="0"/>
              <a:t>not</a:t>
            </a:r>
            <a:r>
              <a:rPr lang="en-US" dirty="0" smtClean="0"/>
              <a:t> know, and </a:t>
            </a:r>
            <a:r>
              <a:rPr lang="en-US" u="sng" dirty="0" smtClean="0"/>
              <a:t>won’t</a:t>
            </a:r>
            <a:r>
              <a:rPr lang="en-US" dirty="0" smtClean="0"/>
              <a:t> know, who these people are</a:t>
            </a:r>
          </a:p>
          <a:p>
            <a:r>
              <a:rPr lang="en-US" dirty="0" smtClean="0"/>
              <a:t>The reviews are “blinded.”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65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“Blinded”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Blinded reviews means that the reviewers will feel free to be honest, without fear that they will “get payback” later if they write a negative review</a:t>
            </a:r>
          </a:p>
          <a:p>
            <a:r>
              <a:rPr lang="en-US" dirty="0" smtClean="0"/>
              <a:t>Thus, reviews are often highly critical and raise many questions about the study that the author must answer before it can be published</a:t>
            </a:r>
          </a:p>
          <a:p>
            <a:r>
              <a:rPr lang="en-US" dirty="0" smtClean="0"/>
              <a:t>This helps ensure that peer reviewed articles are high quality studies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67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peer reviewed article get published?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the editor has the reviews, 1 of 3 things usually happen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study is accepted right away (this is rare)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study is rejected with </a:t>
            </a:r>
            <a:r>
              <a:rPr lang="en-US" u="sng" dirty="0" smtClean="0"/>
              <a:t>no possibility </a:t>
            </a:r>
            <a:r>
              <a:rPr lang="en-US" dirty="0" smtClean="0"/>
              <a:t>of resubmission (this is also rare)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study is rejected, but the authors are invited to resubmit the study if they can fix the problems the reviewers noted (most common)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18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a peer-reviewed article?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peer reviewed article is a study that has gone through a process of being examined and criticized by other scholars</a:t>
            </a:r>
          </a:p>
          <a:p>
            <a:r>
              <a:rPr lang="en-US" dirty="0" smtClean="0"/>
              <a:t>If the article can “stand up” to the criticism and still be considered good, then it may be published</a:t>
            </a:r>
          </a:p>
          <a:p>
            <a:r>
              <a:rPr lang="en-US" dirty="0" smtClean="0"/>
              <a:t>Peer reviewed articles are usually found in academic journals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41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</a:t>
            </a:r>
            <a:r>
              <a:rPr lang="en-US" i="1" dirty="0" smtClean="0"/>
              <a:t>not</a:t>
            </a:r>
            <a:r>
              <a:rPr lang="en-US" dirty="0" smtClean="0"/>
              <a:t> a peer reviewed article?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are empirical (data or observation based) studies that are </a:t>
            </a:r>
            <a:r>
              <a:rPr lang="en-US" u="sng" dirty="0" smtClean="0"/>
              <a:t>not</a:t>
            </a:r>
            <a:r>
              <a:rPr lang="en-US" dirty="0" smtClean="0"/>
              <a:t> peer reviewed</a:t>
            </a:r>
          </a:p>
          <a:p>
            <a:r>
              <a:rPr lang="en-US" dirty="0" smtClean="0"/>
              <a:t>These may include books, book chapters or government documents</a:t>
            </a:r>
          </a:p>
          <a:p>
            <a:pPr lvl="1"/>
            <a:r>
              <a:rPr lang="en-US" dirty="0" smtClean="0"/>
              <a:t>Books or book chapters may be “invited” and therefore unlikely to be rejected or go through a highly critical review process</a:t>
            </a:r>
          </a:p>
          <a:p>
            <a:r>
              <a:rPr lang="en-US" dirty="0" smtClean="0"/>
              <a:t>These works may be high quality, and have gone through some kind of review process</a:t>
            </a:r>
          </a:p>
          <a:p>
            <a:r>
              <a:rPr lang="en-US" dirty="0" smtClean="0"/>
              <a:t>But they have not usually gone through something like the peer review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25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described what a peer reviewed article is</a:t>
            </a:r>
          </a:p>
          <a:p>
            <a:r>
              <a:rPr lang="en-US" dirty="0" smtClean="0"/>
              <a:t>It described the review process</a:t>
            </a:r>
          </a:p>
          <a:p>
            <a:r>
              <a:rPr lang="en-US" dirty="0" smtClean="0"/>
              <a:t>It described how peer reviewed and non-peer reviewed articles are different</a:t>
            </a:r>
          </a:p>
          <a:p>
            <a:r>
              <a:rPr lang="en-US" dirty="0" smtClean="0"/>
              <a:t>You may end up using both in psychology</a:t>
            </a:r>
          </a:p>
          <a:p>
            <a:r>
              <a:rPr lang="en-US" dirty="0" smtClean="0"/>
              <a:t>But peer reviewed articles are </a:t>
            </a:r>
            <a:r>
              <a:rPr lang="en-US" smtClean="0"/>
              <a:t>usually preferred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81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Explain what a peer reviewed source is and why this is an important distinction</a:t>
            </a:r>
          </a:p>
          <a:p>
            <a:r>
              <a:rPr lang="en-US" dirty="0" smtClean="0"/>
              <a:t>3) Detail the process by which a peer reviewed article is published</a:t>
            </a:r>
          </a:p>
          <a:p>
            <a:r>
              <a:rPr lang="en-US" dirty="0" smtClean="0"/>
              <a:t>4) Describe who reviews an article for publication</a:t>
            </a:r>
          </a:p>
          <a:p>
            <a:r>
              <a:rPr lang="en-US" dirty="0" smtClean="0"/>
              <a:t>5) Describe what blind review is</a:t>
            </a:r>
          </a:p>
          <a:p>
            <a:r>
              <a:rPr lang="en-US" dirty="0" smtClean="0"/>
              <a:t>6) Explain which types of works are not peer reviewed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9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what a peer reviewed source is</a:t>
            </a:r>
          </a:p>
          <a:p>
            <a:r>
              <a:rPr lang="en-US" dirty="0" smtClean="0"/>
              <a:t>Explain the process of peer review</a:t>
            </a:r>
          </a:p>
          <a:p>
            <a:r>
              <a:rPr lang="en-US" dirty="0" smtClean="0"/>
              <a:t>Explain how to tell a peer reviewed from a non-peer reviewed source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6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Understand exactly what a peer reviewed article is</a:t>
            </a:r>
          </a:p>
          <a:p>
            <a:pPr lvl="1"/>
            <a:r>
              <a:rPr lang="en-US" dirty="0" smtClean="0"/>
              <a:t>Be familiar with the process that a peer reviewed article undergoes</a:t>
            </a:r>
          </a:p>
          <a:p>
            <a:pPr lvl="1"/>
            <a:r>
              <a:rPr lang="en-US" dirty="0" smtClean="0"/>
              <a:t>Know how articles are reviewed before publication</a:t>
            </a:r>
          </a:p>
          <a:p>
            <a:pPr lvl="1"/>
            <a:r>
              <a:rPr lang="en-US" dirty="0" smtClean="0"/>
              <a:t>Know what blind review is</a:t>
            </a:r>
          </a:p>
          <a:p>
            <a:pPr lvl="1"/>
            <a:r>
              <a:rPr lang="en-US" dirty="0" smtClean="0"/>
              <a:t>Be familiar with types of articles that are not peer reviewed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4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Peer Reviewed 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psychology we often talk about “peer reviewed” articles</a:t>
            </a:r>
          </a:p>
          <a:p>
            <a:r>
              <a:rPr lang="en-US" dirty="0" smtClean="0"/>
              <a:t>These are articles that have been </a:t>
            </a:r>
            <a:r>
              <a:rPr lang="en-US" u="sng" dirty="0" smtClean="0"/>
              <a:t>critically</a:t>
            </a:r>
            <a:r>
              <a:rPr lang="en-US" dirty="0" smtClean="0"/>
              <a:t> reviewed by peers—other scholars active in the field, prior to being accepted for publication</a:t>
            </a:r>
          </a:p>
          <a:p>
            <a:r>
              <a:rPr lang="en-US" dirty="0" smtClean="0"/>
              <a:t>Not all articles, and very few books or book chapters are peer reviewed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96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peer reviewed article get published?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First a scholar completes a study, and writes a report of the study</a:t>
            </a:r>
          </a:p>
          <a:p>
            <a:pPr lvl="1"/>
            <a:r>
              <a:rPr lang="en-US" dirty="0" smtClean="0"/>
              <a:t>This process may include many coauthors</a:t>
            </a:r>
          </a:p>
          <a:p>
            <a:r>
              <a:rPr lang="en-US" dirty="0" smtClean="0"/>
              <a:t>The final report includes the basic sections of a research paper:</a:t>
            </a:r>
          </a:p>
          <a:p>
            <a:pPr lvl="1"/>
            <a:r>
              <a:rPr lang="en-US" dirty="0" smtClean="0"/>
              <a:t>Abstract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28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peer reviewed article get published?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Before or during the writing process the authors consider which journal they will send the paper to</a:t>
            </a:r>
          </a:p>
          <a:p>
            <a:pPr lvl="1"/>
            <a:r>
              <a:rPr lang="en-US" dirty="0" smtClean="0"/>
              <a:t>They consider how the paper topic matches the journal topic</a:t>
            </a:r>
          </a:p>
          <a:p>
            <a:pPr lvl="2"/>
            <a:r>
              <a:rPr lang="en-US" dirty="0" smtClean="0"/>
              <a:t>You would not send a study about the elderly to a journal that focuses on childhood and adolescence</a:t>
            </a:r>
          </a:p>
          <a:p>
            <a:pPr lvl="1"/>
            <a:r>
              <a:rPr lang="en-US" dirty="0" smtClean="0"/>
              <a:t>They may also consider how “tough” the journal is</a:t>
            </a:r>
          </a:p>
          <a:p>
            <a:pPr lvl="2"/>
            <a:r>
              <a:rPr lang="en-US" dirty="0" smtClean="0"/>
              <a:t>Some journals have higher standards for publication than others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8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peer reviewed article get published?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the authors choose a journal, they check to see if the journal has special requirements for submission or formatting</a:t>
            </a:r>
          </a:p>
          <a:p>
            <a:pPr lvl="1"/>
            <a:r>
              <a:rPr lang="en-US" dirty="0" smtClean="0"/>
              <a:t>Failing to do this may get an article rejected before an editor even reads it</a:t>
            </a:r>
          </a:p>
          <a:p>
            <a:r>
              <a:rPr lang="en-US" dirty="0" smtClean="0"/>
              <a:t>Then they submit their article</a:t>
            </a:r>
          </a:p>
          <a:p>
            <a:pPr lvl="1"/>
            <a:r>
              <a:rPr lang="en-US" dirty="0" smtClean="0"/>
              <a:t>Most articles are submitted electronically through online submission portals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2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peer reviewed article get published?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article is now at the journal</a:t>
            </a:r>
          </a:p>
          <a:p>
            <a:r>
              <a:rPr lang="en-US" dirty="0" smtClean="0"/>
              <a:t>What happens next?</a:t>
            </a:r>
          </a:p>
          <a:p>
            <a:r>
              <a:rPr lang="en-US" dirty="0" smtClean="0"/>
              <a:t>An “action” editor takes charge of the article</a:t>
            </a:r>
          </a:p>
          <a:p>
            <a:pPr lvl="1"/>
            <a:r>
              <a:rPr lang="en-US" dirty="0" smtClean="0"/>
              <a:t>Most journals have 2 to 5 main “action” editors</a:t>
            </a:r>
          </a:p>
          <a:p>
            <a:pPr lvl="1"/>
            <a:r>
              <a:rPr lang="en-US" dirty="0" smtClean="0"/>
              <a:t>Action editors are active scholars chosen based on their expertise in certain areas</a:t>
            </a:r>
          </a:p>
          <a:p>
            <a:pPr lvl="1"/>
            <a:r>
              <a:rPr lang="en-US" dirty="0" smtClean="0"/>
              <a:t>A single action editor may see over 100 submissions each year</a:t>
            </a:r>
          </a:p>
          <a:p>
            <a:pPr lvl="2"/>
            <a:r>
              <a:rPr lang="en-US" dirty="0" smtClean="0"/>
              <a:t>Along with his or her regular teaching or research job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A750-CB06-48E7-A9C3-89B1B3AEB6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1178</Words>
  <Application>Microsoft Office PowerPoint</Application>
  <PresentationFormat>On-screen Show (4:3)</PresentationFormat>
  <Paragraphs>121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Information Literacy</vt:lpstr>
      <vt:lpstr>Steps in this tutorial</vt:lpstr>
      <vt:lpstr>Goal</vt:lpstr>
      <vt:lpstr>Objectives</vt:lpstr>
      <vt:lpstr>What is a Peer Reviewed Source?</vt:lpstr>
      <vt:lpstr>How does a peer reviewed article get published?</vt:lpstr>
      <vt:lpstr>How does a peer reviewed article get published?</vt:lpstr>
      <vt:lpstr>How does a peer reviewed article get published?</vt:lpstr>
      <vt:lpstr>How does a peer reviewed article get published?</vt:lpstr>
      <vt:lpstr>How does a peer reviewed article get published?</vt:lpstr>
      <vt:lpstr>Who reviews the article</vt:lpstr>
      <vt:lpstr>“Blinded” Reviews</vt:lpstr>
      <vt:lpstr>How does a peer reviewed article get published?</vt:lpstr>
      <vt:lpstr>So what is a peer-reviewed article?</vt:lpstr>
      <vt:lpstr>What is not a peer reviewed article?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Literacy</dc:title>
  <dc:creator>Frye, Alice A</dc:creator>
  <cp:lastModifiedBy>Mary</cp:lastModifiedBy>
  <cp:revision>15</cp:revision>
  <dcterms:created xsi:type="dcterms:W3CDTF">2012-08-20T14:49:06Z</dcterms:created>
  <dcterms:modified xsi:type="dcterms:W3CDTF">2013-09-21T19:46:25Z</dcterms:modified>
</cp:coreProperties>
</file>