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2" r:id="rId3"/>
    <p:sldId id="257" r:id="rId4"/>
    <p:sldId id="273" r:id="rId5"/>
    <p:sldId id="258" r:id="rId6"/>
    <p:sldId id="259" r:id="rId7"/>
    <p:sldId id="260" r:id="rId8"/>
    <p:sldId id="261" r:id="rId9"/>
    <p:sldId id="263" r:id="rId10"/>
    <p:sldId id="262"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998" y="-7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215EBA-D700-46B8-9A74-98E32CB6B6EC}" type="datetimeFigureOut">
              <a:rPr lang="en-US" smtClean="0"/>
              <a:t>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EB06C4-CD19-4853-8CC4-4F0F2E1307BE}" type="slidenum">
              <a:rPr lang="en-US" smtClean="0"/>
              <a:t>‹#›</a:t>
            </a:fld>
            <a:endParaRPr lang="en-US"/>
          </a:p>
        </p:txBody>
      </p:sp>
    </p:spTree>
    <p:extLst>
      <p:ext uri="{BB962C8B-B14F-4D97-AF65-F5344CB8AC3E}">
        <p14:creationId xmlns:p14="http://schemas.microsoft.com/office/powerpoint/2010/main" val="167418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63C1B2-DA85-471B-99A4-215F86B8881F}" type="datetime1">
              <a:rPr lang="en-US" smtClean="0"/>
              <a:t>2/3/2014</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1329624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A22172-C44F-406D-A2E6-728F19CDEB51}" type="datetime1">
              <a:rPr lang="en-US" smtClean="0"/>
              <a:t>2/3/2014</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2156011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58F797-057A-4A75-A350-EEE7F491CE4D}" type="datetime1">
              <a:rPr lang="en-US" smtClean="0"/>
              <a:t>2/3/2014</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301768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FA66C-2719-422D-8649-6E1E99C579BB}" type="datetime1">
              <a:rPr lang="en-US" smtClean="0"/>
              <a:t>2/3/2014</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3106006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D0FB05-0603-4BBE-8093-23D060E7C69F}" type="datetime1">
              <a:rPr lang="en-US" smtClean="0"/>
              <a:t>2/3/2014</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2686749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C01815-1FED-4F17-98E1-2F15813C4991}" type="datetime1">
              <a:rPr lang="en-US" smtClean="0"/>
              <a:t>2/3/2014</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262549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2DE910-B0ED-44CA-BA8E-2D08EB45494D}" type="datetime1">
              <a:rPr lang="en-US" smtClean="0"/>
              <a:t>2/3/2014</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106834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543379-9A52-4F9C-A8A6-6591BA8516DD}" type="datetime1">
              <a:rPr lang="en-US" smtClean="0"/>
              <a:t>2/3/2014</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276886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BA15B-6D92-4BEE-8C8F-28954B1A919E}" type="datetime1">
              <a:rPr lang="en-US" smtClean="0"/>
              <a:t>2/3/2014</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1363303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83AB35-DFB4-4AA5-9B84-5848DE11504F}" type="datetime1">
              <a:rPr lang="en-US" smtClean="0"/>
              <a:t>2/3/2014</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3811834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D5867F-5130-4856-B421-E17F89BDAC45}" type="datetime1">
              <a:rPr lang="en-US" smtClean="0"/>
              <a:t>2/3/2014</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FAC811C-D6B2-4347-AB62-A5A03D12E9A4}" type="slidenum">
              <a:rPr lang="en-US" smtClean="0"/>
              <a:t>‹#›</a:t>
            </a:fld>
            <a:endParaRPr lang="en-US"/>
          </a:p>
        </p:txBody>
      </p:sp>
    </p:spTree>
    <p:extLst>
      <p:ext uri="{BB962C8B-B14F-4D97-AF65-F5344CB8AC3E}">
        <p14:creationId xmlns:p14="http://schemas.microsoft.com/office/powerpoint/2010/main" val="2889407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60F996-838F-42C0-90B0-25CF48863B54}" type="datetime1">
              <a:rPr lang="en-US" smtClean="0"/>
              <a:t>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C811C-D6B2-4347-AB62-A5A03D12E9A4}" type="slidenum">
              <a:rPr lang="en-US" smtClean="0"/>
              <a:t>‹#›</a:t>
            </a:fld>
            <a:endParaRPr lang="en-US"/>
          </a:p>
        </p:txBody>
      </p:sp>
    </p:spTree>
    <p:extLst>
      <p:ext uri="{BB962C8B-B14F-4D97-AF65-F5344CB8AC3E}">
        <p14:creationId xmlns:p14="http://schemas.microsoft.com/office/powerpoint/2010/main" val="293009712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libweb.uml.edu/knowhow/plagiarismvideo.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ml.edu/Catalog/Graduate/Policies/Academic-Integrity.aspx" TargetMode="External"/><Relationship Id="rId2" Type="http://schemas.openxmlformats.org/officeDocument/2006/relationships/hyperlink" Target="https://exchange.uml.edu/owa/redir.aspx?C=IMDt6_myYEGyO8mRkERmAHmma1YV9NAICuljJbnu2cuZwrAie4RdwzSmjFaQ9HaTUYoFQSunJks.&amp;URL=http://www.uml.edu/Catalog/Undergraduate/Policies/Academic-Integrity.aspx" TargetMode="External"/><Relationship Id="rId1" Type="http://schemas.openxmlformats.org/officeDocument/2006/relationships/slideLayout" Target="../slideLayouts/slideLayout2.xml"/><Relationship Id="rId4" Type="http://schemas.openxmlformats.org/officeDocument/2006/relationships/hyperlink" Target="https://exchange.uml.edu/owa/redir.aspx?C=IMDt6_myYEGyO8mRkERmAHmma1YV9NAICuljJbnu2cuZwrAie4RdwzSmjFaQ9HaTUYoFQSunJks.&amp;URL=http://continuinged.uml.edu/policies/academicintegrity.cf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Literacy</a:t>
            </a:r>
            <a:endParaRPr lang="en-US" dirty="0"/>
          </a:p>
        </p:txBody>
      </p:sp>
      <p:sp>
        <p:nvSpPr>
          <p:cNvPr id="3" name="Subtitle 2"/>
          <p:cNvSpPr>
            <a:spLocks noGrp="1"/>
          </p:cNvSpPr>
          <p:nvPr>
            <p:ph type="subTitle" idx="1"/>
          </p:nvPr>
        </p:nvSpPr>
        <p:spPr/>
        <p:txBody>
          <a:bodyPr/>
          <a:lstStyle/>
          <a:p>
            <a:r>
              <a:rPr lang="en-US" dirty="0" smtClean="0"/>
              <a:t>What you cannot do:  Academic Honesty and Plagiarism</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79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a:t>
            </a:r>
            <a:endParaRPr lang="en-US" dirty="0"/>
          </a:p>
        </p:txBody>
      </p:sp>
      <p:sp>
        <p:nvSpPr>
          <p:cNvPr id="3" name="Content Placeholder 2"/>
          <p:cNvSpPr>
            <a:spLocks noGrp="1"/>
          </p:cNvSpPr>
          <p:nvPr>
            <p:ph idx="1"/>
          </p:nvPr>
        </p:nvSpPr>
        <p:spPr/>
        <p:txBody>
          <a:bodyPr/>
          <a:lstStyle/>
          <a:p>
            <a:r>
              <a:rPr lang="en-US" dirty="0" smtClean="0"/>
              <a:t>Plagiarism is taking someone else’s work and presenting it as your own</a:t>
            </a:r>
          </a:p>
          <a:p>
            <a:r>
              <a:rPr lang="en-US" dirty="0" smtClean="0"/>
              <a:t>This can happen on purpose or accidentally</a:t>
            </a:r>
          </a:p>
          <a:p>
            <a:pPr lvl="1"/>
            <a:r>
              <a:rPr lang="en-US" dirty="0" smtClean="0"/>
              <a:t>In either case it is still plagiarism</a:t>
            </a:r>
          </a:p>
          <a:p>
            <a:r>
              <a:rPr lang="en-US" dirty="0" smtClean="0"/>
              <a:t>The rest of this tutorial will focus on plagiarism</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10</a:t>
            </a:fld>
            <a:endParaRPr lang="en-US"/>
          </a:p>
        </p:txBody>
      </p:sp>
    </p:spTree>
    <p:extLst>
      <p:ext uri="{BB962C8B-B14F-4D97-AF65-F5344CB8AC3E}">
        <p14:creationId xmlns:p14="http://schemas.microsoft.com/office/powerpoint/2010/main" val="26549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People Plagiarize?</a:t>
            </a:r>
            <a:endParaRPr lang="en-US" dirty="0"/>
          </a:p>
        </p:txBody>
      </p:sp>
      <p:sp>
        <p:nvSpPr>
          <p:cNvPr id="3" name="Content Placeholder 2"/>
          <p:cNvSpPr>
            <a:spLocks noGrp="1"/>
          </p:cNvSpPr>
          <p:nvPr>
            <p:ph idx="1"/>
          </p:nvPr>
        </p:nvSpPr>
        <p:spPr/>
        <p:txBody>
          <a:bodyPr/>
          <a:lstStyle/>
          <a:p>
            <a:r>
              <a:rPr lang="en-US" dirty="0" smtClean="0"/>
              <a:t>Considering why people commit this act may help to prevent it</a:t>
            </a:r>
          </a:p>
          <a:p>
            <a:r>
              <a:rPr lang="en-US" dirty="0" smtClean="0"/>
              <a:t>People plagiarize</a:t>
            </a:r>
          </a:p>
          <a:p>
            <a:pPr lvl="1"/>
            <a:r>
              <a:rPr lang="en-US" dirty="0" smtClean="0"/>
              <a:t>Because they don’t want to do the work themselves</a:t>
            </a:r>
          </a:p>
          <a:p>
            <a:pPr lvl="1"/>
            <a:r>
              <a:rPr lang="en-US" dirty="0" smtClean="0"/>
              <a:t>Because they think they don’t have time to do the work themselves</a:t>
            </a:r>
          </a:p>
          <a:p>
            <a:pPr lvl="1"/>
            <a:r>
              <a:rPr lang="en-US" dirty="0" smtClean="0"/>
              <a:t>Because they don’t think they can do the work themselves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11</a:t>
            </a:fld>
            <a:endParaRPr lang="en-US"/>
          </a:p>
        </p:txBody>
      </p:sp>
    </p:spTree>
    <p:extLst>
      <p:ext uri="{BB962C8B-B14F-4D97-AF65-F5344CB8AC3E}">
        <p14:creationId xmlns:p14="http://schemas.microsoft.com/office/powerpoint/2010/main" val="1439512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people plagiarize?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Thinking carefully about coursework may help to prevent plagiarism</a:t>
            </a:r>
          </a:p>
          <a:p>
            <a:r>
              <a:rPr lang="en-US" dirty="0" smtClean="0"/>
              <a:t>If you don’t want to do the work yourself, perhaps the class is of no interest to you.  If so, don’t take the class!  Thinking an assignment is boring or useless is no excuse for plagiarism.  </a:t>
            </a:r>
          </a:p>
          <a:p>
            <a:r>
              <a:rPr lang="en-US" dirty="0" smtClean="0"/>
              <a:t>If you think you will be too busy and run out of time and be tempted to plagiarize, then maybe you are trying to do too much, or you need help organizing your time.  Being busy and overwhelmed is not an excuse for dishonesty.</a:t>
            </a:r>
          </a:p>
          <a:p>
            <a:r>
              <a:rPr lang="en-US" dirty="0" smtClean="0"/>
              <a:t>If you think you can’t do the work, and you will need to plagiarize  to pass an assignment, that may mean that this is not a good course for you, or that you need to understand the material better.  Worrying that your own work is not good is no excuse for copying someone else’s work.</a:t>
            </a:r>
          </a:p>
          <a:p>
            <a:r>
              <a:rPr lang="en-US" dirty="0" smtClean="0"/>
              <a:t>People are tempted to plagiarize for a reason.  Thinking about those reasons may help to avoid that temptation.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12</a:t>
            </a:fld>
            <a:endParaRPr lang="en-US"/>
          </a:p>
        </p:txBody>
      </p:sp>
    </p:spTree>
    <p:extLst>
      <p:ext uri="{BB962C8B-B14F-4D97-AF65-F5344CB8AC3E}">
        <p14:creationId xmlns:p14="http://schemas.microsoft.com/office/powerpoint/2010/main" val="2633007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Plagiarism-Types</a:t>
            </a:r>
            <a:endParaRPr lang="en-US" dirty="0"/>
          </a:p>
        </p:txBody>
      </p:sp>
      <p:sp>
        <p:nvSpPr>
          <p:cNvPr id="3" name="Content Placeholder 2"/>
          <p:cNvSpPr>
            <a:spLocks noGrp="1"/>
          </p:cNvSpPr>
          <p:nvPr>
            <p:ph idx="1"/>
          </p:nvPr>
        </p:nvSpPr>
        <p:spPr/>
        <p:txBody>
          <a:bodyPr/>
          <a:lstStyle/>
          <a:p>
            <a:pPr marL="0" indent="0">
              <a:buNone/>
            </a:pPr>
            <a:r>
              <a:rPr lang="en-US" dirty="0" smtClean="0"/>
              <a:t>There are several main ways that plagiarism happens</a:t>
            </a:r>
          </a:p>
          <a:p>
            <a:pPr marL="514350" indent="-514350">
              <a:buFont typeface="+mj-lt"/>
              <a:buAutoNum type="arabicPeriod"/>
            </a:pPr>
            <a:r>
              <a:rPr lang="en-US" dirty="0" smtClean="0"/>
              <a:t>You deliberately copy someone else’s work and present it as your own work</a:t>
            </a:r>
          </a:p>
          <a:p>
            <a:pPr marL="514350" indent="-514350">
              <a:buFont typeface="+mj-lt"/>
              <a:buAutoNum type="arabicPeriod"/>
            </a:pPr>
            <a:r>
              <a:rPr lang="en-US" dirty="0" smtClean="0"/>
              <a:t>You reword something written by someone else and present it as your own work</a:t>
            </a:r>
          </a:p>
          <a:p>
            <a:pPr marL="514350" indent="-514350">
              <a:buFont typeface="+mj-lt"/>
              <a:buAutoNum type="arabicPeriod"/>
            </a:pPr>
            <a:r>
              <a:rPr lang="en-US" dirty="0" smtClean="0"/>
              <a:t>You take someone else’s ideas and present them as your own</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13</a:t>
            </a:fld>
            <a:endParaRPr lang="en-US"/>
          </a:p>
        </p:txBody>
      </p:sp>
    </p:spTree>
    <p:extLst>
      <p:ext uri="{BB962C8B-B14F-4D97-AF65-F5344CB8AC3E}">
        <p14:creationId xmlns:p14="http://schemas.microsoft.com/office/powerpoint/2010/main" val="3265539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Copying words and sections is easy to avoid</a:t>
            </a:r>
          </a:p>
          <a:p>
            <a:r>
              <a:rPr lang="en-US" dirty="0" smtClean="0"/>
              <a:t>In psychology we rarely “quote”—meaning, we rarely copy words and sections of others works into our own work</a:t>
            </a:r>
          </a:p>
          <a:p>
            <a:r>
              <a:rPr lang="en-US" dirty="0" smtClean="0"/>
              <a:t>So it should be very rare that you are actually </a:t>
            </a:r>
            <a:r>
              <a:rPr lang="en-US" u="sng" dirty="0" smtClean="0"/>
              <a:t>copying</a:t>
            </a:r>
            <a:r>
              <a:rPr lang="en-US" dirty="0" smtClean="0"/>
              <a:t> someone else’s words.</a:t>
            </a:r>
          </a:p>
          <a:p>
            <a:r>
              <a:rPr lang="en-US" dirty="0" smtClean="0"/>
              <a:t>If you do copy, you must </a:t>
            </a:r>
            <a:r>
              <a:rPr lang="en-US" u="sng" dirty="0" smtClean="0"/>
              <a:t>cite</a:t>
            </a:r>
            <a:r>
              <a:rPr lang="en-US" dirty="0" smtClean="0"/>
              <a:t> the person’s work you are copying</a:t>
            </a:r>
          </a:p>
          <a:p>
            <a:r>
              <a:rPr lang="en-US" dirty="0" smtClean="0"/>
              <a:t>If you do not cite it, you are plagiarizing</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14</a:t>
            </a:fld>
            <a:endParaRPr lang="en-US"/>
          </a:p>
        </p:txBody>
      </p:sp>
    </p:spTree>
    <p:extLst>
      <p:ext uri="{BB962C8B-B14F-4D97-AF65-F5344CB8AC3E}">
        <p14:creationId xmlns:p14="http://schemas.microsoft.com/office/powerpoint/2010/main" val="1092060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Rewording and Paraphrasing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is when we read someone else’s work and use it in our own work, using our own words</a:t>
            </a:r>
          </a:p>
          <a:p>
            <a:pPr lvl="1"/>
            <a:r>
              <a:rPr lang="en-US" u="sng" dirty="0" smtClean="0"/>
              <a:t>If</a:t>
            </a:r>
            <a:r>
              <a:rPr lang="en-US" dirty="0" smtClean="0"/>
              <a:t> we present it as our own work, this is plagiarism</a:t>
            </a:r>
          </a:p>
          <a:p>
            <a:r>
              <a:rPr lang="en-US" dirty="0" smtClean="0"/>
              <a:t>Even if we use our own words, we must </a:t>
            </a:r>
            <a:r>
              <a:rPr lang="en-US" u="sng" dirty="0" smtClean="0"/>
              <a:t>cite</a:t>
            </a:r>
            <a:r>
              <a:rPr lang="en-US" dirty="0" smtClean="0"/>
              <a:t> the original work!</a:t>
            </a:r>
          </a:p>
          <a:p>
            <a:r>
              <a:rPr lang="en-US" dirty="0" smtClean="0"/>
              <a:t>It helps to take careful notes on each article or book you read, with the source for those notes</a:t>
            </a:r>
          </a:p>
          <a:p>
            <a:r>
              <a:rPr lang="en-US" dirty="0"/>
              <a:t>W</a:t>
            </a:r>
            <a:r>
              <a:rPr lang="en-US" dirty="0" smtClean="0"/>
              <a:t>hen you write your paper, you will know where those words originally came from and you can cite it properly</a:t>
            </a:r>
          </a:p>
          <a:p>
            <a:r>
              <a:rPr lang="en-US" dirty="0" smtClean="0"/>
              <a:t>How to paraphrase and cite is covered in a specific tutorial</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15</a:t>
            </a:fld>
            <a:endParaRPr lang="en-US"/>
          </a:p>
        </p:txBody>
      </p:sp>
    </p:spTree>
    <p:extLst>
      <p:ext uri="{BB962C8B-B14F-4D97-AF65-F5344CB8AC3E}">
        <p14:creationId xmlns:p14="http://schemas.microsoft.com/office/powerpoint/2010/main" val="4222891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very often include  theories or ideas in our work in psychology</a:t>
            </a:r>
          </a:p>
          <a:p>
            <a:r>
              <a:rPr lang="en-US" dirty="0" smtClean="0"/>
              <a:t>If we present a theory or other ideas and fail to give credit to the person who thought of it, this is plagiarism</a:t>
            </a:r>
          </a:p>
          <a:p>
            <a:r>
              <a:rPr lang="en-US" dirty="0" smtClean="0"/>
              <a:t>When we present ideas, we must cite the original source of the idea</a:t>
            </a:r>
          </a:p>
          <a:p>
            <a:r>
              <a:rPr lang="en-US" dirty="0" smtClean="0"/>
              <a:t>Again, it can help to keep track of who came up with which ideas by taking good notes and keeping track of sources while reading</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16</a:t>
            </a:fld>
            <a:endParaRPr lang="en-US"/>
          </a:p>
        </p:txBody>
      </p:sp>
    </p:spTree>
    <p:extLst>
      <p:ext uri="{BB962C8B-B14F-4D97-AF65-F5344CB8AC3E}">
        <p14:creationId xmlns:p14="http://schemas.microsoft.com/office/powerpoint/2010/main" val="3418921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This tutorial reviewed 4 types of academic dishonesty</a:t>
            </a:r>
          </a:p>
          <a:p>
            <a:r>
              <a:rPr lang="en-US" dirty="0" smtClean="0"/>
              <a:t>It discussed plagiarism in detail and presented some reasons people plagiarize</a:t>
            </a:r>
          </a:p>
          <a:p>
            <a:r>
              <a:rPr lang="en-US" dirty="0" smtClean="0"/>
              <a:t>It presented some main types of plagiarism and how to avoid them</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17</a:t>
            </a:fld>
            <a:endParaRPr lang="en-US"/>
          </a:p>
        </p:txBody>
      </p:sp>
    </p:spTree>
    <p:extLst>
      <p:ext uri="{BB962C8B-B14F-4D97-AF65-F5344CB8AC3E}">
        <p14:creationId xmlns:p14="http://schemas.microsoft.com/office/powerpoint/2010/main" val="233516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Academic dishonesty is a very serious violation, whether it is committed accidentally or on purpose</a:t>
            </a:r>
          </a:p>
          <a:p>
            <a:r>
              <a:rPr lang="en-US" dirty="0" smtClean="0"/>
              <a:t>To help avoid academic dishonesty, review the university policy here</a:t>
            </a:r>
          </a:p>
          <a:p>
            <a:pPr lvl="1"/>
            <a:r>
              <a:rPr lang="en-US" dirty="0" smtClean="0"/>
              <a:t>http://www.uml.edu/catalog/undergraduate/policies/academic_dishonesty.htm</a:t>
            </a:r>
          </a:p>
          <a:p>
            <a:r>
              <a:rPr lang="en-US" dirty="0" smtClean="0"/>
              <a:t>You may also find this video helpful</a:t>
            </a:r>
          </a:p>
          <a:p>
            <a:pPr lvl="1"/>
            <a:r>
              <a:rPr lang="en-US" dirty="0" smtClean="0">
                <a:hlinkClick r:id="rId2"/>
              </a:rPr>
              <a:t>http://libweb.uml.edu/knowhow/plagiarismvideo.html</a:t>
            </a:r>
            <a:endParaRPr lang="en-US" dirty="0" smtClean="0"/>
          </a:p>
          <a:p>
            <a:r>
              <a:rPr lang="en-US" dirty="0" smtClean="0"/>
              <a:t>Finally, when in doubt, talk to your instructor or advisor to make sure you are not plagiarizing or committing other acts of academic dishonesty.  Better safe than sorry!</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18</a:t>
            </a:fld>
            <a:endParaRPr lang="en-US"/>
          </a:p>
        </p:txBody>
      </p:sp>
    </p:spTree>
    <p:extLst>
      <p:ext uri="{BB962C8B-B14F-4D97-AF65-F5344CB8AC3E}">
        <p14:creationId xmlns:p14="http://schemas.microsoft.com/office/powerpoint/2010/main" val="198983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a:bodyPr>
          <a:lstStyle/>
          <a:p>
            <a:r>
              <a:rPr lang="en-US" dirty="0" smtClean="0"/>
              <a:t>1) State goals of this tutorial</a:t>
            </a:r>
          </a:p>
          <a:p>
            <a:r>
              <a:rPr lang="en-US" dirty="0" smtClean="0"/>
              <a:t>2) Why academic honesty is crucial</a:t>
            </a:r>
          </a:p>
          <a:p>
            <a:r>
              <a:rPr lang="en-US" dirty="0" smtClean="0"/>
              <a:t>3) UML definitions of academic dishonesty</a:t>
            </a:r>
          </a:p>
          <a:p>
            <a:r>
              <a:rPr lang="en-US" dirty="0" smtClean="0"/>
              <a:t>4) Descriptions of academic honesty violations</a:t>
            </a:r>
          </a:p>
          <a:p>
            <a:r>
              <a:rPr lang="en-US" dirty="0" smtClean="0"/>
              <a:t>5) Understanding why people violate academic honesty</a:t>
            </a:r>
          </a:p>
          <a:p>
            <a:r>
              <a:rPr lang="en-US" dirty="0" smtClean="0"/>
              <a:t>6) Types of plagiarism</a:t>
            </a:r>
          </a:p>
          <a:p>
            <a:pPr marL="0" indent="0">
              <a:buNone/>
            </a:pP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2</a:t>
            </a:fld>
            <a:endParaRPr lang="en-US"/>
          </a:p>
        </p:txBody>
      </p:sp>
    </p:spTree>
    <p:extLst>
      <p:ext uri="{BB962C8B-B14F-4D97-AF65-F5344CB8AC3E}">
        <p14:creationId xmlns:p14="http://schemas.microsoft.com/office/powerpoint/2010/main" val="2157454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To explain what academic honesty is</a:t>
            </a:r>
          </a:p>
          <a:p>
            <a:r>
              <a:rPr lang="en-US" dirty="0" smtClean="0"/>
              <a:t>To describe violations of academic honesty </a:t>
            </a:r>
          </a:p>
          <a:p>
            <a:r>
              <a:rPr lang="en-US" dirty="0" smtClean="0"/>
              <a:t>To describe plagiarism and note how to avoid it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3</a:t>
            </a:fld>
            <a:endParaRPr lang="en-US"/>
          </a:p>
        </p:txBody>
      </p:sp>
    </p:spTree>
    <p:extLst>
      <p:ext uri="{BB962C8B-B14F-4D97-AF65-F5344CB8AC3E}">
        <p14:creationId xmlns:p14="http://schemas.microsoft.com/office/powerpoint/2010/main" val="3131235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know</a:t>
            </a:r>
          </a:p>
          <a:p>
            <a:pPr lvl="1"/>
            <a:r>
              <a:rPr lang="en-US" dirty="0"/>
              <a:t>W</a:t>
            </a:r>
            <a:r>
              <a:rPr lang="en-US" dirty="0" smtClean="0"/>
              <a:t>hat academic dishonesty is</a:t>
            </a:r>
          </a:p>
          <a:p>
            <a:pPr lvl="1"/>
            <a:r>
              <a:rPr lang="en-US" dirty="0" smtClean="0"/>
              <a:t>The different types of academic dishonesty</a:t>
            </a:r>
          </a:p>
          <a:p>
            <a:pPr lvl="1"/>
            <a:r>
              <a:rPr lang="en-US" dirty="0"/>
              <a:t>T</a:t>
            </a:r>
            <a:r>
              <a:rPr lang="en-US" dirty="0" smtClean="0"/>
              <a:t>he UML definitions of academic dishonesty</a:t>
            </a:r>
          </a:p>
          <a:p>
            <a:pPr lvl="1"/>
            <a:r>
              <a:rPr lang="en-US" dirty="0"/>
              <a:t>H</a:t>
            </a:r>
            <a:r>
              <a:rPr lang="en-US" dirty="0" smtClean="0"/>
              <a:t>ow to avoid being academically dishonest</a:t>
            </a:r>
          </a:p>
          <a:p>
            <a:pPr lvl="1"/>
            <a:r>
              <a:rPr lang="en-US" dirty="0" smtClean="0"/>
              <a:t>The different types of plagiarism</a:t>
            </a:r>
          </a:p>
          <a:p>
            <a:pPr lvl="1"/>
            <a:r>
              <a:rPr lang="en-US" dirty="0"/>
              <a:t>H</a:t>
            </a:r>
            <a:r>
              <a:rPr lang="en-US" dirty="0" smtClean="0"/>
              <a:t>ow to avoid committing plagiarism</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4</a:t>
            </a:fld>
            <a:endParaRPr lang="en-US"/>
          </a:p>
        </p:txBody>
      </p:sp>
    </p:spTree>
    <p:extLst>
      <p:ext uri="{BB962C8B-B14F-4D97-AF65-F5344CB8AC3E}">
        <p14:creationId xmlns:p14="http://schemas.microsoft.com/office/powerpoint/2010/main" val="1761321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Honesty</a:t>
            </a:r>
            <a:endParaRPr lang="en-US" dirty="0"/>
          </a:p>
        </p:txBody>
      </p:sp>
      <p:sp>
        <p:nvSpPr>
          <p:cNvPr id="3" name="Content Placeholder 2"/>
          <p:cNvSpPr>
            <a:spLocks noGrp="1"/>
          </p:cNvSpPr>
          <p:nvPr>
            <p:ph idx="1"/>
          </p:nvPr>
        </p:nvSpPr>
        <p:spPr/>
        <p:txBody>
          <a:bodyPr>
            <a:normAutofit/>
          </a:bodyPr>
          <a:lstStyle/>
          <a:p>
            <a:r>
              <a:rPr lang="en-US" dirty="0" smtClean="0"/>
              <a:t>The University is a community of people who share knowledge and ideas </a:t>
            </a:r>
          </a:p>
          <a:p>
            <a:r>
              <a:rPr lang="en-US" dirty="0" smtClean="0"/>
              <a:t>It rests on the requirement that we are honest with ourselves and each other about </a:t>
            </a:r>
            <a:r>
              <a:rPr lang="en-US" u="sng" dirty="0" smtClean="0"/>
              <a:t>what</a:t>
            </a:r>
            <a:r>
              <a:rPr lang="en-US" dirty="0" smtClean="0"/>
              <a:t> we know and </a:t>
            </a:r>
            <a:r>
              <a:rPr lang="en-US" u="sng" dirty="0" smtClean="0"/>
              <a:t>how</a:t>
            </a:r>
            <a:r>
              <a:rPr lang="en-US" dirty="0" smtClean="0"/>
              <a:t> we know it</a:t>
            </a:r>
          </a:p>
          <a:p>
            <a:r>
              <a:rPr lang="en-US" dirty="0" smtClean="0"/>
              <a:t>If we are dishonest about these things, not only do we harm each other, but we harm the pursuit of knowledge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5</a:t>
            </a:fld>
            <a:endParaRPr lang="en-US"/>
          </a:p>
        </p:txBody>
      </p:sp>
    </p:spTree>
    <p:extLst>
      <p:ext uri="{BB962C8B-B14F-4D97-AF65-F5344CB8AC3E}">
        <p14:creationId xmlns:p14="http://schemas.microsoft.com/office/powerpoint/2010/main" val="3424105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UML Definitions of Academic Dishonesty</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The UML academic honesty policy divides academic dishonesty into 4 areas:</a:t>
            </a:r>
          </a:p>
          <a:p>
            <a:pPr marL="514350" indent="-514350">
              <a:buFont typeface="+mj-lt"/>
              <a:buAutoNum type="arabicPeriod"/>
            </a:pPr>
            <a:r>
              <a:rPr lang="en-US" dirty="0" smtClean="0"/>
              <a:t>Cheating</a:t>
            </a:r>
          </a:p>
          <a:p>
            <a:pPr marL="514350" indent="-514350">
              <a:buFont typeface="+mj-lt"/>
              <a:buAutoNum type="arabicPeriod"/>
            </a:pPr>
            <a:r>
              <a:rPr lang="en-US" dirty="0" smtClean="0"/>
              <a:t>Fabrication</a:t>
            </a:r>
          </a:p>
          <a:p>
            <a:pPr marL="514350" indent="-514350">
              <a:buFont typeface="+mj-lt"/>
              <a:buAutoNum type="arabicPeriod"/>
            </a:pPr>
            <a:r>
              <a:rPr lang="en-US" dirty="0" smtClean="0"/>
              <a:t>Facilitating Dishonesty</a:t>
            </a:r>
          </a:p>
          <a:p>
            <a:pPr marL="514350" indent="-514350">
              <a:buFont typeface="+mj-lt"/>
              <a:buAutoNum type="arabicPeriod"/>
            </a:pPr>
            <a:r>
              <a:rPr lang="en-US" dirty="0" smtClean="0"/>
              <a:t>Plagiarism –Covered in detail in this tutorial</a:t>
            </a:r>
          </a:p>
          <a:p>
            <a:pPr marL="0" indent="0">
              <a:buNone/>
            </a:pPr>
            <a:endParaRPr lang="en-US" smtClean="0"/>
          </a:p>
          <a:p>
            <a:pPr marL="0" indent="0">
              <a:buNone/>
            </a:pPr>
            <a:r>
              <a:rPr lang="en-US" smtClean="0"/>
              <a:t>A </a:t>
            </a:r>
            <a:r>
              <a:rPr lang="en-US" dirty="0" smtClean="0"/>
              <a:t>full description of the policy is available and you should read this carefully: </a:t>
            </a:r>
          </a:p>
          <a:p>
            <a:pPr marL="0" indent="0">
              <a:buNone/>
            </a:pPr>
            <a:endParaRPr lang="en-US" dirty="0" smtClean="0"/>
          </a:p>
          <a:p>
            <a:pPr marL="0" indent="0">
              <a:buNone/>
            </a:pPr>
            <a:r>
              <a:rPr lang="en-US" dirty="0" smtClean="0"/>
              <a:t>Undergraduate:</a:t>
            </a:r>
            <a:endParaRPr lang="en-US" u="sng" dirty="0" smtClean="0">
              <a:hlinkClick r:id="rId2" action="ppaction://hlinkfile"/>
            </a:endParaRPr>
          </a:p>
          <a:p>
            <a:pPr marL="0" indent="0">
              <a:buNone/>
            </a:pPr>
            <a:r>
              <a:rPr lang="en-US" u="sng" dirty="0" smtClean="0">
                <a:hlinkClick r:id="rId2" action="ppaction://hlinkfile"/>
              </a:rPr>
              <a:t>http</a:t>
            </a:r>
            <a:r>
              <a:rPr lang="en-US" u="sng" dirty="0">
                <a:hlinkClick r:id="rId2" action="ppaction://hlinkfile"/>
              </a:rPr>
              <a:t>://www.uml.edu/Catalog/Undergraduate/Policies/Academic-Integrity.aspx</a:t>
            </a:r>
            <a:r>
              <a:rPr lang="en-US" dirty="0"/>
              <a:t> </a:t>
            </a:r>
          </a:p>
          <a:p>
            <a:pPr marL="0" indent="0">
              <a:buNone/>
            </a:pPr>
            <a:r>
              <a:rPr lang="en-US" dirty="0" smtClean="0"/>
              <a:t>Graduate: </a:t>
            </a:r>
          </a:p>
          <a:p>
            <a:pPr marL="0" indent="0">
              <a:buNone/>
            </a:pPr>
            <a:r>
              <a:rPr lang="en-US" u="sng" dirty="0" smtClean="0">
                <a:hlinkClick r:id="rId3"/>
              </a:rPr>
              <a:t>http</a:t>
            </a:r>
            <a:r>
              <a:rPr lang="en-US" u="sng" dirty="0">
                <a:hlinkClick r:id="rId3"/>
              </a:rPr>
              <a:t>://www.uml.edu/Catalog/Graduate/Policies/Academic-Integrity.aspx</a:t>
            </a:r>
            <a:r>
              <a:rPr lang="en-US" dirty="0"/>
              <a:t> </a:t>
            </a:r>
            <a:endParaRPr lang="en-US" dirty="0" smtClean="0"/>
          </a:p>
          <a:p>
            <a:pPr marL="0" indent="0">
              <a:buNone/>
            </a:pPr>
            <a:r>
              <a:rPr lang="en-US" dirty="0" smtClean="0"/>
              <a:t>Continuing Education: </a:t>
            </a:r>
            <a:r>
              <a:rPr lang="en-US" u="sng" dirty="0" smtClean="0">
                <a:hlinkClick r:id="rId4" action="ppaction://hlinkfile"/>
              </a:rPr>
              <a:t>http</a:t>
            </a:r>
            <a:r>
              <a:rPr lang="en-US" u="sng" dirty="0">
                <a:hlinkClick r:id="rId4" action="ppaction://hlinkfile"/>
              </a:rPr>
              <a:t>://continuinged.uml.edu/policies/academicintegrity.cfm</a:t>
            </a:r>
            <a:endParaRPr lang="en-US" dirty="0" smtClean="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6</a:t>
            </a:fld>
            <a:endParaRPr lang="en-US"/>
          </a:p>
        </p:txBody>
      </p:sp>
    </p:spTree>
    <p:extLst>
      <p:ext uri="{BB962C8B-B14F-4D97-AF65-F5344CB8AC3E}">
        <p14:creationId xmlns:p14="http://schemas.microsoft.com/office/powerpoint/2010/main" val="284417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Cheating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Cheating refers to fraud, trickery, or any attempt to get credit for work you did not create, or knowledge you don’t have</a:t>
            </a:r>
          </a:p>
          <a:p>
            <a:r>
              <a:rPr lang="en-US" dirty="0"/>
              <a:t>S</a:t>
            </a:r>
            <a:r>
              <a:rPr lang="en-US" dirty="0" smtClean="0"/>
              <a:t>tudents may think cheating only applies to exams, quizzes and tests</a:t>
            </a:r>
          </a:p>
          <a:p>
            <a:r>
              <a:rPr lang="en-US" dirty="0" smtClean="0"/>
              <a:t>But, for instance, writing a paper for one class, and turning it in for credit in another class, </a:t>
            </a:r>
            <a:r>
              <a:rPr lang="en-US" u="sng" dirty="0" smtClean="0"/>
              <a:t>without the permission </a:t>
            </a:r>
            <a:r>
              <a:rPr lang="en-US" dirty="0" smtClean="0"/>
              <a:t>of the instructor, </a:t>
            </a:r>
            <a:r>
              <a:rPr lang="en-US" u="sng" dirty="0" smtClean="0"/>
              <a:t>is also defined</a:t>
            </a:r>
            <a:r>
              <a:rPr lang="en-US" dirty="0" smtClean="0"/>
              <a:t> as cheating</a:t>
            </a:r>
          </a:p>
          <a:p>
            <a:r>
              <a:rPr lang="en-US" dirty="0" smtClean="0"/>
              <a:t>Read the policy and understand what cheating is to make certain you don’t cheat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7</a:t>
            </a:fld>
            <a:endParaRPr lang="en-US"/>
          </a:p>
        </p:txBody>
      </p:sp>
    </p:spTree>
    <p:extLst>
      <p:ext uri="{BB962C8B-B14F-4D97-AF65-F5344CB8AC3E}">
        <p14:creationId xmlns:p14="http://schemas.microsoft.com/office/powerpoint/2010/main" val="407919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Fabrication</a:t>
            </a:r>
            <a:endParaRPr lang="en-US" dirty="0"/>
          </a:p>
        </p:txBody>
      </p:sp>
      <p:sp>
        <p:nvSpPr>
          <p:cNvPr id="3" name="Content Placeholder 2"/>
          <p:cNvSpPr>
            <a:spLocks noGrp="1"/>
          </p:cNvSpPr>
          <p:nvPr>
            <p:ph idx="1"/>
          </p:nvPr>
        </p:nvSpPr>
        <p:spPr/>
        <p:txBody>
          <a:bodyPr/>
          <a:lstStyle/>
          <a:p>
            <a:r>
              <a:rPr lang="en-US" dirty="0" smtClean="0"/>
              <a:t>Fabrication means that you create something fake and try to pass it off as real </a:t>
            </a:r>
          </a:p>
          <a:p>
            <a:r>
              <a:rPr lang="en-US" dirty="0" smtClean="0"/>
              <a:t>For instance if you write a paper and make up fake citations for it</a:t>
            </a:r>
          </a:p>
          <a:p>
            <a:r>
              <a:rPr lang="en-US" dirty="0" smtClean="0"/>
              <a:t>If you falsify data</a:t>
            </a:r>
          </a:p>
          <a:p>
            <a:r>
              <a:rPr lang="en-US" dirty="0" smtClean="0"/>
              <a:t>If you put jobs or education on your resume that don’t represent your real experience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8</a:t>
            </a:fld>
            <a:endParaRPr lang="en-US"/>
          </a:p>
        </p:txBody>
      </p:sp>
    </p:spTree>
    <p:extLst>
      <p:ext uri="{BB962C8B-B14F-4D97-AF65-F5344CB8AC3E}">
        <p14:creationId xmlns:p14="http://schemas.microsoft.com/office/powerpoint/2010/main" val="1144952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Facilitating Dishonesty</a:t>
            </a:r>
            <a:endParaRPr lang="en-US" dirty="0"/>
          </a:p>
        </p:txBody>
      </p:sp>
      <p:sp>
        <p:nvSpPr>
          <p:cNvPr id="3" name="Content Placeholder 2"/>
          <p:cNvSpPr>
            <a:spLocks noGrp="1"/>
          </p:cNvSpPr>
          <p:nvPr>
            <p:ph idx="1"/>
          </p:nvPr>
        </p:nvSpPr>
        <p:spPr/>
        <p:txBody>
          <a:bodyPr/>
          <a:lstStyle/>
          <a:p>
            <a:r>
              <a:rPr lang="en-US" dirty="0" smtClean="0"/>
              <a:t>This is when one person helps another person commit cheating, fabrication, or plagiarism</a:t>
            </a:r>
          </a:p>
          <a:p>
            <a:r>
              <a:rPr lang="en-US" dirty="0" smtClean="0"/>
              <a:t>If you take an exam for another student</a:t>
            </a:r>
          </a:p>
          <a:p>
            <a:r>
              <a:rPr lang="en-US" dirty="0" smtClean="0"/>
              <a:t>If you write a paper for another student—for money or just for ‘fun’</a:t>
            </a:r>
          </a:p>
          <a:p>
            <a:r>
              <a:rPr lang="en-US" dirty="0" smtClean="0"/>
              <a:t>If you share exam answers with another student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AC811C-D6B2-4347-AB62-A5A03D12E9A4}" type="slidenum">
              <a:rPr lang="en-US" smtClean="0"/>
              <a:t>9</a:t>
            </a:fld>
            <a:endParaRPr lang="en-US"/>
          </a:p>
        </p:txBody>
      </p:sp>
    </p:spTree>
    <p:extLst>
      <p:ext uri="{BB962C8B-B14F-4D97-AF65-F5344CB8AC3E}">
        <p14:creationId xmlns:p14="http://schemas.microsoft.com/office/powerpoint/2010/main" val="4047846504"/>
      </p:ext>
    </p:extLst>
  </p:cSld>
  <p:clrMapOvr>
    <a:masterClrMapping/>
  </p:clrMapOvr>
</p:sld>
</file>

<file path=ppt/theme/theme1.xml><?xml version="1.0" encoding="utf-8"?>
<a:theme xmlns:a="http://schemas.openxmlformats.org/drawingml/2006/main" name="Office Theme">
  <a:themeElements>
    <a:clrScheme name="Custom 1">
      <a:dk1>
        <a:srgbClr val="000000"/>
      </a:dk1>
      <a:lt1>
        <a:sysClr val="window" lastClr="FFFFFF"/>
      </a:lt1>
      <a:dk2>
        <a:srgbClr val="F79646"/>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1398</Words>
  <Application>Microsoft Office PowerPoint</Application>
  <PresentationFormat>On-screen Show (4:3)</PresentationFormat>
  <Paragraphs>142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Information Literacy</vt:lpstr>
      <vt:lpstr>Steps in this tutorial</vt:lpstr>
      <vt:lpstr>Goal</vt:lpstr>
      <vt:lpstr>Objectives</vt:lpstr>
      <vt:lpstr>Academic Honesty</vt:lpstr>
      <vt:lpstr>UML Definitions of Academic Dishonesty</vt:lpstr>
      <vt:lpstr>Cheating</vt:lpstr>
      <vt:lpstr>Fabrication</vt:lpstr>
      <vt:lpstr>Facilitating Dishonesty</vt:lpstr>
      <vt:lpstr>Plagiarism</vt:lpstr>
      <vt:lpstr>Why do People Plagiarize?</vt:lpstr>
      <vt:lpstr>Why do people plagiarize?</vt:lpstr>
      <vt:lpstr>Plagiarism-Types</vt:lpstr>
      <vt:lpstr>Copying</vt:lpstr>
      <vt:lpstr>Rewording and Paraphrasing</vt:lpstr>
      <vt:lpstr>Ideas</vt:lpstr>
      <vt:lpstr>Summary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Literacy</dc:title>
  <dc:creator>Frye, Alice A</dc:creator>
  <cp:lastModifiedBy>Duell, Mary</cp:lastModifiedBy>
  <cp:revision>15</cp:revision>
  <dcterms:created xsi:type="dcterms:W3CDTF">2012-08-25T14:23:11Z</dcterms:created>
  <dcterms:modified xsi:type="dcterms:W3CDTF">2014-02-03T16:26:17Z</dcterms:modified>
</cp:coreProperties>
</file>