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66" r:id="rId3"/>
    <p:sldId id="267" r:id="rId4"/>
    <p:sldId id="268" r:id="rId5"/>
    <p:sldId id="300" r:id="rId6"/>
    <p:sldId id="301" r:id="rId7"/>
    <p:sldId id="271" r:id="rId8"/>
    <p:sldId id="302" r:id="rId9"/>
    <p:sldId id="273" r:id="rId10"/>
    <p:sldId id="274" r:id="rId11"/>
    <p:sldId id="298" r:id="rId12"/>
    <p:sldId id="275" r:id="rId13"/>
    <p:sldId id="282" r:id="rId14"/>
    <p:sldId id="284" r:id="rId15"/>
    <p:sldId id="276" r:id="rId16"/>
    <p:sldId id="277" r:id="rId17"/>
    <p:sldId id="278" r:id="rId18"/>
    <p:sldId id="281" r:id="rId19"/>
    <p:sldId id="285" r:id="rId20"/>
    <p:sldId id="299" r:id="rId21"/>
    <p:sldId id="304" r:id="rId22"/>
    <p:sldId id="305" r:id="rId23"/>
    <p:sldId id="262"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sorterViewPr>
    <p:cViewPr>
      <p:scale>
        <a:sx n="100" d="100"/>
        <a:sy n="100" d="100"/>
      </p:scale>
      <p:origin x="0" y="448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5D9533-CA9A-4AC6-8E6A-1BECA5B2F7E8}" type="datetimeFigureOut">
              <a:rPr lang="en-US" smtClean="0"/>
              <a:t>9/21/2013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3BB554-2CA1-47A8-9701-4337F30B7B58}" type="slidenum">
              <a:rPr lang="en-US" smtClean="0"/>
              <a:t>‹#›</a:t>
            </a:fld>
            <a:endParaRPr lang="en-US"/>
          </a:p>
        </p:txBody>
      </p:sp>
    </p:spTree>
    <p:extLst>
      <p:ext uri="{BB962C8B-B14F-4D97-AF65-F5344CB8AC3E}">
        <p14:creationId xmlns:p14="http://schemas.microsoft.com/office/powerpoint/2010/main" val="14278801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3BB554-2CA1-47A8-9701-4337F30B7B58}" type="slidenum">
              <a:rPr lang="en-US" smtClean="0"/>
              <a:t>4</a:t>
            </a:fld>
            <a:endParaRPr lang="en-US"/>
          </a:p>
        </p:txBody>
      </p:sp>
    </p:spTree>
    <p:extLst>
      <p:ext uri="{BB962C8B-B14F-4D97-AF65-F5344CB8AC3E}">
        <p14:creationId xmlns:p14="http://schemas.microsoft.com/office/powerpoint/2010/main" val="1460815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A46878-4639-41A4-9694-81EA9662BC79}"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3296016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147795-C954-4BD1-8774-DEDA73260255}"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624022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5A18FA-4CE3-4951-B614-2820B2A29C07}"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3477259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E7226E-F1ED-4281-846D-9F8A28471D67}"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4077829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D86B8B-A9F7-4BE0-9119-D531CAA9A2CA}"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606480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BEA72C9-B9BD-404E-B135-E41124411BA7}"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3304586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A1AB17-5725-488D-9654-BE82B51A1933}" type="datetime1">
              <a:rPr lang="en-US" smtClean="0"/>
              <a:t>9/21/2013</a:t>
            </a:fld>
            <a:endParaRPr lang="en-US"/>
          </a:p>
        </p:txBody>
      </p:sp>
      <p:sp>
        <p:nvSpPr>
          <p:cNvPr id="8" name="Footer Placeholder 7"/>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9" name="Slide Number Placeholder 8"/>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3352457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FE2E83-BB0B-4063-B426-463808A3B497}" type="datetime1">
              <a:rPr lang="en-US" smtClean="0"/>
              <a:t>9/21/2013</a:t>
            </a:fld>
            <a:endParaRPr lang="en-US"/>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1234496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58A3E5-7BBB-484A-AE7F-06BA8C6207FD}" type="datetime1">
              <a:rPr lang="en-US" smtClean="0"/>
              <a:t>9/21/2013</a:t>
            </a:fld>
            <a:endParaRPr lang="en-US"/>
          </a:p>
        </p:txBody>
      </p:sp>
      <p:sp>
        <p:nvSpPr>
          <p:cNvPr id="3" name="Footer Placeholder 2"/>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4" name="Slide Number Placeholder 3"/>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1043878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396366-7517-4C30-AAEF-45DB70147CD6}"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3524710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46CB37-59A7-4518-9FEA-1D6653EA63F1}"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3527242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35265A-A240-4551-88ED-D6209D80DB9B}" type="datetime1">
              <a:rPr lang="en-US" smtClean="0"/>
              <a:t>9/21/2013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Created by Andrea Dottolo, Ph.D., Department of Psychology, University of Massachusetts, Lowell</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FE3A22-42F2-46CC-A625-C45C75B1462D}" type="slidenum">
              <a:rPr lang="en-US" smtClean="0"/>
              <a:t>‹#›</a:t>
            </a:fld>
            <a:endParaRPr lang="en-US"/>
          </a:p>
        </p:txBody>
      </p:sp>
    </p:spTree>
    <p:extLst>
      <p:ext uri="{BB962C8B-B14F-4D97-AF65-F5344CB8AC3E}">
        <p14:creationId xmlns:p14="http://schemas.microsoft.com/office/powerpoint/2010/main" val="97069402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2133600"/>
            <a:ext cx="7772400" cy="1470025"/>
          </a:xfrm>
        </p:spPr>
        <p:txBody>
          <a:bodyPr/>
          <a:lstStyle/>
          <a:p>
            <a:r>
              <a:rPr lang="en-US" dirty="0" smtClean="0"/>
              <a:t>In-text citations:  Online Sources</a:t>
            </a:r>
            <a:endParaRPr lang="en-US" dirty="0"/>
          </a:p>
        </p:txBody>
      </p:sp>
      <p:sp>
        <p:nvSpPr>
          <p:cNvPr id="3" name="Subtitle 2"/>
          <p:cNvSpPr>
            <a:spLocks noGrp="1"/>
          </p:cNvSpPr>
          <p:nvPr>
            <p:ph type="subTitle" idx="1"/>
          </p:nvPr>
        </p:nvSpPr>
        <p:spPr/>
        <p:txBody>
          <a:bodyPr/>
          <a:lstStyle/>
          <a:p>
            <a:r>
              <a:rPr lang="en-US" dirty="0" smtClean="0"/>
              <a:t>APA format</a:t>
            </a:r>
            <a:endParaRPr lang="en-US" dirty="0"/>
          </a:p>
        </p:txBody>
      </p:sp>
      <p:sp>
        <p:nvSpPr>
          <p:cNvPr id="4" name="Footer Placeholder 3"/>
          <p:cNvSpPr>
            <a:spLocks noGrp="1"/>
          </p:cNvSpPr>
          <p:nvPr>
            <p:ph type="ftr" sz="quarter" idx="11"/>
          </p:nvPr>
        </p:nvSpPr>
        <p:spPr>
          <a:xfrm>
            <a:off x="3124200" y="6096000"/>
            <a:ext cx="2895600" cy="365125"/>
          </a:xfrm>
        </p:spPr>
        <p:txBody>
          <a:bodyPr/>
          <a:lstStyle/>
          <a:p>
            <a:r>
              <a:rPr lang="en-US" dirty="0" smtClean="0"/>
              <a:t>Created by Andrea </a:t>
            </a:r>
            <a:r>
              <a:rPr lang="en-US" dirty="0" err="1" smtClean="0"/>
              <a:t>Dottolo</a:t>
            </a:r>
            <a:r>
              <a:rPr lang="en-US" dirty="0" smtClean="0"/>
              <a:t>, Ph.D., Department of Psychology, University of Massachusetts, Lowell</a:t>
            </a:r>
            <a:endParaRPr lang="en-US" dirty="0"/>
          </a:p>
        </p:txBody>
      </p:sp>
      <p:sp>
        <p:nvSpPr>
          <p:cNvPr id="5" name="Slide Number Placeholder 4"/>
          <p:cNvSpPr>
            <a:spLocks noGrp="1"/>
          </p:cNvSpPr>
          <p:nvPr>
            <p:ph type="sldNum" sz="quarter" idx="12"/>
          </p:nvPr>
        </p:nvSpPr>
        <p:spPr/>
        <p:txBody>
          <a:bodyPr/>
          <a:lstStyle/>
          <a:p>
            <a:fld id="{B5FE3A22-42F2-46CC-A625-C45C75B1462D}" type="slidenum">
              <a:rPr lang="en-US" smtClean="0"/>
              <a:t>1</a:t>
            </a:fld>
            <a:endParaRPr lang="en-US"/>
          </a:p>
        </p:txBody>
      </p:sp>
      <p:pic>
        <p:nvPicPr>
          <p:cNvPr id="6" name="Picture 2" descr="UMass Lowell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945" y="533400"/>
            <a:ext cx="1623810" cy="1463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24578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Almost never quote?</a:t>
            </a:r>
            <a:endParaRPr lang="en-US" dirty="0"/>
          </a:p>
        </p:txBody>
      </p:sp>
      <p:sp>
        <p:nvSpPr>
          <p:cNvPr id="3" name="Content Placeholder 2"/>
          <p:cNvSpPr>
            <a:spLocks noGrp="1"/>
          </p:cNvSpPr>
          <p:nvPr>
            <p:ph idx="1"/>
          </p:nvPr>
        </p:nvSpPr>
        <p:spPr/>
        <p:txBody>
          <a:bodyPr/>
          <a:lstStyle/>
          <a:p>
            <a:r>
              <a:rPr lang="en-US" dirty="0" smtClean="0"/>
              <a:t>It is true. We </a:t>
            </a:r>
            <a:r>
              <a:rPr lang="en-US" b="1" i="1" u="sng" dirty="0" smtClean="0"/>
              <a:t>almost never quote</a:t>
            </a:r>
            <a:r>
              <a:rPr lang="en-US" dirty="0" smtClean="0"/>
              <a:t> directly from other published work in psychology research papers.</a:t>
            </a:r>
          </a:p>
          <a:p>
            <a:r>
              <a:rPr lang="en-US" dirty="0" smtClean="0"/>
              <a:t>For a guide on how to </a:t>
            </a:r>
            <a:r>
              <a:rPr lang="en-US" b="1" i="1" u="sng" dirty="0" smtClean="0"/>
              <a:t>almost never quote</a:t>
            </a:r>
            <a:r>
              <a:rPr lang="en-US" dirty="0" smtClean="0"/>
              <a:t>, see the tutorial on paraphrasing and citing. </a:t>
            </a:r>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10</a:t>
            </a:fld>
            <a:endParaRPr lang="en-US"/>
          </a:p>
        </p:txBody>
      </p:sp>
    </p:spTree>
    <p:extLst>
      <p:ext uri="{BB962C8B-B14F-4D97-AF65-F5344CB8AC3E}">
        <p14:creationId xmlns:p14="http://schemas.microsoft.com/office/powerpoint/2010/main" val="3963766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Citing websites</a:t>
            </a:r>
            <a:endParaRPr lang="en-US" dirty="0"/>
          </a:p>
        </p:txBody>
      </p:sp>
      <p:sp>
        <p:nvSpPr>
          <p:cNvPr id="3" name="Content Placeholder 2"/>
          <p:cNvSpPr>
            <a:spLocks noGrp="1"/>
          </p:cNvSpPr>
          <p:nvPr>
            <p:ph idx="1"/>
          </p:nvPr>
        </p:nvSpPr>
        <p:spPr/>
        <p:txBody>
          <a:bodyPr/>
          <a:lstStyle/>
          <a:p>
            <a:r>
              <a:rPr lang="en-US" dirty="0" smtClean="0"/>
              <a:t>When citing an authored work that you obtained from a website, we follow the same rules as if the source was in print.  </a:t>
            </a:r>
          </a:p>
          <a:p>
            <a:r>
              <a:rPr lang="en-US" dirty="0" smtClean="0"/>
              <a:t>This means that generally, the in-text citation looks like:  (Author, year).</a:t>
            </a:r>
          </a:p>
          <a:p>
            <a:r>
              <a:rPr lang="en-US" dirty="0" smtClean="0"/>
              <a:t>If the work has no identified author or an anonymous author, the rule changes a bit </a:t>
            </a:r>
          </a:p>
          <a:p>
            <a:pPr lvl="1"/>
            <a:r>
              <a:rPr lang="en-US" dirty="0" smtClean="0"/>
              <a:t>See slide 20</a:t>
            </a:r>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11</a:t>
            </a:fld>
            <a:endParaRPr lang="en-US"/>
          </a:p>
        </p:txBody>
      </p:sp>
    </p:spTree>
    <p:extLst>
      <p:ext uri="{BB962C8B-B14F-4D97-AF65-F5344CB8AC3E}">
        <p14:creationId xmlns:p14="http://schemas.microsoft.com/office/powerpoint/2010/main" val="1172602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Single author citation</a:t>
            </a:r>
            <a:endParaRPr lang="en-US" dirty="0"/>
          </a:p>
        </p:txBody>
      </p:sp>
      <p:sp>
        <p:nvSpPr>
          <p:cNvPr id="3" name="Content Placeholder 2"/>
          <p:cNvSpPr>
            <a:spLocks noGrp="1"/>
          </p:cNvSpPr>
          <p:nvPr>
            <p:ph idx="1"/>
          </p:nvPr>
        </p:nvSpPr>
        <p:spPr/>
        <p:txBody>
          <a:bodyPr/>
          <a:lstStyle/>
          <a:p>
            <a:r>
              <a:rPr lang="en-US" dirty="0" smtClean="0"/>
              <a:t>Here is how you would cite a work from a single author in your text:</a:t>
            </a:r>
          </a:p>
          <a:p>
            <a:pPr marL="0" indent="0">
              <a:buNone/>
            </a:pPr>
            <a:r>
              <a:rPr lang="en-US" dirty="0" smtClean="0">
                <a:solidFill>
                  <a:srgbClr val="FFFF00"/>
                </a:solidFill>
              </a:rPr>
              <a:t>Many factors must be taken into account when providing mental health services to people of Southeast Asian descent in the United States (</a:t>
            </a:r>
            <a:r>
              <a:rPr lang="en-US" dirty="0" err="1" smtClean="0">
                <a:solidFill>
                  <a:srgbClr val="FFFF00"/>
                </a:solidFill>
              </a:rPr>
              <a:t>Dinh</a:t>
            </a:r>
            <a:r>
              <a:rPr lang="en-US" dirty="0" smtClean="0">
                <a:solidFill>
                  <a:srgbClr val="FFFF00"/>
                </a:solidFill>
              </a:rPr>
              <a:t>, 2009).</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12</a:t>
            </a:fld>
            <a:endParaRPr lang="en-US"/>
          </a:p>
        </p:txBody>
      </p:sp>
    </p:spTree>
    <p:extLst>
      <p:ext uri="{BB962C8B-B14F-4D97-AF65-F5344CB8AC3E}">
        <p14:creationId xmlns:p14="http://schemas.microsoft.com/office/powerpoint/2010/main" val="33928981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 on the example</a:t>
            </a:r>
            <a:endParaRPr lang="en-US" dirty="0"/>
          </a:p>
        </p:txBody>
      </p:sp>
      <p:sp>
        <p:nvSpPr>
          <p:cNvPr id="3" name="Content Placeholder 2"/>
          <p:cNvSpPr>
            <a:spLocks noGrp="1"/>
          </p:cNvSpPr>
          <p:nvPr>
            <p:ph idx="1"/>
          </p:nvPr>
        </p:nvSpPr>
        <p:spPr/>
        <p:txBody>
          <a:bodyPr/>
          <a:lstStyle/>
          <a:p>
            <a:r>
              <a:rPr lang="en-US" dirty="0" smtClean="0"/>
              <a:t>The author’s name and the date of publication go in parentheses, usually at the end of the statement.</a:t>
            </a:r>
          </a:p>
          <a:p>
            <a:r>
              <a:rPr lang="en-US" dirty="0" smtClean="0"/>
              <a:t>It is possible to do this without the parentheses, by rewording the statement.</a:t>
            </a:r>
          </a:p>
          <a:p>
            <a:pPr lvl="1"/>
            <a:r>
              <a:rPr lang="en-US" dirty="0" smtClean="0"/>
              <a:t>See example next page</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13</a:t>
            </a:fld>
            <a:endParaRPr lang="en-US"/>
          </a:p>
        </p:txBody>
      </p:sp>
    </p:spTree>
    <p:extLst>
      <p:ext uri="{BB962C8B-B14F-4D97-AF65-F5344CB8AC3E}">
        <p14:creationId xmlns:p14="http://schemas.microsoft.com/office/powerpoint/2010/main" val="36467816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Single author citation</a:t>
            </a:r>
            <a:endParaRPr lang="en-US" dirty="0"/>
          </a:p>
        </p:txBody>
      </p:sp>
      <p:sp>
        <p:nvSpPr>
          <p:cNvPr id="3" name="Content Placeholder 2"/>
          <p:cNvSpPr>
            <a:spLocks noGrp="1"/>
          </p:cNvSpPr>
          <p:nvPr>
            <p:ph idx="1"/>
          </p:nvPr>
        </p:nvSpPr>
        <p:spPr/>
        <p:txBody>
          <a:bodyPr/>
          <a:lstStyle/>
          <a:p>
            <a:r>
              <a:rPr lang="en-US" dirty="0" smtClean="0"/>
              <a:t>Here is how you would cite a single author in your text without using parentheses:</a:t>
            </a:r>
          </a:p>
          <a:p>
            <a:pPr marL="0" indent="0">
              <a:buNone/>
            </a:pPr>
            <a:r>
              <a:rPr lang="en-US" dirty="0" err="1" smtClean="0">
                <a:solidFill>
                  <a:srgbClr val="FFFF00"/>
                </a:solidFill>
              </a:rPr>
              <a:t>Dinh</a:t>
            </a:r>
            <a:r>
              <a:rPr lang="en-US" dirty="0" smtClean="0">
                <a:solidFill>
                  <a:srgbClr val="FFFF00"/>
                </a:solidFill>
              </a:rPr>
              <a:t>, in her 2009 review of the literature, has suggested that many factors must be taken into account when providing mental health services to people of Southeast Asian descent in the United States.</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14</a:t>
            </a:fld>
            <a:endParaRPr lang="en-US"/>
          </a:p>
        </p:txBody>
      </p:sp>
    </p:spTree>
    <p:extLst>
      <p:ext uri="{BB962C8B-B14F-4D97-AF65-F5344CB8AC3E}">
        <p14:creationId xmlns:p14="http://schemas.microsoft.com/office/powerpoint/2010/main" val="1545784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Citation with two authors</a:t>
            </a:r>
            <a:endParaRPr lang="en-US" dirty="0"/>
          </a:p>
        </p:txBody>
      </p:sp>
      <p:sp>
        <p:nvSpPr>
          <p:cNvPr id="3" name="Content Placeholder 2"/>
          <p:cNvSpPr>
            <a:spLocks noGrp="1"/>
          </p:cNvSpPr>
          <p:nvPr>
            <p:ph idx="1"/>
          </p:nvPr>
        </p:nvSpPr>
        <p:spPr>
          <a:xfrm>
            <a:off x="381000" y="1600200"/>
            <a:ext cx="8229600" cy="4525963"/>
          </a:xfrm>
        </p:spPr>
        <p:txBody>
          <a:bodyPr>
            <a:normAutofit fontScale="92500" lnSpcReduction="10000"/>
          </a:bodyPr>
          <a:lstStyle/>
          <a:p>
            <a:r>
              <a:rPr lang="en-US" dirty="0" smtClean="0"/>
              <a:t>Here is an example of how you cite a work that has two authors (not one, and not more than two, just two.):</a:t>
            </a:r>
          </a:p>
          <a:p>
            <a:pPr marL="0" indent="0">
              <a:buNone/>
            </a:pPr>
            <a:r>
              <a:rPr lang="en-US" dirty="0" smtClean="0">
                <a:solidFill>
                  <a:srgbClr val="FFFF00"/>
                </a:solidFill>
              </a:rPr>
              <a:t>Research suggests that children with autistic spectrum disorders may not understand the emotion of embarrassment in exactly the way that other children do (Hillier &amp; </a:t>
            </a:r>
            <a:r>
              <a:rPr lang="en-US" dirty="0" err="1" smtClean="0">
                <a:solidFill>
                  <a:srgbClr val="FFFF00"/>
                </a:solidFill>
              </a:rPr>
              <a:t>Allinson</a:t>
            </a:r>
            <a:r>
              <a:rPr lang="en-US" dirty="0" smtClean="0">
                <a:solidFill>
                  <a:srgbClr val="FFFF00"/>
                </a:solidFill>
              </a:rPr>
              <a:t>, 2002).</a:t>
            </a:r>
          </a:p>
          <a:p>
            <a:pPr marL="0" indent="0">
              <a:buNone/>
            </a:pPr>
            <a:endParaRPr lang="en-US" dirty="0">
              <a:solidFill>
                <a:srgbClr val="FF0000"/>
              </a:solidFill>
            </a:endParaRPr>
          </a:p>
          <a:p>
            <a:pPr marL="0" indent="0">
              <a:buNone/>
            </a:pPr>
            <a:r>
              <a:rPr lang="en-US" dirty="0" smtClean="0"/>
              <a:t>Notice that these are the same rules as when the source is in print, or hard copy.</a:t>
            </a:r>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15</a:t>
            </a:fld>
            <a:endParaRPr lang="en-US"/>
          </a:p>
        </p:txBody>
      </p:sp>
    </p:spTree>
    <p:extLst>
      <p:ext uri="{BB962C8B-B14F-4D97-AF65-F5344CB8AC3E}">
        <p14:creationId xmlns:p14="http://schemas.microsoft.com/office/powerpoint/2010/main" val="90768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 from the example</a:t>
            </a:r>
            <a:endParaRPr lang="en-US" dirty="0"/>
          </a:p>
        </p:txBody>
      </p:sp>
      <p:sp>
        <p:nvSpPr>
          <p:cNvPr id="3" name="Content Placeholder 2"/>
          <p:cNvSpPr>
            <a:spLocks noGrp="1"/>
          </p:cNvSpPr>
          <p:nvPr>
            <p:ph idx="1"/>
          </p:nvPr>
        </p:nvSpPr>
        <p:spPr/>
        <p:txBody>
          <a:bodyPr/>
          <a:lstStyle/>
          <a:p>
            <a:r>
              <a:rPr lang="en-US" dirty="0" smtClean="0"/>
              <a:t>Both author names are </a:t>
            </a:r>
            <a:r>
              <a:rPr lang="en-US" i="1" dirty="0" smtClean="0"/>
              <a:t>always </a:t>
            </a:r>
            <a:r>
              <a:rPr lang="en-US" dirty="0" smtClean="0"/>
              <a:t>cited</a:t>
            </a:r>
            <a:r>
              <a:rPr lang="en-US" dirty="0" smtClean="0">
                <a:solidFill>
                  <a:srgbClr val="FF0000"/>
                </a:solidFill>
              </a:rPr>
              <a:t>.</a:t>
            </a:r>
            <a:endParaRPr lang="en-US" dirty="0">
              <a:solidFill>
                <a:srgbClr val="FF0000"/>
              </a:solidFill>
            </a:endParaRPr>
          </a:p>
          <a:p>
            <a:r>
              <a:rPr lang="en-US" dirty="0" smtClean="0"/>
              <a:t>They are cited in the order they appear on the article (not in alphabetical order!)</a:t>
            </a:r>
            <a:r>
              <a:rPr lang="en-US" dirty="0" smtClean="0">
                <a:solidFill>
                  <a:srgbClr val="FF0000"/>
                </a:solidFill>
              </a:rPr>
              <a:t>.</a:t>
            </a:r>
          </a:p>
          <a:p>
            <a:r>
              <a:rPr lang="en-US" dirty="0" smtClean="0"/>
              <a:t>In parentheses we use the ampersand “&amp;” to link the names.</a:t>
            </a:r>
          </a:p>
          <a:p>
            <a:r>
              <a:rPr lang="en-US" dirty="0" smtClean="0"/>
              <a:t>If they were not in parentheses we would use the word “and.”</a:t>
            </a:r>
          </a:p>
          <a:p>
            <a:pPr lvl="1"/>
            <a:r>
              <a:rPr lang="en-US" dirty="0" smtClean="0"/>
              <a:t>See example on the next page</a:t>
            </a:r>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16</a:t>
            </a:fld>
            <a:endParaRPr lang="en-US"/>
          </a:p>
        </p:txBody>
      </p:sp>
    </p:spTree>
    <p:extLst>
      <p:ext uri="{BB962C8B-B14F-4D97-AF65-F5344CB8AC3E}">
        <p14:creationId xmlns:p14="http://schemas.microsoft.com/office/powerpoint/2010/main" val="22666482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citation with two authors not totally in parentheses</a:t>
            </a:r>
            <a:endParaRPr lang="en-US" dirty="0"/>
          </a:p>
        </p:txBody>
      </p:sp>
      <p:sp>
        <p:nvSpPr>
          <p:cNvPr id="3" name="Content Placeholder 2"/>
          <p:cNvSpPr>
            <a:spLocks noGrp="1"/>
          </p:cNvSpPr>
          <p:nvPr>
            <p:ph idx="1"/>
          </p:nvPr>
        </p:nvSpPr>
        <p:spPr/>
        <p:txBody>
          <a:bodyPr/>
          <a:lstStyle/>
          <a:p>
            <a:r>
              <a:rPr lang="en-US" dirty="0" smtClean="0"/>
              <a:t>Here is an example of how you cite a work that has two authors, not putting everything in the parentheses:</a:t>
            </a:r>
          </a:p>
          <a:p>
            <a:pPr marL="0" indent="0">
              <a:buNone/>
            </a:pPr>
            <a:r>
              <a:rPr lang="en-US" dirty="0" smtClean="0">
                <a:solidFill>
                  <a:srgbClr val="FFFF00"/>
                </a:solidFill>
              </a:rPr>
              <a:t>Hillier and </a:t>
            </a:r>
            <a:r>
              <a:rPr lang="en-US" dirty="0" err="1" smtClean="0">
                <a:solidFill>
                  <a:srgbClr val="FFFF00"/>
                </a:solidFill>
              </a:rPr>
              <a:t>Allinson</a:t>
            </a:r>
            <a:r>
              <a:rPr lang="en-US" dirty="0" smtClean="0">
                <a:solidFill>
                  <a:srgbClr val="FFFF00"/>
                </a:solidFill>
              </a:rPr>
              <a:t> (2002) have suggested that children with autistic spectrum disorders may not understand the emotion of embarrassment exactly the way other children do.</a:t>
            </a:r>
            <a:endParaRPr lang="en-US" dirty="0">
              <a:solidFill>
                <a:srgbClr val="FFFF00"/>
              </a:solidFill>
            </a:endParaRP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17</a:t>
            </a:fld>
            <a:endParaRPr lang="en-US"/>
          </a:p>
        </p:txBody>
      </p:sp>
    </p:spTree>
    <p:extLst>
      <p:ext uri="{BB962C8B-B14F-4D97-AF65-F5344CB8AC3E}">
        <p14:creationId xmlns:p14="http://schemas.microsoft.com/office/powerpoint/2010/main" val="40078052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 from the example</a:t>
            </a:r>
            <a:endParaRPr lang="en-US" dirty="0"/>
          </a:p>
        </p:txBody>
      </p:sp>
      <p:sp>
        <p:nvSpPr>
          <p:cNvPr id="3" name="Content Placeholder 2"/>
          <p:cNvSpPr>
            <a:spLocks noGrp="1"/>
          </p:cNvSpPr>
          <p:nvPr>
            <p:ph idx="1"/>
          </p:nvPr>
        </p:nvSpPr>
        <p:spPr/>
        <p:txBody>
          <a:bodyPr>
            <a:normAutofit lnSpcReduction="10000"/>
          </a:bodyPr>
          <a:lstStyle/>
          <a:p>
            <a:r>
              <a:rPr lang="en-US" dirty="0" smtClean="0"/>
              <a:t>The authors’ names were not in parentheses, and they were linked by the word “and.”</a:t>
            </a:r>
          </a:p>
          <a:p>
            <a:r>
              <a:rPr lang="en-US" dirty="0" smtClean="0"/>
              <a:t>They were still in the order they listed for the original article.</a:t>
            </a:r>
          </a:p>
          <a:p>
            <a:r>
              <a:rPr lang="en-US" dirty="0" smtClean="0"/>
              <a:t>The date was in parentheses.</a:t>
            </a:r>
          </a:p>
          <a:p>
            <a:r>
              <a:rPr lang="en-US" dirty="0" smtClean="0"/>
              <a:t>The date does not have to be in parentheses</a:t>
            </a:r>
          </a:p>
          <a:p>
            <a:pPr lvl="1"/>
            <a:r>
              <a:rPr lang="en-US" dirty="0" smtClean="0"/>
              <a:t>See example next page</a:t>
            </a:r>
          </a:p>
          <a:p>
            <a:r>
              <a:rPr lang="en-US" dirty="0" smtClean="0"/>
              <a:t>You </a:t>
            </a:r>
            <a:r>
              <a:rPr lang="en-US" i="1" dirty="0" smtClean="0"/>
              <a:t>always</a:t>
            </a:r>
            <a:r>
              <a:rPr lang="en-US" dirty="0" smtClean="0"/>
              <a:t> cite both authors’ names, no matter how many times you cite them.</a:t>
            </a:r>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18</a:t>
            </a:fld>
            <a:endParaRPr lang="en-US"/>
          </a:p>
        </p:txBody>
      </p:sp>
    </p:spTree>
    <p:extLst>
      <p:ext uri="{BB962C8B-B14F-4D97-AF65-F5344CB8AC3E}">
        <p14:creationId xmlns:p14="http://schemas.microsoft.com/office/powerpoint/2010/main" val="35691673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citation with two authors with nothing </a:t>
            </a:r>
            <a:r>
              <a:rPr lang="en-US" smtClean="0"/>
              <a:t>in parentheses</a:t>
            </a:r>
            <a:endParaRPr lang="en-US" dirty="0"/>
          </a:p>
        </p:txBody>
      </p:sp>
      <p:sp>
        <p:nvSpPr>
          <p:cNvPr id="3" name="Content Placeholder 2"/>
          <p:cNvSpPr>
            <a:spLocks noGrp="1"/>
          </p:cNvSpPr>
          <p:nvPr>
            <p:ph idx="1"/>
          </p:nvPr>
        </p:nvSpPr>
        <p:spPr/>
        <p:txBody>
          <a:bodyPr>
            <a:normAutofit/>
          </a:bodyPr>
          <a:lstStyle/>
          <a:p>
            <a:r>
              <a:rPr lang="en-US" dirty="0" smtClean="0"/>
              <a:t>Here is an example of how you cite a work that has two authors without using parentheses at all:</a:t>
            </a:r>
          </a:p>
          <a:p>
            <a:pPr marL="0" indent="0">
              <a:buNone/>
            </a:pPr>
            <a:r>
              <a:rPr lang="en-US" dirty="0" smtClean="0">
                <a:solidFill>
                  <a:srgbClr val="FFFF00"/>
                </a:solidFill>
              </a:rPr>
              <a:t>Hillier and </a:t>
            </a:r>
            <a:r>
              <a:rPr lang="en-US" dirty="0" err="1" smtClean="0">
                <a:solidFill>
                  <a:srgbClr val="FFFF00"/>
                </a:solidFill>
              </a:rPr>
              <a:t>Allinson</a:t>
            </a:r>
            <a:r>
              <a:rPr lang="en-US" dirty="0" smtClean="0">
                <a:solidFill>
                  <a:srgbClr val="FFFF00"/>
                </a:solidFill>
              </a:rPr>
              <a:t> in their 2002 study suggested that children with autistic spectrum disorders may understand the emotion of embarrassment exactly the way other children do.</a:t>
            </a:r>
            <a:endParaRPr lang="en-US" dirty="0">
              <a:solidFill>
                <a:srgbClr val="FFFF00"/>
              </a:solidFill>
            </a:endParaRP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19</a:t>
            </a:fld>
            <a:endParaRPr lang="en-US"/>
          </a:p>
        </p:txBody>
      </p:sp>
    </p:spTree>
    <p:extLst>
      <p:ext uri="{BB962C8B-B14F-4D97-AF65-F5344CB8AC3E}">
        <p14:creationId xmlns:p14="http://schemas.microsoft.com/office/powerpoint/2010/main" val="211327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in this tutorial</a:t>
            </a:r>
            <a:endParaRPr lang="en-US" dirty="0"/>
          </a:p>
        </p:txBody>
      </p:sp>
      <p:sp>
        <p:nvSpPr>
          <p:cNvPr id="3" name="Content Placeholder 2"/>
          <p:cNvSpPr>
            <a:spLocks noGrp="1"/>
          </p:cNvSpPr>
          <p:nvPr>
            <p:ph idx="1"/>
          </p:nvPr>
        </p:nvSpPr>
        <p:spPr/>
        <p:txBody>
          <a:bodyPr>
            <a:normAutofit lnSpcReduction="10000"/>
          </a:bodyPr>
          <a:lstStyle/>
          <a:p>
            <a:r>
              <a:rPr lang="en-US" dirty="0" smtClean="0"/>
              <a:t>1) State goals of this tutorial</a:t>
            </a:r>
          </a:p>
          <a:p>
            <a:r>
              <a:rPr lang="en-US" dirty="0" smtClean="0"/>
              <a:t>2) Why we cite</a:t>
            </a:r>
          </a:p>
          <a:p>
            <a:r>
              <a:rPr lang="en-US" dirty="0" smtClean="0"/>
              <a:t>3) Example of why we cite</a:t>
            </a:r>
          </a:p>
          <a:p>
            <a:r>
              <a:rPr lang="en-US" dirty="0" smtClean="0"/>
              <a:t>4) Overview of citing</a:t>
            </a:r>
          </a:p>
          <a:p>
            <a:r>
              <a:rPr lang="en-US" dirty="0" smtClean="0"/>
              <a:t>5) Not quoting</a:t>
            </a:r>
          </a:p>
          <a:p>
            <a:r>
              <a:rPr lang="en-US" dirty="0" smtClean="0"/>
              <a:t>6) Citing a work on a website by one author </a:t>
            </a:r>
          </a:p>
          <a:p>
            <a:r>
              <a:rPr lang="en-US" dirty="0" smtClean="0"/>
              <a:t>7) Citing a work on a website by many authors</a:t>
            </a:r>
          </a:p>
          <a:p>
            <a:r>
              <a:rPr lang="en-US" dirty="0" smtClean="0"/>
              <a:t>8) Citing an entire website</a:t>
            </a:r>
          </a:p>
        </p:txBody>
      </p:sp>
      <p:sp>
        <p:nvSpPr>
          <p:cNvPr id="4" name="Footer Placeholder 3"/>
          <p:cNvSpPr>
            <a:spLocks noGrp="1"/>
          </p:cNvSpPr>
          <p:nvPr>
            <p:ph type="ftr" sz="quarter" idx="11"/>
          </p:nvPr>
        </p:nvSpPr>
        <p:spPr>
          <a:xfrm>
            <a:off x="3124200" y="6096000"/>
            <a:ext cx="2895600" cy="365125"/>
          </a:xfrm>
        </p:spPr>
        <p:txBody>
          <a:bodyPr/>
          <a:lstStyle/>
          <a:p>
            <a:r>
              <a:rPr lang="en-US" dirty="0" smtClean="0"/>
              <a:t>Created by Andrea </a:t>
            </a:r>
            <a:r>
              <a:rPr lang="en-US" dirty="0" err="1" smtClean="0"/>
              <a:t>Dottolo</a:t>
            </a:r>
            <a:r>
              <a:rPr lang="en-US" dirty="0" smtClean="0"/>
              <a:t>, Ph.D., Department of Psychology, University of Massachusetts, Lowell</a:t>
            </a:r>
            <a:endParaRPr lang="en-US" dirty="0"/>
          </a:p>
        </p:txBody>
      </p:sp>
      <p:sp>
        <p:nvSpPr>
          <p:cNvPr id="5" name="Slide Number Placeholder 4"/>
          <p:cNvSpPr>
            <a:spLocks noGrp="1"/>
          </p:cNvSpPr>
          <p:nvPr>
            <p:ph type="sldNum" sz="quarter" idx="12"/>
          </p:nvPr>
        </p:nvSpPr>
        <p:spPr/>
        <p:txBody>
          <a:bodyPr/>
          <a:lstStyle/>
          <a:p>
            <a:fld id="{B5FE3A22-42F2-46CC-A625-C45C75B1462D}" type="slidenum">
              <a:rPr lang="en-US" smtClean="0"/>
              <a:t>2</a:t>
            </a:fld>
            <a:endParaRPr lang="en-US"/>
          </a:p>
        </p:txBody>
      </p:sp>
    </p:spTree>
    <p:extLst>
      <p:ext uri="{BB962C8B-B14F-4D97-AF65-F5344CB8AC3E}">
        <p14:creationId xmlns:p14="http://schemas.microsoft.com/office/powerpoint/2010/main" val="26672420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Citing a web site</a:t>
            </a:r>
            <a:endParaRPr lang="en-US" dirty="0"/>
          </a:p>
        </p:txBody>
      </p:sp>
      <p:sp>
        <p:nvSpPr>
          <p:cNvPr id="3" name="Content Placeholder 2"/>
          <p:cNvSpPr>
            <a:spLocks noGrp="1"/>
          </p:cNvSpPr>
          <p:nvPr>
            <p:ph idx="1"/>
          </p:nvPr>
        </p:nvSpPr>
        <p:spPr/>
        <p:txBody>
          <a:bodyPr/>
          <a:lstStyle/>
          <a:p>
            <a:pPr marL="0" indent="0">
              <a:buNone/>
            </a:pPr>
            <a:r>
              <a:rPr lang="en-US" dirty="0" smtClean="0"/>
              <a:t>When discussing an entire website, give the web address of the site in the parentheses in the text.</a:t>
            </a:r>
          </a:p>
          <a:p>
            <a:pPr marL="0" indent="0">
              <a:buNone/>
            </a:pPr>
            <a:r>
              <a:rPr lang="en-US" dirty="0" smtClean="0"/>
              <a:t>For example:</a:t>
            </a:r>
          </a:p>
          <a:p>
            <a:pPr marL="0" indent="0">
              <a:buNone/>
            </a:pPr>
            <a:r>
              <a:rPr lang="en-US" dirty="0"/>
              <a:t/>
            </a:r>
            <a:br>
              <a:rPr lang="en-US" dirty="0"/>
            </a:br>
            <a:r>
              <a:rPr lang="en-US" dirty="0" err="1">
                <a:solidFill>
                  <a:srgbClr val="FFFF00"/>
                </a:solidFill>
              </a:rPr>
              <a:t>Kidspsych</a:t>
            </a:r>
            <a:r>
              <a:rPr lang="en-US" dirty="0">
                <a:solidFill>
                  <a:srgbClr val="FFFF00"/>
                </a:solidFill>
              </a:rPr>
              <a:t> is a wonderful interactive website for children (http://www.kidspsych.org).</a:t>
            </a:r>
          </a:p>
          <a:p>
            <a:endParaRPr lang="en-US" dirty="0">
              <a:solidFill>
                <a:srgbClr val="FFFF00"/>
              </a:solidFill>
            </a:endParaRP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20</a:t>
            </a:fld>
            <a:endParaRPr lang="en-US"/>
          </a:p>
        </p:txBody>
      </p:sp>
    </p:spTree>
    <p:extLst>
      <p:ext uri="{BB962C8B-B14F-4D97-AF65-F5344CB8AC3E}">
        <p14:creationId xmlns:p14="http://schemas.microsoft.com/office/powerpoint/2010/main" val="26237063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Citing a page of a web site</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When using information from one page of a website, give the full URL in the parentheses in the text.</a:t>
            </a:r>
          </a:p>
          <a:p>
            <a:pPr marL="0" indent="0">
              <a:buNone/>
            </a:pPr>
            <a:r>
              <a:rPr lang="en-US" dirty="0" smtClean="0"/>
              <a:t>For example:</a:t>
            </a:r>
          </a:p>
          <a:p>
            <a:pPr marL="0" indent="0">
              <a:buNone/>
            </a:pPr>
            <a:r>
              <a:rPr lang="en-US" dirty="0"/>
              <a:t/>
            </a:r>
            <a:br>
              <a:rPr lang="en-US" dirty="0"/>
            </a:br>
            <a:r>
              <a:rPr lang="en-US" dirty="0" err="1" smtClean="0">
                <a:solidFill>
                  <a:srgbClr val="FFFF00"/>
                </a:solidFill>
              </a:rPr>
              <a:t>Magination</a:t>
            </a:r>
            <a:r>
              <a:rPr lang="en-US" dirty="0" smtClean="0">
                <a:solidFill>
                  <a:srgbClr val="FFFF00"/>
                </a:solidFill>
              </a:rPr>
              <a:t> Press is a valuable resource for books to help children face life problems (http</a:t>
            </a:r>
            <a:r>
              <a:rPr lang="en-US" dirty="0">
                <a:solidFill>
                  <a:srgbClr val="FFFF00"/>
                </a:solidFill>
              </a:rPr>
              <a:t>://www.kidspsych.org/parents.html).</a:t>
            </a:r>
          </a:p>
          <a:p>
            <a:endParaRPr lang="en-US" dirty="0">
              <a:solidFill>
                <a:srgbClr val="FFFF00"/>
              </a:solidFill>
            </a:endParaRP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21</a:t>
            </a:fld>
            <a:endParaRPr lang="en-US"/>
          </a:p>
        </p:txBody>
      </p:sp>
    </p:spTree>
    <p:extLst>
      <p:ext uri="{BB962C8B-B14F-4D97-AF65-F5344CB8AC3E}">
        <p14:creationId xmlns:p14="http://schemas.microsoft.com/office/powerpoint/2010/main" val="401227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Citing an article reproduced on a web site or from an electronic database</a:t>
            </a:r>
            <a:endParaRPr lang="en-US" dirty="0"/>
          </a:p>
        </p:txBody>
      </p:sp>
      <p:sp>
        <p:nvSpPr>
          <p:cNvPr id="3" name="Content Placeholder 2"/>
          <p:cNvSpPr>
            <a:spLocks noGrp="1"/>
          </p:cNvSpPr>
          <p:nvPr>
            <p:ph idx="1"/>
          </p:nvPr>
        </p:nvSpPr>
        <p:spPr/>
        <p:txBody>
          <a:bodyPr>
            <a:normAutofit lnSpcReduction="10000"/>
          </a:bodyPr>
          <a:lstStyle/>
          <a:p>
            <a:r>
              <a:rPr lang="en-US" dirty="0" smtClean="0"/>
              <a:t>Many published articles, chapters, and even entire books are reproduced on websites  or can be accessed through electronic databases such as </a:t>
            </a:r>
            <a:r>
              <a:rPr lang="en-US" dirty="0" err="1" smtClean="0"/>
              <a:t>PsycInfo</a:t>
            </a:r>
            <a:r>
              <a:rPr lang="en-US" dirty="0" smtClean="0"/>
              <a:t> or search tools such as Google Scholar.</a:t>
            </a:r>
          </a:p>
          <a:p>
            <a:r>
              <a:rPr lang="en-US" dirty="0" smtClean="0"/>
              <a:t>Even if located through the Internet, such sources are cited in the usual way: authors’ last names, year of original publication (not access </a:t>
            </a:r>
            <a:r>
              <a:rPr lang="en-US" smtClean="0"/>
              <a:t>date).</a:t>
            </a:r>
            <a:endParaRPr lang="en-US" dirty="0" smtClean="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22</a:t>
            </a:fld>
            <a:endParaRPr lang="en-US"/>
          </a:p>
        </p:txBody>
      </p:sp>
    </p:spTree>
    <p:extLst>
      <p:ext uri="{BB962C8B-B14F-4D97-AF65-F5344CB8AC3E}">
        <p14:creationId xmlns:p14="http://schemas.microsoft.com/office/powerpoint/2010/main" val="22991312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This concludes this tutorial on in text citations in APA format for web sites. </a:t>
            </a:r>
          </a:p>
          <a:p>
            <a:r>
              <a:rPr lang="en-US" dirty="0"/>
              <a:t>Related topics include </a:t>
            </a:r>
            <a:r>
              <a:rPr lang="en-US" dirty="0" smtClean="0"/>
              <a:t>using in-text citations for:</a:t>
            </a:r>
            <a:endParaRPr lang="en-US" dirty="0"/>
          </a:p>
          <a:p>
            <a:pPr lvl="1"/>
            <a:r>
              <a:rPr lang="en-US" dirty="0" smtClean="0"/>
              <a:t>Authored sources (like journal articles and </a:t>
            </a:r>
            <a:r>
              <a:rPr lang="en-US" smtClean="0"/>
              <a:t>book chapters)</a:t>
            </a:r>
            <a:endParaRPr lang="en-US" sz="2400" dirty="0"/>
          </a:p>
          <a:p>
            <a:pPr lvl="1"/>
            <a:r>
              <a:rPr lang="en-US" dirty="0"/>
              <a:t>Government documents (e.g. CDC and NIH)</a:t>
            </a:r>
            <a:endParaRPr lang="en-US" sz="2400" dirty="0"/>
          </a:p>
          <a:p>
            <a:endParaRPr lang="en-US" dirty="0" smtClean="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23</a:t>
            </a:fld>
            <a:endParaRPr lang="en-US"/>
          </a:p>
        </p:txBody>
      </p:sp>
    </p:spTree>
    <p:extLst>
      <p:ext uri="{BB962C8B-B14F-4D97-AF65-F5344CB8AC3E}">
        <p14:creationId xmlns:p14="http://schemas.microsoft.com/office/powerpoint/2010/main" val="2096815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goal of this tutorial is to show you how to correctly </a:t>
            </a:r>
            <a:r>
              <a:rPr lang="en-US" u="sng" dirty="0" smtClean="0"/>
              <a:t>cite</a:t>
            </a:r>
            <a:r>
              <a:rPr lang="en-US" dirty="0" smtClean="0"/>
              <a:t> an author or authors of a website </a:t>
            </a:r>
            <a:r>
              <a:rPr lang="en-US" i="1" dirty="0" smtClean="0"/>
              <a:t>in your text </a:t>
            </a:r>
            <a:r>
              <a:rPr lang="en-US" dirty="0" smtClean="0"/>
              <a:t>using APA style</a:t>
            </a:r>
            <a:r>
              <a:rPr lang="en-US" i="1" dirty="0" smtClean="0"/>
              <a:t>.</a:t>
            </a:r>
          </a:p>
          <a:p>
            <a:r>
              <a:rPr lang="en-US" dirty="0" smtClean="0"/>
              <a:t>When you </a:t>
            </a:r>
            <a:r>
              <a:rPr lang="en-US" u="sng" dirty="0" smtClean="0"/>
              <a:t>cite</a:t>
            </a:r>
            <a:r>
              <a:rPr lang="en-US" dirty="0" smtClean="0"/>
              <a:t> authorship </a:t>
            </a:r>
            <a:r>
              <a:rPr lang="en-US" i="1" dirty="0" smtClean="0"/>
              <a:t>in your text</a:t>
            </a:r>
            <a:r>
              <a:rPr lang="en-US" dirty="0" smtClean="0"/>
              <a:t> this means that it occurs </a:t>
            </a:r>
            <a:r>
              <a:rPr lang="en-US" i="1" dirty="0" smtClean="0"/>
              <a:t>within the draft</a:t>
            </a:r>
            <a:r>
              <a:rPr lang="en-US" dirty="0" smtClean="0"/>
              <a:t> of your actual paper</a:t>
            </a:r>
          </a:p>
          <a:p>
            <a:r>
              <a:rPr lang="en-US" u="sng" dirty="0" smtClean="0"/>
              <a:t>References</a:t>
            </a:r>
            <a:r>
              <a:rPr lang="en-US" dirty="0" smtClean="0"/>
              <a:t> are a full notation of any authors and works you cite, and these go </a:t>
            </a:r>
            <a:r>
              <a:rPr lang="en-US" i="1" dirty="0" smtClean="0"/>
              <a:t>at the end of your paper</a:t>
            </a:r>
            <a:r>
              <a:rPr lang="en-US" dirty="0" smtClean="0"/>
              <a:t>.</a:t>
            </a:r>
          </a:p>
          <a:p>
            <a:r>
              <a:rPr lang="en-US" u="sng" dirty="0" smtClean="0"/>
              <a:t>Referencing</a:t>
            </a:r>
            <a:r>
              <a:rPr lang="en-US" dirty="0" smtClean="0"/>
              <a:t> is covered in other tutorials.</a:t>
            </a:r>
          </a:p>
        </p:txBody>
      </p:sp>
      <p:sp>
        <p:nvSpPr>
          <p:cNvPr id="4" name="Footer Placeholder 3"/>
          <p:cNvSpPr>
            <a:spLocks noGrp="1"/>
          </p:cNvSpPr>
          <p:nvPr>
            <p:ph type="ftr" sz="quarter" idx="11"/>
          </p:nvPr>
        </p:nvSpPr>
        <p:spPr>
          <a:xfrm>
            <a:off x="3124200" y="6172200"/>
            <a:ext cx="2895600" cy="365125"/>
          </a:xfrm>
        </p:spPr>
        <p:txBody>
          <a:bodyPr/>
          <a:lstStyle/>
          <a:p>
            <a:r>
              <a:rPr lang="en-US" dirty="0" smtClean="0"/>
              <a:t>Created by Andrea </a:t>
            </a:r>
            <a:r>
              <a:rPr lang="en-US" dirty="0" err="1" smtClean="0"/>
              <a:t>Dottolo</a:t>
            </a:r>
            <a:r>
              <a:rPr lang="en-US" dirty="0" smtClean="0"/>
              <a:t>, Ph.D., Department of Psychology, University of Massachusetts, Lowell</a:t>
            </a:r>
            <a:endParaRPr lang="en-US" dirty="0"/>
          </a:p>
        </p:txBody>
      </p:sp>
      <p:sp>
        <p:nvSpPr>
          <p:cNvPr id="5" name="Slide Number Placeholder 4"/>
          <p:cNvSpPr>
            <a:spLocks noGrp="1"/>
          </p:cNvSpPr>
          <p:nvPr>
            <p:ph type="sldNum" sz="quarter" idx="12"/>
          </p:nvPr>
        </p:nvSpPr>
        <p:spPr/>
        <p:txBody>
          <a:bodyPr/>
          <a:lstStyle/>
          <a:p>
            <a:fld id="{B5FE3A22-42F2-46CC-A625-C45C75B1462D}" type="slidenum">
              <a:rPr lang="en-US" smtClean="0"/>
              <a:t>3</a:t>
            </a:fld>
            <a:endParaRPr lang="en-US"/>
          </a:p>
        </p:txBody>
      </p:sp>
    </p:spTree>
    <p:extLst>
      <p:ext uri="{BB962C8B-B14F-4D97-AF65-F5344CB8AC3E}">
        <p14:creationId xmlns:p14="http://schemas.microsoft.com/office/powerpoint/2010/main" val="3134224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a:t>By the end of this tutorial you should be able to </a:t>
            </a:r>
            <a:endParaRPr lang="en-US" dirty="0" smtClean="0"/>
          </a:p>
          <a:p>
            <a:pPr lvl="1"/>
            <a:r>
              <a:rPr lang="en-US" dirty="0" smtClean="0"/>
              <a:t>Know what types of statements need a citation</a:t>
            </a:r>
            <a:endParaRPr lang="en-US" dirty="0"/>
          </a:p>
          <a:p>
            <a:pPr lvl="1"/>
            <a:r>
              <a:rPr lang="en-US" dirty="0"/>
              <a:t>Cite one or more authors of a single work</a:t>
            </a:r>
          </a:p>
          <a:p>
            <a:pPr lvl="1"/>
            <a:r>
              <a:rPr lang="en-US" dirty="0" smtClean="0"/>
              <a:t>Cite an entire web site with no author</a:t>
            </a:r>
            <a:endParaRPr lang="en-US" dirty="0"/>
          </a:p>
        </p:txBody>
      </p:sp>
      <p:sp>
        <p:nvSpPr>
          <p:cNvPr id="4" name="Footer Placeholder 3"/>
          <p:cNvSpPr>
            <a:spLocks noGrp="1"/>
          </p:cNvSpPr>
          <p:nvPr>
            <p:ph type="ftr" sz="quarter" idx="11"/>
          </p:nvPr>
        </p:nvSpPr>
        <p:spPr>
          <a:xfrm>
            <a:off x="3124200" y="6019800"/>
            <a:ext cx="2895600" cy="365125"/>
          </a:xfrm>
        </p:spPr>
        <p:txBody>
          <a:bodyPr/>
          <a:lstStyle/>
          <a:p>
            <a:r>
              <a:rPr lang="en-US" dirty="0" smtClean="0"/>
              <a:t>Created by Andrea </a:t>
            </a:r>
            <a:r>
              <a:rPr lang="en-US" dirty="0" err="1" smtClean="0"/>
              <a:t>Dottolo</a:t>
            </a:r>
            <a:r>
              <a:rPr lang="en-US" dirty="0" smtClean="0"/>
              <a:t>, Ph.D., Department of Psychology, University of Massachusetts, Lowell</a:t>
            </a:r>
            <a:endParaRPr lang="en-US" dirty="0"/>
          </a:p>
        </p:txBody>
      </p:sp>
      <p:sp>
        <p:nvSpPr>
          <p:cNvPr id="5" name="Slide Number Placeholder 4"/>
          <p:cNvSpPr>
            <a:spLocks noGrp="1"/>
          </p:cNvSpPr>
          <p:nvPr>
            <p:ph type="sldNum" sz="quarter" idx="12"/>
          </p:nvPr>
        </p:nvSpPr>
        <p:spPr/>
        <p:txBody>
          <a:bodyPr/>
          <a:lstStyle/>
          <a:p>
            <a:fld id="{B5FE3A22-42F2-46CC-A625-C45C75B1462D}" type="slidenum">
              <a:rPr lang="en-US" smtClean="0"/>
              <a:t>4</a:t>
            </a:fld>
            <a:endParaRPr lang="en-US"/>
          </a:p>
        </p:txBody>
      </p:sp>
    </p:spTree>
    <p:extLst>
      <p:ext uri="{BB962C8B-B14F-4D97-AF65-F5344CB8AC3E}">
        <p14:creationId xmlns:p14="http://schemas.microsoft.com/office/powerpoint/2010/main" val="3583524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and why we cite?</a:t>
            </a:r>
            <a:endParaRPr lang="en-US" dirty="0"/>
          </a:p>
        </p:txBody>
      </p:sp>
      <p:sp>
        <p:nvSpPr>
          <p:cNvPr id="3" name="Content Placeholder 2"/>
          <p:cNvSpPr>
            <a:spLocks noGrp="1"/>
          </p:cNvSpPr>
          <p:nvPr>
            <p:ph idx="1"/>
          </p:nvPr>
        </p:nvSpPr>
        <p:spPr>
          <a:xfrm>
            <a:off x="457200" y="1447800"/>
            <a:ext cx="8229600" cy="4678363"/>
          </a:xfrm>
        </p:spPr>
        <p:txBody>
          <a:bodyPr>
            <a:normAutofit lnSpcReduction="10000"/>
          </a:bodyPr>
          <a:lstStyle/>
          <a:p>
            <a:r>
              <a:rPr lang="en-US" dirty="0" smtClean="0"/>
              <a:t>There are two main purposes for citations in psychology</a:t>
            </a:r>
          </a:p>
          <a:p>
            <a:pPr lvl="1"/>
            <a:r>
              <a:rPr lang="en-US" dirty="0" smtClean="0"/>
              <a:t>To show that you can support your statements with evidence</a:t>
            </a:r>
          </a:p>
          <a:p>
            <a:pPr lvl="2"/>
            <a:r>
              <a:rPr lang="en-US" dirty="0" smtClean="0"/>
              <a:t>To show that you aren’t just stating what you have “heard” or “believe” or “everyone knows.”</a:t>
            </a:r>
          </a:p>
          <a:p>
            <a:pPr lvl="2"/>
            <a:r>
              <a:rPr lang="en-US" dirty="0" smtClean="0"/>
              <a:t>To show that you have drawn this information from reputable sources.</a:t>
            </a:r>
          </a:p>
          <a:p>
            <a:pPr lvl="1"/>
            <a:r>
              <a:rPr lang="en-US" dirty="0"/>
              <a:t>To give proper credit for works that inform your </a:t>
            </a:r>
            <a:r>
              <a:rPr lang="en-US" dirty="0" smtClean="0"/>
              <a:t>own writing and ideas (failing to do so is academic dishonesty)</a:t>
            </a:r>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5</a:t>
            </a:fld>
            <a:endParaRPr lang="en-US"/>
          </a:p>
        </p:txBody>
      </p:sp>
    </p:spTree>
    <p:extLst>
      <p:ext uri="{BB962C8B-B14F-4D97-AF65-F5344CB8AC3E}">
        <p14:creationId xmlns:p14="http://schemas.microsoft.com/office/powerpoint/2010/main" val="2793469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support your statements with evidence?</a:t>
            </a:r>
            <a:endParaRPr lang="en-US" dirty="0"/>
          </a:p>
        </p:txBody>
      </p:sp>
      <p:sp>
        <p:nvSpPr>
          <p:cNvPr id="3" name="Content Placeholder 2"/>
          <p:cNvSpPr>
            <a:spLocks noGrp="1"/>
          </p:cNvSpPr>
          <p:nvPr>
            <p:ph idx="1"/>
          </p:nvPr>
        </p:nvSpPr>
        <p:spPr/>
        <p:txBody>
          <a:bodyPr/>
          <a:lstStyle/>
          <a:p>
            <a:r>
              <a:rPr lang="en-US" dirty="0" smtClean="0"/>
              <a:t>Psychology writing differs from other types of writing, such as </a:t>
            </a:r>
            <a:r>
              <a:rPr lang="en-US" i="1" dirty="0" smtClean="0"/>
              <a:t>argumentative writing</a:t>
            </a:r>
            <a:r>
              <a:rPr lang="en-US" dirty="0" smtClean="0"/>
              <a:t> or </a:t>
            </a:r>
            <a:r>
              <a:rPr lang="en-US" i="1" dirty="0" smtClean="0"/>
              <a:t>rhetorical writing</a:t>
            </a:r>
            <a:r>
              <a:rPr lang="en-US" dirty="0" smtClean="0"/>
              <a:t>.</a:t>
            </a:r>
          </a:p>
          <a:p>
            <a:r>
              <a:rPr lang="en-US" dirty="0" smtClean="0"/>
              <a:t>One way it differs is that it is </a:t>
            </a:r>
            <a:r>
              <a:rPr lang="en-US" u="sng" dirty="0" smtClean="0"/>
              <a:t>not acceptable</a:t>
            </a:r>
            <a:r>
              <a:rPr lang="en-US" dirty="0" smtClean="0"/>
              <a:t> to make statements without backing those statements up with some citation </a:t>
            </a:r>
            <a:r>
              <a:rPr lang="en-US" dirty="0"/>
              <a:t>of an appropriate source.</a:t>
            </a: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6</a:t>
            </a:fld>
            <a:endParaRPr lang="en-US"/>
          </a:p>
        </p:txBody>
      </p:sp>
    </p:spTree>
    <p:extLst>
      <p:ext uri="{BB962C8B-B14F-4D97-AF65-F5344CB8AC3E}">
        <p14:creationId xmlns:p14="http://schemas.microsoft.com/office/powerpoint/2010/main" val="3234933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In rhetorical writing it might be fine to make a statement such as:</a:t>
            </a:r>
            <a:endParaRPr lang="en-US" dirty="0"/>
          </a:p>
          <a:p>
            <a:pPr marL="0" indent="0">
              <a:buNone/>
            </a:pPr>
            <a:r>
              <a:rPr lang="en-US" dirty="0" smtClean="0">
                <a:solidFill>
                  <a:srgbClr val="FFFF00"/>
                </a:solidFill>
              </a:rPr>
              <a:t>Depression is an illness which affects millions of women in the United States.</a:t>
            </a:r>
          </a:p>
          <a:p>
            <a:pPr marL="0" indent="0">
              <a:buNone/>
            </a:pPr>
            <a:r>
              <a:rPr lang="en-US" dirty="0" smtClean="0"/>
              <a:t>In psychology writing a statement like this needs a citation to support it:</a:t>
            </a:r>
          </a:p>
          <a:p>
            <a:pPr marL="0" indent="0">
              <a:buNone/>
            </a:pPr>
            <a:r>
              <a:rPr lang="en-US" dirty="0" smtClean="0">
                <a:solidFill>
                  <a:srgbClr val="FFFF00"/>
                </a:solidFill>
              </a:rPr>
              <a:t>Depression in an illness which affects millions of women in the United States (Kessler et al., 1993).</a:t>
            </a:r>
            <a:endParaRPr lang="en-US" dirty="0">
              <a:solidFill>
                <a:srgbClr val="FFFF00"/>
              </a:solidFill>
            </a:endParaRPr>
          </a:p>
        </p:txBody>
      </p:sp>
      <p:sp>
        <p:nvSpPr>
          <p:cNvPr id="4" name="Footer Placeholder 3"/>
          <p:cNvSpPr>
            <a:spLocks noGrp="1"/>
          </p:cNvSpPr>
          <p:nvPr>
            <p:ph type="ftr" sz="quarter" idx="11"/>
          </p:nvPr>
        </p:nvSpPr>
        <p:spPr>
          <a:xfrm>
            <a:off x="3048000" y="6172200"/>
            <a:ext cx="2895600" cy="365125"/>
          </a:xfrm>
        </p:spPr>
        <p:txBody>
          <a:bodyPr/>
          <a:lstStyle/>
          <a:p>
            <a:r>
              <a:rPr lang="en-US" dirty="0" smtClean="0"/>
              <a:t>Created by Andrea </a:t>
            </a:r>
            <a:r>
              <a:rPr lang="en-US" dirty="0" err="1" smtClean="0"/>
              <a:t>Dottolo</a:t>
            </a:r>
            <a:r>
              <a:rPr lang="en-US" dirty="0" smtClean="0"/>
              <a:t>, Ph.D., Department of Psychology, University of Massachusetts, Lowell</a:t>
            </a:r>
            <a:endParaRPr lang="en-US" dirty="0"/>
          </a:p>
        </p:txBody>
      </p:sp>
      <p:sp>
        <p:nvSpPr>
          <p:cNvPr id="5" name="Slide Number Placeholder 4"/>
          <p:cNvSpPr>
            <a:spLocks noGrp="1"/>
          </p:cNvSpPr>
          <p:nvPr>
            <p:ph type="sldNum" sz="quarter" idx="12"/>
          </p:nvPr>
        </p:nvSpPr>
        <p:spPr/>
        <p:txBody>
          <a:bodyPr/>
          <a:lstStyle/>
          <a:p>
            <a:fld id="{B5FE3A22-42F2-46CC-A625-C45C75B1462D}" type="slidenum">
              <a:rPr lang="en-US" smtClean="0"/>
              <a:t>7</a:t>
            </a:fld>
            <a:endParaRPr lang="en-US"/>
          </a:p>
        </p:txBody>
      </p:sp>
    </p:spTree>
    <p:extLst>
      <p:ext uri="{BB962C8B-B14F-4D97-AF65-F5344CB8AC3E}">
        <p14:creationId xmlns:p14="http://schemas.microsoft.com/office/powerpoint/2010/main" val="3206431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Knowledge in psychology comes from </a:t>
            </a:r>
            <a:r>
              <a:rPr lang="en-US" u="sng" dirty="0" smtClean="0"/>
              <a:t>evidence</a:t>
            </a:r>
            <a:r>
              <a:rPr lang="en-US" dirty="0" smtClean="0"/>
              <a:t>, </a:t>
            </a:r>
            <a:r>
              <a:rPr lang="en-US" smtClean="0"/>
              <a:t>not </a:t>
            </a:r>
            <a:r>
              <a:rPr lang="en-US" u="sng" smtClean="0"/>
              <a:t>opinions</a:t>
            </a:r>
            <a:r>
              <a:rPr lang="en-US" dirty="0" smtClean="0"/>
              <a:t>.</a:t>
            </a:r>
          </a:p>
          <a:p>
            <a:r>
              <a:rPr lang="en-US" dirty="0" smtClean="0"/>
              <a:t>Unless you </a:t>
            </a:r>
            <a:r>
              <a:rPr lang="en-US" i="1" dirty="0" smtClean="0"/>
              <a:t>cite</a:t>
            </a:r>
            <a:r>
              <a:rPr lang="en-US" dirty="0" smtClean="0"/>
              <a:t> a study supporting the statement, you are just stating an opinion.</a:t>
            </a:r>
          </a:p>
          <a:p>
            <a:r>
              <a:rPr lang="en-US" dirty="0" smtClean="0"/>
              <a:t>You are </a:t>
            </a:r>
            <a:r>
              <a:rPr lang="en-US" u="sng" dirty="0" smtClean="0"/>
              <a:t>claiming</a:t>
            </a:r>
            <a:r>
              <a:rPr lang="en-US" dirty="0" smtClean="0"/>
              <a:t> something is true, but not giving any evidence to support it.</a:t>
            </a:r>
          </a:p>
          <a:p>
            <a:r>
              <a:rPr lang="en-US" dirty="0" smtClean="0"/>
              <a:t>You must give evidence that supports your statements.</a:t>
            </a:r>
          </a:p>
          <a:p>
            <a:pPr lvl="1"/>
            <a:r>
              <a:rPr lang="en-US" dirty="0" smtClean="0"/>
              <a:t>This does not mean you will need zillions of citations.</a:t>
            </a:r>
          </a:p>
          <a:p>
            <a:pPr lvl="1"/>
            <a:r>
              <a:rPr lang="en-US" dirty="0" smtClean="0"/>
              <a:t>You may cite a single study many times.</a:t>
            </a:r>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8</a:t>
            </a:fld>
            <a:endParaRPr lang="en-US"/>
          </a:p>
        </p:txBody>
      </p:sp>
    </p:spTree>
    <p:extLst>
      <p:ext uri="{BB962C8B-B14F-4D97-AF65-F5344CB8AC3E}">
        <p14:creationId xmlns:p14="http://schemas.microsoft.com/office/powerpoint/2010/main" val="172426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How to cite?</a:t>
            </a:r>
            <a:endParaRPr lang="en-US" dirty="0"/>
          </a:p>
        </p:txBody>
      </p:sp>
      <p:sp>
        <p:nvSpPr>
          <p:cNvPr id="3" name="Content Placeholder 2"/>
          <p:cNvSpPr>
            <a:spLocks noGrp="1"/>
          </p:cNvSpPr>
          <p:nvPr>
            <p:ph idx="1"/>
          </p:nvPr>
        </p:nvSpPr>
        <p:spPr/>
        <p:txBody>
          <a:bodyPr>
            <a:normAutofit lnSpcReduction="10000"/>
          </a:bodyPr>
          <a:lstStyle/>
          <a:p>
            <a:r>
              <a:rPr lang="en-US" dirty="0" smtClean="0"/>
              <a:t>Citing is basically quite simple.</a:t>
            </a:r>
          </a:p>
          <a:p>
            <a:r>
              <a:rPr lang="en-US" dirty="0" smtClean="0"/>
              <a:t>Generally you will cite the author(s) and date of publication in your text.</a:t>
            </a:r>
          </a:p>
          <a:p>
            <a:r>
              <a:rPr lang="en-US" dirty="0" smtClean="0"/>
              <a:t>A full reference will come at the end of your text.</a:t>
            </a:r>
          </a:p>
          <a:p>
            <a:r>
              <a:rPr lang="en-US" dirty="0" smtClean="0"/>
              <a:t>You will </a:t>
            </a:r>
            <a:r>
              <a:rPr lang="en-US" b="1" i="1" u="sng" dirty="0" smtClean="0"/>
              <a:t>almost never</a:t>
            </a:r>
            <a:r>
              <a:rPr lang="en-US" dirty="0" smtClean="0"/>
              <a:t> quote.</a:t>
            </a:r>
          </a:p>
          <a:p>
            <a:r>
              <a:rPr lang="en-US" dirty="0" smtClean="0"/>
              <a:t>Therefore you will almost never include a page number in a citation.  Just the author(s) and date.</a:t>
            </a:r>
            <a:endParaRPr lang="en-US" dirty="0"/>
          </a:p>
        </p:txBody>
      </p:sp>
      <p:sp>
        <p:nvSpPr>
          <p:cNvPr id="4" name="Footer Placeholder 3"/>
          <p:cNvSpPr>
            <a:spLocks noGrp="1"/>
          </p:cNvSpPr>
          <p:nvPr>
            <p:ph type="ftr" sz="quarter" idx="11"/>
          </p:nvPr>
        </p:nvSpPr>
        <p:spPr>
          <a:xfrm>
            <a:off x="3124200" y="6096000"/>
            <a:ext cx="2895600" cy="365125"/>
          </a:xfrm>
        </p:spPr>
        <p:txBody>
          <a:bodyPr/>
          <a:lstStyle/>
          <a:p>
            <a:r>
              <a:rPr lang="en-US" dirty="0" smtClean="0"/>
              <a:t>Created by Andrea </a:t>
            </a:r>
            <a:r>
              <a:rPr lang="en-US" dirty="0" err="1" smtClean="0"/>
              <a:t>Dottolo</a:t>
            </a:r>
            <a:r>
              <a:rPr lang="en-US" dirty="0" smtClean="0"/>
              <a:t>, Ph.D., Department of Psychology, University of Massachusetts, Lowell</a:t>
            </a:r>
            <a:endParaRPr lang="en-US" dirty="0"/>
          </a:p>
        </p:txBody>
      </p:sp>
      <p:sp>
        <p:nvSpPr>
          <p:cNvPr id="5" name="Slide Number Placeholder 4"/>
          <p:cNvSpPr>
            <a:spLocks noGrp="1"/>
          </p:cNvSpPr>
          <p:nvPr>
            <p:ph type="sldNum" sz="quarter" idx="12"/>
          </p:nvPr>
        </p:nvSpPr>
        <p:spPr/>
        <p:txBody>
          <a:bodyPr/>
          <a:lstStyle/>
          <a:p>
            <a:fld id="{B5FE3A22-42F2-46CC-A625-C45C75B1462D}" type="slidenum">
              <a:rPr lang="en-US" smtClean="0"/>
              <a:t>9</a:t>
            </a:fld>
            <a:endParaRPr lang="en-US"/>
          </a:p>
        </p:txBody>
      </p:sp>
    </p:spTree>
    <p:extLst>
      <p:ext uri="{BB962C8B-B14F-4D97-AF65-F5344CB8AC3E}">
        <p14:creationId xmlns:p14="http://schemas.microsoft.com/office/powerpoint/2010/main" val="42072099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254</TotalTime>
  <Words>1661</Words>
  <Application>Microsoft Office PowerPoint</Application>
  <PresentationFormat>On-screen Show (4:3)</PresentationFormat>
  <Paragraphs>153</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In-text citations:  Online Sources</vt:lpstr>
      <vt:lpstr>Steps in this tutorial</vt:lpstr>
      <vt:lpstr>Goal</vt:lpstr>
      <vt:lpstr>Objectives</vt:lpstr>
      <vt:lpstr>When and why we cite?</vt:lpstr>
      <vt:lpstr>Why support your statements with evidence?</vt:lpstr>
      <vt:lpstr>Example</vt:lpstr>
      <vt:lpstr>Why?</vt:lpstr>
      <vt:lpstr>How to cite?</vt:lpstr>
      <vt:lpstr>Almost never quote?</vt:lpstr>
      <vt:lpstr>Citing websites</vt:lpstr>
      <vt:lpstr>Example:  Single author citation</vt:lpstr>
      <vt:lpstr>Notes on the example</vt:lpstr>
      <vt:lpstr>Example:  Single author citation</vt:lpstr>
      <vt:lpstr>Example:  Citation with two authors</vt:lpstr>
      <vt:lpstr>Notes from the example</vt:lpstr>
      <vt:lpstr>Example:  citation with two authors not totally in parentheses</vt:lpstr>
      <vt:lpstr>Notes from the example</vt:lpstr>
      <vt:lpstr>Example:  citation with two authors with nothing in parentheses</vt:lpstr>
      <vt:lpstr>Citing a web site</vt:lpstr>
      <vt:lpstr>Citing a page of a web site</vt:lpstr>
      <vt:lpstr>Citing an article reproduced on a web site or from an electronic database</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In-text citations</dc:title>
  <dc:creator>Dottolo, Andrea L</dc:creator>
  <cp:lastModifiedBy>Mary</cp:lastModifiedBy>
  <cp:revision>38</cp:revision>
  <dcterms:created xsi:type="dcterms:W3CDTF">2012-05-15T19:26:11Z</dcterms:created>
  <dcterms:modified xsi:type="dcterms:W3CDTF">2013-09-21T19:39:11Z</dcterms:modified>
</cp:coreProperties>
</file>