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6" r:id="rId3"/>
    <p:sldId id="267" r:id="rId4"/>
    <p:sldId id="268" r:id="rId5"/>
    <p:sldId id="300" r:id="rId6"/>
    <p:sldId id="301" r:id="rId7"/>
    <p:sldId id="271" r:id="rId8"/>
    <p:sldId id="302" r:id="rId9"/>
    <p:sldId id="273" r:id="rId10"/>
    <p:sldId id="274" r:id="rId11"/>
    <p:sldId id="299" r:id="rId12"/>
    <p:sldId id="298" r:id="rId13"/>
    <p:sldId id="275" r:id="rId14"/>
    <p:sldId id="282" r:id="rId15"/>
    <p:sldId id="284" r:id="rId16"/>
    <p:sldId id="278" r:id="rId17"/>
    <p:sldId id="26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70" autoAdjust="0"/>
  </p:normalViewPr>
  <p:slideViewPr>
    <p:cSldViewPr>
      <p:cViewPr varScale="1">
        <p:scale>
          <a:sx n="71" d="100"/>
          <a:sy n="71" d="100"/>
        </p:scale>
        <p:origin x="-135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4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88F2E9-3A43-47D7-8435-E556C87145EE}" type="datetimeFigureOut">
              <a:rPr lang="en-US" smtClean="0"/>
              <a:t>9/21/2013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76FEBA-4FB9-4CA9-89A2-9F7323C1EB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441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6FEBA-4FB9-4CA9-89A2-9F7323C1EBF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826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18C12-7319-468E-ABBD-A6CB36718099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016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2D2EF-AC52-4CC8-B54B-24B834D5B112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02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2620-F843-438C-8491-98AD94134A55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259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BEFC9-F404-49AE-89C0-A345AAA383D3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829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D0A5-77E2-42BF-8913-356864D1F673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80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A5C54-0A83-4736-8166-106AF2747529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86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98126-CA17-4B30-BF2E-12D7EE1CDDE3}" type="datetime1">
              <a:rPr lang="en-US" smtClean="0"/>
              <a:t>9/21/2013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457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3E060-F0A3-456D-8B4F-AE57E03307CA}" type="datetime1">
              <a:rPr lang="en-US" smtClean="0"/>
              <a:t>9/21/2013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496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74D96-C72F-4D71-91C9-CD5C62EDCE0C}" type="datetime1">
              <a:rPr lang="en-US" smtClean="0"/>
              <a:t>9/21/2013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878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CFEE-18D8-4E03-B8A4-3D9513FA9D49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710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FDF15-4878-4179-9CEA-99533E561D9D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42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DEBC2-596C-48A1-88EC-61CBD242A89B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6940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In-text citations:  Government documents and reports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APA format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365125"/>
          </a:xfrm>
        </p:spPr>
        <p:txBody>
          <a:bodyPr/>
          <a:lstStyle/>
          <a:p>
            <a:r>
              <a:rPr lang="en-US" dirty="0" smtClean="0"/>
              <a:t>Created by Andrea </a:t>
            </a:r>
            <a:r>
              <a:rPr lang="en-US" dirty="0" err="1" smtClean="0"/>
              <a:t>Dottolo</a:t>
            </a:r>
            <a:r>
              <a:rPr lang="en-US" dirty="0" smtClean="0"/>
              <a:t>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2" descr="UMass Lowell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45" y="533400"/>
            <a:ext cx="1623810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2457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Almost never quote?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true. We </a:t>
            </a:r>
            <a:r>
              <a:rPr lang="en-US" b="1" i="1" u="sng" dirty="0" smtClean="0"/>
              <a:t>almost never quote</a:t>
            </a:r>
            <a:r>
              <a:rPr lang="en-US" dirty="0" smtClean="0"/>
              <a:t> directly from other published work in psychology research papers.</a:t>
            </a:r>
          </a:p>
          <a:p>
            <a:r>
              <a:rPr lang="en-US" dirty="0" smtClean="0"/>
              <a:t>For a guide on how to </a:t>
            </a:r>
            <a:r>
              <a:rPr lang="en-US" b="1" i="1" u="sng" dirty="0" smtClean="0"/>
              <a:t>almost never quote</a:t>
            </a:r>
            <a:r>
              <a:rPr lang="en-US" dirty="0" smtClean="0"/>
              <a:t>, see the tutorial on paraphrasing and citing.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766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Government documents &amp;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psychology, we often rely </a:t>
            </a:r>
            <a:r>
              <a:rPr lang="en-US" smtClean="0"/>
              <a:t>on data </a:t>
            </a:r>
            <a:r>
              <a:rPr lang="en-US" dirty="0" smtClean="0"/>
              <a:t>from government reports as evidence to support our claims.  Common agencies you might use include:</a:t>
            </a:r>
          </a:p>
          <a:p>
            <a:pPr lvl="1"/>
            <a:r>
              <a:rPr lang="en-US" dirty="0" smtClean="0"/>
              <a:t>National Institute of Health (NIH)</a:t>
            </a:r>
          </a:p>
          <a:p>
            <a:pPr lvl="1"/>
            <a:r>
              <a:rPr lang="en-US" dirty="0" smtClean="0"/>
              <a:t>National Institute of Mental Health (NIMH)</a:t>
            </a:r>
          </a:p>
          <a:p>
            <a:pPr lvl="1"/>
            <a:r>
              <a:rPr lang="en-US" dirty="0" smtClean="0"/>
              <a:t>Centers for Disease Control (CDC)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1908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citing a government document or report that is issued or written by an agency, we include the name of the “author” or agency inside the parentheses, followed by a comma, and then the year.  For example: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(National </a:t>
            </a:r>
            <a:r>
              <a:rPr lang="en-US" dirty="0">
                <a:solidFill>
                  <a:srgbClr val="FFFF00"/>
                </a:solidFill>
              </a:rPr>
              <a:t>Institute of Mental </a:t>
            </a:r>
            <a:r>
              <a:rPr lang="en-US" dirty="0" smtClean="0">
                <a:solidFill>
                  <a:srgbClr val="FFFF00"/>
                </a:solidFill>
              </a:rPr>
              <a:t>Health, 2007). </a:t>
            </a:r>
            <a:r>
              <a:rPr lang="en-US" dirty="0"/>
              <a:t>	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6023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In parentheses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When writing about information in the source, we treat the agency as the author.  </a:t>
            </a:r>
          </a:p>
          <a:p>
            <a:r>
              <a:rPr lang="en-US" dirty="0" smtClean="0"/>
              <a:t>The agency name will also appear in your references page, alphabetized under “N.” </a:t>
            </a:r>
          </a:p>
          <a:p>
            <a:r>
              <a:rPr lang="en-US" dirty="0" smtClean="0"/>
              <a:t>Here is how you would cite such a document in your text: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More men commit suicide than women in the United States (National Institute of Mental Health, 2007).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898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 on the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agency name and the date of publication go in parentheses, usually at the end of the statement.</a:t>
            </a:r>
          </a:p>
          <a:p>
            <a:r>
              <a:rPr lang="en-US" dirty="0" smtClean="0"/>
              <a:t>The name of the agency is spelled out in full.</a:t>
            </a:r>
          </a:p>
          <a:p>
            <a:r>
              <a:rPr lang="en-US" dirty="0" smtClean="0"/>
              <a:t>It is possible to do this without the parentheses, by rewording the statement.</a:t>
            </a:r>
          </a:p>
          <a:p>
            <a:pPr lvl="1"/>
            <a:r>
              <a:rPr lang="en-US" dirty="0" smtClean="0"/>
              <a:t>See example next page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7816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Example:  No parentheses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Here is how you would cite a government document in your text without using parentheses: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In 2007 the National Institute of Mental Health reported that more men than women commit suicide in the United States.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7843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Example:  Just year in parentheses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Here is an example of how you cite a government document with just the year in parentheses: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According to the National Institute of Mental Health (2007), more men than women commit suicide in the United States.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8052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concludes this tutorial on in text citations in APA format for government documents and reports. </a:t>
            </a:r>
          </a:p>
          <a:p>
            <a:r>
              <a:rPr lang="en-US" dirty="0"/>
              <a:t>Related topics include </a:t>
            </a:r>
            <a:r>
              <a:rPr lang="en-US" dirty="0" smtClean="0"/>
              <a:t>using in-text citations for:</a:t>
            </a:r>
            <a:endParaRPr lang="en-US" dirty="0"/>
          </a:p>
          <a:p>
            <a:pPr lvl="1"/>
            <a:r>
              <a:rPr lang="en-US" dirty="0" smtClean="0"/>
              <a:t>Authored sources (like journal articles and </a:t>
            </a:r>
            <a:r>
              <a:rPr lang="en-US" smtClean="0"/>
              <a:t>book chapters)</a:t>
            </a:r>
            <a:endParaRPr lang="en-US" sz="2400" dirty="0"/>
          </a:p>
          <a:p>
            <a:pPr lvl="1"/>
            <a:r>
              <a:rPr lang="en-US" dirty="0" smtClean="0"/>
              <a:t>Online sources</a:t>
            </a:r>
            <a:endParaRPr lang="en-US" sz="2400" dirty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815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in this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1) State goal of this tutorial</a:t>
            </a:r>
          </a:p>
          <a:p>
            <a:r>
              <a:rPr lang="en-US" dirty="0" smtClean="0"/>
              <a:t>2) Why we cite</a:t>
            </a:r>
          </a:p>
          <a:p>
            <a:r>
              <a:rPr lang="en-US" dirty="0" smtClean="0"/>
              <a:t>3) Example of why we cite</a:t>
            </a:r>
          </a:p>
          <a:p>
            <a:r>
              <a:rPr lang="en-US" dirty="0" smtClean="0"/>
              <a:t>4) Overview of citing</a:t>
            </a:r>
          </a:p>
          <a:p>
            <a:r>
              <a:rPr lang="en-US" dirty="0" smtClean="0"/>
              <a:t>5) Not quoting</a:t>
            </a:r>
          </a:p>
          <a:p>
            <a:r>
              <a:rPr lang="en-US" dirty="0" smtClean="0"/>
              <a:t>6) Citing a government document or report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365125"/>
          </a:xfrm>
        </p:spPr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242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goal of this tutorial is to show you how to correctly </a:t>
            </a:r>
            <a:r>
              <a:rPr lang="en-US" u="sng" dirty="0" smtClean="0"/>
              <a:t>cite</a:t>
            </a:r>
            <a:r>
              <a:rPr lang="en-US" dirty="0" smtClean="0"/>
              <a:t> an author or authors of a website </a:t>
            </a:r>
            <a:r>
              <a:rPr lang="en-US" i="1" dirty="0" smtClean="0"/>
              <a:t>in your text </a:t>
            </a:r>
            <a:r>
              <a:rPr lang="en-US" dirty="0" smtClean="0"/>
              <a:t>using APA style</a:t>
            </a:r>
            <a:r>
              <a:rPr lang="en-US" i="1" dirty="0" smtClean="0"/>
              <a:t>.</a:t>
            </a:r>
          </a:p>
          <a:p>
            <a:r>
              <a:rPr lang="en-US" dirty="0" smtClean="0"/>
              <a:t>When you </a:t>
            </a:r>
            <a:r>
              <a:rPr lang="en-US" u="sng" dirty="0" smtClean="0"/>
              <a:t>cite</a:t>
            </a:r>
            <a:r>
              <a:rPr lang="en-US" dirty="0" smtClean="0"/>
              <a:t> authorship </a:t>
            </a:r>
            <a:r>
              <a:rPr lang="en-US" i="1" dirty="0" smtClean="0"/>
              <a:t>in your text</a:t>
            </a:r>
            <a:r>
              <a:rPr lang="en-US" dirty="0" smtClean="0"/>
              <a:t> this means that it occurs </a:t>
            </a:r>
            <a:r>
              <a:rPr lang="en-US" i="1" dirty="0" smtClean="0"/>
              <a:t>within the draft</a:t>
            </a:r>
            <a:r>
              <a:rPr lang="en-US" dirty="0" smtClean="0"/>
              <a:t> of your actual paper</a:t>
            </a:r>
          </a:p>
          <a:p>
            <a:r>
              <a:rPr lang="en-US" u="sng" dirty="0" smtClean="0"/>
              <a:t>References</a:t>
            </a:r>
            <a:r>
              <a:rPr lang="en-US" dirty="0" smtClean="0"/>
              <a:t> are a full notation of any authors and works you cite, and these go </a:t>
            </a:r>
            <a:r>
              <a:rPr lang="en-US" i="1" dirty="0" smtClean="0"/>
              <a:t>at the end of your paper</a:t>
            </a:r>
            <a:r>
              <a:rPr lang="en-US" dirty="0" smtClean="0"/>
              <a:t>.</a:t>
            </a:r>
          </a:p>
          <a:p>
            <a:r>
              <a:rPr lang="en-US" u="sng" dirty="0" smtClean="0"/>
              <a:t>Referencing</a:t>
            </a:r>
            <a:r>
              <a:rPr lang="en-US" dirty="0" smtClean="0"/>
              <a:t> is covered in other tutorials.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/>
          <a:p>
            <a:r>
              <a:rPr lang="en-US" dirty="0" smtClean="0"/>
              <a:t>Created by Andrea </a:t>
            </a:r>
            <a:r>
              <a:rPr lang="en-US" dirty="0" err="1" smtClean="0"/>
              <a:t>Dottolo</a:t>
            </a:r>
            <a:r>
              <a:rPr lang="en-US" dirty="0" smtClean="0"/>
              <a:t>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224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the end of this tutorial you should be able to </a:t>
            </a:r>
            <a:endParaRPr lang="en-US" dirty="0" smtClean="0"/>
          </a:p>
          <a:p>
            <a:pPr lvl="1"/>
            <a:r>
              <a:rPr lang="en-US" dirty="0" smtClean="0"/>
              <a:t>Know what types of statements need a citation</a:t>
            </a:r>
            <a:endParaRPr lang="en-US" dirty="0"/>
          </a:p>
          <a:p>
            <a:pPr lvl="1"/>
            <a:r>
              <a:rPr lang="en-US" dirty="0"/>
              <a:t>Cite one or more authors of a single work</a:t>
            </a:r>
          </a:p>
          <a:p>
            <a:pPr lvl="1"/>
            <a:r>
              <a:rPr lang="en-US" dirty="0" smtClean="0"/>
              <a:t>Cite an entire web site with no author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365125"/>
          </a:xfrm>
        </p:spPr>
        <p:txBody>
          <a:bodyPr/>
          <a:lstStyle/>
          <a:p>
            <a:r>
              <a:rPr lang="en-US" dirty="0" smtClean="0"/>
              <a:t>Created by Andrea </a:t>
            </a:r>
            <a:r>
              <a:rPr lang="en-US" dirty="0" err="1" smtClean="0"/>
              <a:t>Dottolo</a:t>
            </a:r>
            <a:r>
              <a:rPr lang="en-US" dirty="0" smtClean="0"/>
              <a:t>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24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and why we cite?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There are two main purposes for citations in psychology</a:t>
            </a:r>
          </a:p>
          <a:p>
            <a:pPr lvl="1"/>
            <a:r>
              <a:rPr lang="en-US" dirty="0" smtClean="0"/>
              <a:t>To show that you can support your statements with evidence</a:t>
            </a:r>
          </a:p>
          <a:p>
            <a:pPr lvl="2"/>
            <a:r>
              <a:rPr lang="en-US" dirty="0" smtClean="0"/>
              <a:t>To show that you aren’t just stating what you have “heard” or “believe” or “everyone knows.”</a:t>
            </a:r>
          </a:p>
          <a:p>
            <a:pPr lvl="2"/>
            <a:r>
              <a:rPr lang="en-US" dirty="0" smtClean="0"/>
              <a:t>To show that you have drawn this information from reputable sources.</a:t>
            </a:r>
          </a:p>
          <a:p>
            <a:pPr lvl="1"/>
            <a:r>
              <a:rPr lang="en-US" dirty="0"/>
              <a:t>To give proper credit for works that inform your </a:t>
            </a:r>
            <a:r>
              <a:rPr lang="en-US" dirty="0" smtClean="0"/>
              <a:t>own writing and ideas (failing to do so is academic dishonesty)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78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support your statements with evidence?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Psychology writing differs from other types of writing, such as </a:t>
            </a:r>
            <a:r>
              <a:rPr lang="en-US" i="1" dirty="0" smtClean="0"/>
              <a:t>argumentative writing</a:t>
            </a:r>
            <a:r>
              <a:rPr lang="en-US" dirty="0" smtClean="0"/>
              <a:t> or </a:t>
            </a:r>
            <a:r>
              <a:rPr lang="en-US" i="1" dirty="0" smtClean="0"/>
              <a:t>rhetorical writing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One way it differs is that it is </a:t>
            </a:r>
            <a:r>
              <a:rPr lang="en-US" u="sng" dirty="0" smtClean="0"/>
              <a:t>not acceptable</a:t>
            </a:r>
            <a:r>
              <a:rPr lang="en-US" dirty="0" smtClean="0"/>
              <a:t> to make statements without backing those statements up with some citation </a:t>
            </a:r>
            <a:r>
              <a:rPr lang="en-US" dirty="0"/>
              <a:t>of an appropriate source.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947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In rhetorical writing it might be fine to make a statement such as:</a:t>
            </a: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Depression is an illness which affects millions of women in the United States.</a:t>
            </a:r>
          </a:p>
          <a:p>
            <a:pPr marL="0" indent="0">
              <a:buNone/>
            </a:pPr>
            <a:r>
              <a:rPr lang="en-US" dirty="0" smtClean="0"/>
              <a:t>In psychology writing a statement like this needs a citation to support it: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Depression in an illness which affects millions of women in the United States (Kessler et al., 1993).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431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Knowledge in psychology comes from </a:t>
            </a:r>
            <a:r>
              <a:rPr lang="en-US" u="sng" dirty="0" smtClean="0"/>
              <a:t>evidence</a:t>
            </a:r>
            <a:r>
              <a:rPr lang="en-US" dirty="0" smtClean="0"/>
              <a:t>, not </a:t>
            </a:r>
            <a:r>
              <a:rPr lang="en-US" u="sng" dirty="0" smtClean="0"/>
              <a:t>opinions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Unless you </a:t>
            </a:r>
            <a:r>
              <a:rPr lang="en-US" i="1" dirty="0" smtClean="0"/>
              <a:t>cite</a:t>
            </a:r>
            <a:r>
              <a:rPr lang="en-US" dirty="0" smtClean="0"/>
              <a:t> a study supporting the statement, you are just stating an opinion.</a:t>
            </a:r>
          </a:p>
          <a:p>
            <a:r>
              <a:rPr lang="en-US" dirty="0" smtClean="0"/>
              <a:t>You are </a:t>
            </a:r>
            <a:r>
              <a:rPr lang="en-US" u="sng" dirty="0" smtClean="0"/>
              <a:t>claiming</a:t>
            </a:r>
            <a:r>
              <a:rPr lang="en-US" dirty="0" smtClean="0"/>
              <a:t> something is true, but not giving any evidence to support it.</a:t>
            </a:r>
          </a:p>
          <a:p>
            <a:r>
              <a:rPr lang="en-US" dirty="0" smtClean="0"/>
              <a:t>You must give evidence that supports your statements.</a:t>
            </a:r>
          </a:p>
          <a:p>
            <a:pPr lvl="1"/>
            <a:r>
              <a:rPr lang="en-US" dirty="0" smtClean="0"/>
              <a:t>This does not mean you will need zillions of citations.</a:t>
            </a:r>
          </a:p>
          <a:p>
            <a:pPr lvl="1"/>
            <a:r>
              <a:rPr lang="en-US" dirty="0" smtClean="0"/>
              <a:t>You may cite a single study many times.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244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to cite?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Citing is basically quite simple.</a:t>
            </a:r>
          </a:p>
          <a:p>
            <a:r>
              <a:rPr lang="en-US" dirty="0" smtClean="0"/>
              <a:t>Generally you will cite the author(s) and date of publication in your text.</a:t>
            </a:r>
          </a:p>
          <a:p>
            <a:r>
              <a:rPr lang="en-US" dirty="0" smtClean="0"/>
              <a:t>A full reference will come at the end of your text.</a:t>
            </a:r>
          </a:p>
          <a:p>
            <a:r>
              <a:rPr lang="en-US" dirty="0" smtClean="0"/>
              <a:t>You will </a:t>
            </a:r>
            <a:r>
              <a:rPr lang="en-US" b="1" i="1" u="sng" dirty="0" smtClean="0"/>
              <a:t>almost never</a:t>
            </a:r>
            <a:r>
              <a:rPr lang="en-US" dirty="0" smtClean="0"/>
              <a:t> quote.</a:t>
            </a:r>
          </a:p>
          <a:p>
            <a:r>
              <a:rPr lang="en-US" dirty="0" smtClean="0"/>
              <a:t>Therefore you will almost never include a page number in a citation.  Just the author(s) and date.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209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1175</Words>
  <Application>Microsoft Office PowerPoint</Application>
  <PresentationFormat>On-screen Show (4:3)</PresentationFormat>
  <Paragraphs>113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In-text citations:  Government documents and reports</vt:lpstr>
      <vt:lpstr>Steps in this tutorial</vt:lpstr>
      <vt:lpstr>Goal</vt:lpstr>
      <vt:lpstr>Objectives</vt:lpstr>
      <vt:lpstr>When and why we cite?</vt:lpstr>
      <vt:lpstr>Why support your statements with evidence?</vt:lpstr>
      <vt:lpstr>Example</vt:lpstr>
      <vt:lpstr>Why?</vt:lpstr>
      <vt:lpstr>How to cite?</vt:lpstr>
      <vt:lpstr>Almost never quote?</vt:lpstr>
      <vt:lpstr>Government documents &amp; reports</vt:lpstr>
      <vt:lpstr>Example</vt:lpstr>
      <vt:lpstr>Example: In parentheses</vt:lpstr>
      <vt:lpstr>Notes on the example</vt:lpstr>
      <vt:lpstr>Example:  No parentheses</vt:lpstr>
      <vt:lpstr>Example:  Just year in parentheses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In-text citations</dc:title>
  <dc:creator>Dottolo, Andrea L</dc:creator>
  <cp:lastModifiedBy>Mary</cp:lastModifiedBy>
  <cp:revision>36</cp:revision>
  <dcterms:created xsi:type="dcterms:W3CDTF">2012-05-15T19:26:11Z</dcterms:created>
  <dcterms:modified xsi:type="dcterms:W3CDTF">2013-09-21T19:38:32Z</dcterms:modified>
</cp:coreProperties>
</file>