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9" r:id="rId3"/>
    <p:sldId id="257" r:id="rId4"/>
    <p:sldId id="280" r:id="rId5"/>
    <p:sldId id="258" r:id="rId6"/>
    <p:sldId id="259" r:id="rId7"/>
    <p:sldId id="260" r:id="rId8"/>
    <p:sldId id="261" r:id="rId9"/>
    <p:sldId id="262"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 id="27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3B5496-ABC0-479F-B765-F934F9A4F7EB}"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E48DB1-9EC7-4AD6-B8C4-AFE7D1E52372}" type="slidenum">
              <a:rPr lang="en-US" smtClean="0"/>
              <a:t>‹#›</a:t>
            </a:fld>
            <a:endParaRPr lang="en-US"/>
          </a:p>
        </p:txBody>
      </p:sp>
    </p:spTree>
    <p:extLst>
      <p:ext uri="{BB962C8B-B14F-4D97-AF65-F5344CB8AC3E}">
        <p14:creationId xmlns:p14="http://schemas.microsoft.com/office/powerpoint/2010/main" val="163946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BF3566-9B27-4F0E-849B-DD62F42A26EB}"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313124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2B47F6-BE3F-4AA8-BC8D-8C8EAC24FC3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301316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462B0-4486-4AF9-AD1F-2C021E936FC0}"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1110516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6E03D2-C22A-4182-AB61-C4BCDA99A8D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243401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801C67-DEE9-44E4-AB2E-28708A954D17}"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4083914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39EFCF-684F-4D02-BBAD-1A83ABE0FCCE}"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27037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D62CBF-B9E0-4E44-A157-73749ED70727}"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4205981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13622C-BE1C-4CB0-B3DC-43F6444CBC7F}"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368763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674CD-B8A9-4491-A265-0645EF3E4060}"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3613273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62C416-BAFD-474E-A98A-6711CC96FA2A}"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2626812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B4140-B713-469F-BB50-C0999F720762}"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26C9A37-793F-4C92-B07D-AA15DF2BD2AB}" type="slidenum">
              <a:rPr lang="en-US" smtClean="0"/>
              <a:t>‹#›</a:t>
            </a:fld>
            <a:endParaRPr lang="en-US"/>
          </a:p>
        </p:txBody>
      </p:sp>
    </p:spTree>
    <p:extLst>
      <p:ext uri="{BB962C8B-B14F-4D97-AF65-F5344CB8AC3E}">
        <p14:creationId xmlns:p14="http://schemas.microsoft.com/office/powerpoint/2010/main" val="4266614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4CCAC-22FA-4918-BE02-00C35BF9B4F8}"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C9A37-793F-4C92-B07D-AA15DF2BD2AB}" type="slidenum">
              <a:rPr lang="en-US" smtClean="0"/>
              <a:t>‹#›</a:t>
            </a:fld>
            <a:endParaRPr lang="en-US"/>
          </a:p>
        </p:txBody>
      </p:sp>
    </p:spTree>
    <p:extLst>
      <p:ext uri="{BB962C8B-B14F-4D97-AF65-F5344CB8AC3E}">
        <p14:creationId xmlns:p14="http://schemas.microsoft.com/office/powerpoint/2010/main" val="399722766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Write an Introduction</a:t>
            </a:r>
            <a:endParaRPr lang="en-US" dirty="0"/>
          </a:p>
        </p:txBody>
      </p:sp>
      <p:sp>
        <p:nvSpPr>
          <p:cNvPr id="3" name="Subtitle 2"/>
          <p:cNvSpPr>
            <a:spLocks noGrp="1"/>
          </p:cNvSpPr>
          <p:nvPr>
            <p:ph type="subTitle" idx="1"/>
          </p:nvPr>
        </p:nvSpPr>
        <p:spPr/>
        <p:txBody>
          <a:bodyPr/>
          <a:lstStyle/>
          <a:p>
            <a:r>
              <a:rPr lang="en-US" dirty="0" smtClean="0"/>
              <a:t>What comes after the First </a:t>
            </a:r>
            <a:r>
              <a:rPr lang="en-US" dirty="0"/>
              <a:t>P</a:t>
            </a:r>
            <a:r>
              <a:rPr lang="en-US" dirty="0" smtClean="0"/>
              <a:t>aragraph of an Introduction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415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opening paragraph-Example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For a study about child development, parenting and culture</a:t>
            </a:r>
          </a:p>
          <a:p>
            <a:pPr marL="0" indent="0">
              <a:buNone/>
            </a:pPr>
            <a:r>
              <a:rPr lang="en-US" dirty="0" smtClean="0">
                <a:solidFill>
                  <a:srgbClr val="FF0000"/>
                </a:solidFill>
              </a:rPr>
              <a:t>Parenting style is a well established influence on child development (Bornstein, 2003).  Research indicates that different parenting styles are in particular predictive of academic adaptation in children (Steinberg, </a:t>
            </a:r>
            <a:r>
              <a:rPr lang="en-US" dirty="0" err="1" smtClean="0">
                <a:solidFill>
                  <a:srgbClr val="FF0000"/>
                </a:solidFill>
              </a:rPr>
              <a:t>Elmen</a:t>
            </a:r>
            <a:r>
              <a:rPr lang="en-US" dirty="0" smtClean="0">
                <a:solidFill>
                  <a:srgbClr val="FF0000"/>
                </a:solidFill>
              </a:rPr>
              <a:t> &amp; Mounts, 1989) .  However, some research has suggested that the influence of parenting style may vary across cultures and by immigration status (Frankel &amp; </a:t>
            </a:r>
            <a:r>
              <a:rPr lang="en-US" dirty="0" err="1" smtClean="0">
                <a:solidFill>
                  <a:srgbClr val="FF0000"/>
                </a:solidFill>
              </a:rPr>
              <a:t>Roer</a:t>
            </a:r>
            <a:r>
              <a:rPr lang="en-US" dirty="0" smtClean="0">
                <a:solidFill>
                  <a:srgbClr val="FF0000"/>
                </a:solidFill>
              </a:rPr>
              <a:t>-Bornstein, 1982).  The aim of the current study was to examine how parenting style among first-generation immigrants from the African diaspora influenced child development.  The study examined parenting style and child outcomes within a community of </a:t>
            </a:r>
            <a:r>
              <a:rPr lang="en-US" dirty="0" err="1" smtClean="0">
                <a:solidFill>
                  <a:srgbClr val="FF0000"/>
                </a:solidFill>
              </a:rPr>
              <a:t>Somalian</a:t>
            </a:r>
            <a:r>
              <a:rPr lang="en-US" dirty="0" smtClean="0">
                <a:solidFill>
                  <a:srgbClr val="FF0000"/>
                </a:solidFill>
              </a:rPr>
              <a:t> immigrants in the Northeastern United States.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10</a:t>
            </a:fld>
            <a:endParaRPr lang="en-US"/>
          </a:p>
        </p:txBody>
      </p:sp>
    </p:spTree>
    <p:extLst>
      <p:ext uri="{BB962C8B-B14F-4D97-AF65-F5344CB8AC3E}">
        <p14:creationId xmlns:p14="http://schemas.microsoft.com/office/powerpoint/2010/main" val="98374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Rest of the Introduction</a:t>
            </a:r>
            <a:endParaRPr lang="en-US" dirty="0"/>
          </a:p>
        </p:txBody>
      </p:sp>
      <p:sp>
        <p:nvSpPr>
          <p:cNvPr id="3" name="Content Placeholder 2"/>
          <p:cNvSpPr>
            <a:spLocks noGrp="1"/>
          </p:cNvSpPr>
          <p:nvPr>
            <p:ph idx="1"/>
          </p:nvPr>
        </p:nvSpPr>
        <p:spPr/>
        <p:txBody>
          <a:bodyPr>
            <a:normAutofit/>
          </a:bodyPr>
          <a:lstStyle/>
          <a:p>
            <a:r>
              <a:rPr lang="en-US" dirty="0" smtClean="0"/>
              <a:t>Here is a more detailed outline of the rest of the introduction</a:t>
            </a:r>
          </a:p>
          <a:p>
            <a:r>
              <a:rPr lang="en-US" dirty="0" smtClean="0"/>
              <a:t>II.  The general literature</a:t>
            </a:r>
          </a:p>
          <a:p>
            <a:r>
              <a:rPr lang="en-US" dirty="0" smtClean="0"/>
              <a:t>III.  The specific area of focus</a:t>
            </a:r>
          </a:p>
          <a:p>
            <a:r>
              <a:rPr lang="en-US" dirty="0" smtClean="0"/>
              <a:t>IV.  The unanswered question in the specific area of focus</a:t>
            </a:r>
          </a:p>
          <a:p>
            <a:r>
              <a:rPr lang="en-US" dirty="0" smtClean="0"/>
              <a:t>V.  The summary and statement of hypotheses or research questions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11</a:t>
            </a:fld>
            <a:endParaRPr lang="en-US"/>
          </a:p>
        </p:txBody>
      </p:sp>
    </p:spTree>
    <p:extLst>
      <p:ext uri="{BB962C8B-B14F-4D97-AF65-F5344CB8AC3E}">
        <p14:creationId xmlns:p14="http://schemas.microsoft.com/office/powerpoint/2010/main" val="2388883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 General Literature</a:t>
            </a:r>
            <a:endParaRPr lang="en-US" dirty="0"/>
          </a:p>
        </p:txBody>
      </p:sp>
      <p:sp>
        <p:nvSpPr>
          <p:cNvPr id="3" name="Content Placeholder 2"/>
          <p:cNvSpPr>
            <a:spLocks noGrp="1"/>
          </p:cNvSpPr>
          <p:nvPr>
            <p:ph idx="1"/>
          </p:nvPr>
        </p:nvSpPr>
        <p:spPr/>
        <p:txBody>
          <a:bodyPr/>
          <a:lstStyle/>
          <a:p>
            <a:r>
              <a:rPr lang="en-US" dirty="0" smtClean="0"/>
              <a:t>The purpose of this section is to introduce or remind your reader of any general information about the topic</a:t>
            </a:r>
          </a:p>
          <a:p>
            <a:r>
              <a:rPr lang="en-US" dirty="0" smtClean="0"/>
              <a:t>It should also establish why the topic is important</a:t>
            </a:r>
          </a:p>
          <a:p>
            <a:r>
              <a:rPr lang="en-US" dirty="0" smtClean="0"/>
              <a:t>It may be a few paragraphs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12</a:t>
            </a:fld>
            <a:endParaRPr lang="en-US"/>
          </a:p>
        </p:txBody>
      </p:sp>
    </p:spTree>
    <p:extLst>
      <p:ext uri="{BB962C8B-B14F-4D97-AF65-F5344CB8AC3E}">
        <p14:creationId xmlns:p14="http://schemas.microsoft.com/office/powerpoint/2010/main" val="1518815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 General Literature-Example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Here is a first paragraph on the general literature</a:t>
            </a:r>
          </a:p>
          <a:p>
            <a:pPr marL="0" indent="0">
              <a:buNone/>
            </a:pPr>
            <a:r>
              <a:rPr lang="en-US" dirty="0" smtClean="0">
                <a:solidFill>
                  <a:srgbClr val="FF0000"/>
                </a:solidFill>
              </a:rPr>
              <a:t> Researchers have for decades examined the influence of parenting style on child development.  Although many factors may influence child development, such as physical environment</a:t>
            </a:r>
            <a:r>
              <a:rPr lang="en-US" dirty="0">
                <a:solidFill>
                  <a:srgbClr val="FF0000"/>
                </a:solidFill>
              </a:rPr>
              <a:t> </a:t>
            </a:r>
            <a:r>
              <a:rPr lang="en-US" dirty="0" smtClean="0">
                <a:solidFill>
                  <a:srgbClr val="FF0000"/>
                </a:solidFill>
              </a:rPr>
              <a:t>and genetics, parenting style has been, not surprisingly, well documented as an important influence on child development from infancy through young adulthood, and indeed, a crucial part of growth and positive adaptation across the lifespan (Bornstein, 2003)</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13</a:t>
            </a:fld>
            <a:endParaRPr lang="en-US"/>
          </a:p>
        </p:txBody>
      </p:sp>
    </p:spTree>
    <p:extLst>
      <p:ext uri="{BB962C8B-B14F-4D97-AF65-F5344CB8AC3E}">
        <p14:creationId xmlns:p14="http://schemas.microsoft.com/office/powerpoint/2010/main" val="1067690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  The General Literature-Notes on the Example</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dirty="0" smtClean="0"/>
              <a:t>The example introduces the general topic of parenting style as an influence on child development</a:t>
            </a:r>
          </a:p>
          <a:p>
            <a:r>
              <a:rPr lang="en-US" dirty="0" smtClean="0"/>
              <a:t>It does </a:t>
            </a:r>
            <a:r>
              <a:rPr lang="en-US" u="sng" dirty="0" smtClean="0"/>
              <a:t>not</a:t>
            </a:r>
            <a:r>
              <a:rPr lang="en-US" dirty="0" smtClean="0"/>
              <a:t> try to argue that parenting style is the only influence</a:t>
            </a:r>
          </a:p>
          <a:p>
            <a:r>
              <a:rPr lang="en-US" dirty="0" smtClean="0"/>
              <a:t>It establishes that parenting style is important to child adaptation</a:t>
            </a:r>
          </a:p>
          <a:p>
            <a:pPr lvl="1"/>
            <a:r>
              <a:rPr lang="en-US" dirty="0" smtClean="0"/>
              <a:t>So this is why the reader should care about the topic</a:t>
            </a:r>
          </a:p>
          <a:p>
            <a:r>
              <a:rPr lang="en-US" dirty="0" smtClean="0"/>
              <a:t>Note that for some papers this section could be several paragraphs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14</a:t>
            </a:fld>
            <a:endParaRPr lang="en-US"/>
          </a:p>
        </p:txBody>
      </p:sp>
    </p:spTree>
    <p:extLst>
      <p:ext uri="{BB962C8B-B14F-4D97-AF65-F5344CB8AC3E}">
        <p14:creationId xmlns:p14="http://schemas.microsoft.com/office/powerpoint/2010/main" val="2240913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III.  The specific area of focus</a:t>
            </a:r>
            <a:br>
              <a:rPr lang="en-US" dirty="0"/>
            </a:br>
            <a:endParaRPr lang="en-US" dirty="0"/>
          </a:p>
        </p:txBody>
      </p:sp>
      <p:sp>
        <p:nvSpPr>
          <p:cNvPr id="3" name="Content Placeholder 2"/>
          <p:cNvSpPr>
            <a:spLocks noGrp="1"/>
          </p:cNvSpPr>
          <p:nvPr>
            <p:ph idx="1"/>
          </p:nvPr>
        </p:nvSpPr>
        <p:spPr/>
        <p:txBody>
          <a:bodyPr/>
          <a:lstStyle/>
          <a:p>
            <a:r>
              <a:rPr lang="en-US" dirty="0" smtClean="0"/>
              <a:t>This section builds on the previous section which introduced the general topic</a:t>
            </a:r>
          </a:p>
          <a:p>
            <a:r>
              <a:rPr lang="en-US" dirty="0" smtClean="0"/>
              <a:t>It brings the reader to the </a:t>
            </a:r>
            <a:r>
              <a:rPr lang="en-US" u="sng" dirty="0" smtClean="0"/>
              <a:t>specific</a:t>
            </a:r>
            <a:r>
              <a:rPr lang="en-US" dirty="0" smtClean="0"/>
              <a:t> aspects of the topic the paper is focusing on</a:t>
            </a:r>
          </a:p>
          <a:p>
            <a:r>
              <a:rPr lang="en-US" dirty="0" smtClean="0"/>
              <a:t>In some papers this section may focus especially on an age group, gender or race that shapes the specific topic of interest</a:t>
            </a:r>
          </a:p>
          <a:p>
            <a:r>
              <a:rPr lang="en-US" dirty="0" smtClean="0"/>
              <a:t>It may also be several paragraphs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15</a:t>
            </a:fld>
            <a:endParaRPr lang="en-US"/>
          </a:p>
        </p:txBody>
      </p:sp>
    </p:spTree>
    <p:extLst>
      <p:ext uri="{BB962C8B-B14F-4D97-AF65-F5344CB8AC3E}">
        <p14:creationId xmlns:p14="http://schemas.microsoft.com/office/powerpoint/2010/main" val="2425983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III.  The specific area of </a:t>
            </a:r>
            <a:r>
              <a:rPr lang="en-US" dirty="0" smtClean="0"/>
              <a:t>focus-</a:t>
            </a:r>
            <a:br>
              <a:rPr lang="en-US" dirty="0" smtClean="0"/>
            </a:br>
            <a:r>
              <a:rPr lang="en-US" dirty="0" smtClean="0"/>
              <a:t>Example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Here is a paragraph presenting the specific focus</a:t>
            </a:r>
          </a:p>
          <a:p>
            <a:pPr marL="0" indent="0">
              <a:buNone/>
            </a:pPr>
            <a:r>
              <a:rPr lang="en-US" dirty="0">
                <a:solidFill>
                  <a:srgbClr val="FF0000"/>
                </a:solidFill>
              </a:rPr>
              <a:t>Research </a:t>
            </a:r>
            <a:r>
              <a:rPr lang="en-US" dirty="0" smtClean="0">
                <a:solidFill>
                  <a:srgbClr val="FF0000"/>
                </a:solidFill>
              </a:rPr>
              <a:t>has examined a variety of child outcomes relating to parenting style.  Studies have shown that different </a:t>
            </a:r>
            <a:r>
              <a:rPr lang="en-US" dirty="0">
                <a:solidFill>
                  <a:srgbClr val="FF0000"/>
                </a:solidFill>
              </a:rPr>
              <a:t>parenting styles </a:t>
            </a:r>
            <a:r>
              <a:rPr lang="en-US" dirty="0" smtClean="0">
                <a:solidFill>
                  <a:srgbClr val="FF0000"/>
                </a:solidFill>
              </a:rPr>
              <a:t>are related to academic development in children (Steinberg</a:t>
            </a:r>
            <a:r>
              <a:rPr lang="en-US" dirty="0">
                <a:solidFill>
                  <a:srgbClr val="FF0000"/>
                </a:solidFill>
              </a:rPr>
              <a:t>, </a:t>
            </a:r>
            <a:r>
              <a:rPr lang="en-US" dirty="0" err="1">
                <a:solidFill>
                  <a:srgbClr val="FF0000"/>
                </a:solidFill>
              </a:rPr>
              <a:t>Elmen</a:t>
            </a:r>
            <a:r>
              <a:rPr lang="en-US" dirty="0">
                <a:solidFill>
                  <a:srgbClr val="FF0000"/>
                </a:solidFill>
              </a:rPr>
              <a:t> &amp; Mounts, 1989</a:t>
            </a:r>
            <a:r>
              <a:rPr lang="en-US" dirty="0" smtClean="0">
                <a:solidFill>
                  <a:srgbClr val="FF0000"/>
                </a:solidFill>
              </a:rPr>
              <a:t>).  Specifically, studies have shown that authoritative parenting—parenting which is demanding but also nurturing and respectful, leads to positive academic development, but that authoritarian parenting—which is harsh and non- nurturing, is associated with poorer academic outcomes. </a:t>
            </a: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16</a:t>
            </a:fld>
            <a:endParaRPr lang="en-US"/>
          </a:p>
        </p:txBody>
      </p:sp>
    </p:spTree>
    <p:extLst>
      <p:ext uri="{BB962C8B-B14F-4D97-AF65-F5344CB8AC3E}">
        <p14:creationId xmlns:p14="http://schemas.microsoft.com/office/powerpoint/2010/main" val="376004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III.  The specific area of focus-</a:t>
            </a:r>
            <a:br>
              <a:rPr lang="en-US" dirty="0"/>
            </a:br>
            <a:r>
              <a:rPr lang="en-US" dirty="0" smtClean="0"/>
              <a:t>Notes on the Example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moves the reader from the general topic of parenting styles and child outcomes</a:t>
            </a:r>
          </a:p>
          <a:p>
            <a:r>
              <a:rPr lang="en-US" dirty="0" smtClean="0"/>
              <a:t>It establishes that specific outcomes-academic-and specific parenting styles-authoritarian and authoritative-are the areas of interest</a:t>
            </a:r>
          </a:p>
          <a:p>
            <a:r>
              <a:rPr lang="en-US" dirty="0" smtClean="0"/>
              <a:t>This section should continue on with additional paragraphs</a:t>
            </a:r>
          </a:p>
          <a:p>
            <a:pPr lvl="1"/>
            <a:r>
              <a:rPr lang="en-US" dirty="0" smtClean="0"/>
              <a:t>At least one describing </a:t>
            </a:r>
            <a:r>
              <a:rPr lang="en-US" i="1" dirty="0" smtClean="0"/>
              <a:t>authoritarian</a:t>
            </a:r>
            <a:r>
              <a:rPr lang="en-US" dirty="0" smtClean="0"/>
              <a:t> parenting and outcomes in detail</a:t>
            </a:r>
          </a:p>
          <a:p>
            <a:pPr lvl="1"/>
            <a:r>
              <a:rPr lang="en-US" dirty="0" smtClean="0"/>
              <a:t>At least one describing </a:t>
            </a:r>
            <a:r>
              <a:rPr lang="en-US" i="1" dirty="0" smtClean="0"/>
              <a:t>authoritative</a:t>
            </a:r>
            <a:r>
              <a:rPr lang="en-US" dirty="0" smtClean="0"/>
              <a:t> parenting and outcomes in detail</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17</a:t>
            </a:fld>
            <a:endParaRPr lang="en-US"/>
          </a:p>
        </p:txBody>
      </p:sp>
    </p:spTree>
    <p:extLst>
      <p:ext uri="{BB962C8B-B14F-4D97-AF65-F5344CB8AC3E}">
        <p14:creationId xmlns:p14="http://schemas.microsoft.com/office/powerpoint/2010/main" val="2025414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IV.  The unanswered question in the specific area of focus</a:t>
            </a:r>
            <a:br>
              <a:rPr lang="en-US" dirty="0"/>
            </a:br>
            <a:endParaRPr lang="en-US" dirty="0"/>
          </a:p>
        </p:txBody>
      </p:sp>
      <p:sp>
        <p:nvSpPr>
          <p:cNvPr id="3" name="Content Placeholder 2"/>
          <p:cNvSpPr>
            <a:spLocks noGrp="1"/>
          </p:cNvSpPr>
          <p:nvPr>
            <p:ph idx="1"/>
          </p:nvPr>
        </p:nvSpPr>
        <p:spPr/>
        <p:txBody>
          <a:bodyPr/>
          <a:lstStyle/>
          <a:p>
            <a:r>
              <a:rPr lang="en-US" dirty="0" smtClean="0"/>
              <a:t>This section introduces the question you are trying to answer</a:t>
            </a:r>
          </a:p>
          <a:p>
            <a:r>
              <a:rPr lang="en-US" dirty="0" smtClean="0"/>
              <a:t>It usually shows that there is an area of literature that contains questions</a:t>
            </a:r>
          </a:p>
          <a:p>
            <a:r>
              <a:rPr lang="en-US" dirty="0" smtClean="0"/>
              <a:t>It may also simply show that the topic at hand has not been explored in particular samples</a:t>
            </a:r>
          </a:p>
          <a:p>
            <a:pPr lvl="1"/>
            <a:r>
              <a:rPr lang="en-US" dirty="0" smtClean="0"/>
              <a:t>Age groups, race ethnicity groups </a:t>
            </a:r>
          </a:p>
          <a:p>
            <a:r>
              <a:rPr lang="en-US" dirty="0" smtClean="0"/>
              <a:t>In some papers this will be several paragraphs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18</a:t>
            </a:fld>
            <a:endParaRPr lang="en-US"/>
          </a:p>
        </p:txBody>
      </p:sp>
    </p:spTree>
    <p:extLst>
      <p:ext uri="{BB962C8B-B14F-4D97-AF65-F5344CB8AC3E}">
        <p14:creationId xmlns:p14="http://schemas.microsoft.com/office/powerpoint/2010/main" val="3521852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IV.  The unanswered question in the specific area of </a:t>
            </a:r>
            <a:r>
              <a:rPr lang="en-US" dirty="0" smtClean="0"/>
              <a:t>focus-Example</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Here is a paragraph introducing the unanswered question</a:t>
            </a:r>
          </a:p>
          <a:p>
            <a:pPr marL="0" indent="0">
              <a:buNone/>
            </a:pPr>
            <a:r>
              <a:rPr lang="en-US" dirty="0" smtClean="0">
                <a:solidFill>
                  <a:srgbClr val="FF0000"/>
                </a:solidFill>
              </a:rPr>
              <a:t>Although research has established general patterns for parenting and child outcomes, some studies have </a:t>
            </a:r>
            <a:r>
              <a:rPr lang="en-US" dirty="0">
                <a:solidFill>
                  <a:srgbClr val="FF0000"/>
                </a:solidFill>
              </a:rPr>
              <a:t>suggested that the influence of parenting style may vary across cultures and by immigration status (Frankel &amp; </a:t>
            </a:r>
            <a:r>
              <a:rPr lang="en-US" dirty="0" err="1">
                <a:solidFill>
                  <a:srgbClr val="FF0000"/>
                </a:solidFill>
              </a:rPr>
              <a:t>Roer</a:t>
            </a:r>
            <a:r>
              <a:rPr lang="en-US" dirty="0">
                <a:solidFill>
                  <a:srgbClr val="FF0000"/>
                </a:solidFill>
              </a:rPr>
              <a:t>-Bornstein, 1982</a:t>
            </a:r>
            <a:r>
              <a:rPr lang="en-US" dirty="0" smtClean="0">
                <a:solidFill>
                  <a:srgbClr val="FF0000"/>
                </a:solidFill>
              </a:rPr>
              <a:t>).  For example, authoritarian parenting has been connected with better outcomes among low income African American families (</a:t>
            </a:r>
            <a:r>
              <a:rPr lang="en-US" dirty="0" err="1" smtClean="0">
                <a:solidFill>
                  <a:srgbClr val="FF0000"/>
                </a:solidFill>
              </a:rPr>
              <a:t>Deater</a:t>
            </a:r>
            <a:r>
              <a:rPr lang="en-US" dirty="0" smtClean="0">
                <a:solidFill>
                  <a:srgbClr val="FF0000"/>
                </a:solidFill>
              </a:rPr>
              <a:t>-Deckard, Dodge, Bates &amp; Pettit, 1996).  Thus, the relations between parenting style and child outcomes may be influenced by additional variables researchers are just beginning to understand.</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19</a:t>
            </a:fld>
            <a:endParaRPr lang="en-US"/>
          </a:p>
        </p:txBody>
      </p:sp>
    </p:spTree>
    <p:extLst>
      <p:ext uri="{BB962C8B-B14F-4D97-AF65-F5344CB8AC3E}">
        <p14:creationId xmlns:p14="http://schemas.microsoft.com/office/powerpoint/2010/main" val="2007086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a:bodyPr>
          <a:lstStyle/>
          <a:p>
            <a:r>
              <a:rPr lang="en-US" dirty="0" smtClean="0"/>
              <a:t>1) State the goals of this tutorial</a:t>
            </a:r>
          </a:p>
          <a:p>
            <a:r>
              <a:rPr lang="en-US" dirty="0" smtClean="0"/>
              <a:t>2) What is an introduction</a:t>
            </a:r>
          </a:p>
          <a:p>
            <a:r>
              <a:rPr lang="en-US" dirty="0" smtClean="0"/>
              <a:t>3) How to write an introduction</a:t>
            </a:r>
          </a:p>
          <a:p>
            <a:r>
              <a:rPr lang="en-US" dirty="0" smtClean="0"/>
              <a:t>4) Outline of an introduction</a:t>
            </a:r>
          </a:p>
          <a:p>
            <a:r>
              <a:rPr lang="en-US" dirty="0" smtClean="0"/>
              <a:t>5) The opening paragraph of an introduction</a:t>
            </a:r>
          </a:p>
          <a:p>
            <a:r>
              <a:rPr lang="en-US" dirty="0" smtClean="0"/>
              <a:t>6) Detailed outline of the remainder of an introduction</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a:t>
            </a:fld>
            <a:endParaRPr lang="en-US"/>
          </a:p>
        </p:txBody>
      </p:sp>
    </p:spTree>
    <p:extLst>
      <p:ext uri="{BB962C8B-B14F-4D97-AF65-F5344CB8AC3E}">
        <p14:creationId xmlns:p14="http://schemas.microsoft.com/office/powerpoint/2010/main" val="2527185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IV.  The unanswered question in the specific area of </a:t>
            </a:r>
            <a:r>
              <a:rPr lang="en-US" dirty="0" smtClean="0"/>
              <a:t>focus—Notes on the Example</a:t>
            </a:r>
            <a:endParaRPr lang="en-US" dirty="0"/>
          </a:p>
        </p:txBody>
      </p:sp>
      <p:sp>
        <p:nvSpPr>
          <p:cNvPr id="3" name="Content Placeholder 2"/>
          <p:cNvSpPr>
            <a:spLocks noGrp="1"/>
          </p:cNvSpPr>
          <p:nvPr>
            <p:ph idx="1"/>
          </p:nvPr>
        </p:nvSpPr>
        <p:spPr/>
        <p:txBody>
          <a:bodyPr/>
          <a:lstStyle/>
          <a:p>
            <a:r>
              <a:rPr lang="en-US" dirty="0" smtClean="0"/>
              <a:t>This introduces the idea that the initial idea—that parenting style influences child development—is actually more complex</a:t>
            </a:r>
          </a:p>
          <a:p>
            <a:r>
              <a:rPr lang="en-US" dirty="0" smtClean="0"/>
              <a:t>It introduces the idea that culture, ethnicity and immigration may be sources of variation</a:t>
            </a:r>
          </a:p>
          <a:p>
            <a:r>
              <a:rPr lang="en-US" dirty="0" smtClean="0"/>
              <a:t>It sets the stage for the rest of the section, which would review literature on the specific group being examined—Somali immigrants.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20</a:t>
            </a:fld>
            <a:endParaRPr lang="en-US"/>
          </a:p>
        </p:txBody>
      </p:sp>
    </p:spTree>
    <p:extLst>
      <p:ext uri="{BB962C8B-B14F-4D97-AF65-F5344CB8AC3E}">
        <p14:creationId xmlns:p14="http://schemas.microsoft.com/office/powerpoint/2010/main" val="3190842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  The </a:t>
            </a:r>
            <a:r>
              <a:rPr lang="en-US" dirty="0" smtClean="0"/>
              <a:t>Summary and Statement </a:t>
            </a:r>
            <a:r>
              <a:rPr lang="en-US" dirty="0"/>
              <a:t>of </a:t>
            </a:r>
            <a:r>
              <a:rPr lang="en-US" dirty="0" smtClean="0"/>
              <a:t>Hypotheses </a:t>
            </a:r>
            <a:r>
              <a:rPr lang="en-US" dirty="0"/>
              <a:t>or </a:t>
            </a:r>
            <a:r>
              <a:rPr lang="en-US" dirty="0" smtClean="0"/>
              <a:t>Research Questions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This is the last section of the introduction</a:t>
            </a:r>
          </a:p>
          <a:p>
            <a:r>
              <a:rPr lang="en-US" dirty="0" smtClean="0"/>
              <a:t>It summarizes what has been written so far</a:t>
            </a:r>
          </a:p>
          <a:p>
            <a:r>
              <a:rPr lang="en-US" dirty="0" smtClean="0"/>
              <a:t>It states the research question or hypotheses</a:t>
            </a:r>
          </a:p>
          <a:p>
            <a:r>
              <a:rPr lang="en-US" dirty="0" smtClean="0"/>
              <a:t>In some ways it is almost a repeat of the very first paragraph of the whole introduction, but it is more specific</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21</a:t>
            </a:fld>
            <a:endParaRPr lang="en-US"/>
          </a:p>
        </p:txBody>
      </p:sp>
    </p:spTree>
    <p:extLst>
      <p:ext uri="{BB962C8B-B14F-4D97-AF65-F5344CB8AC3E}">
        <p14:creationId xmlns:p14="http://schemas.microsoft.com/office/powerpoint/2010/main" val="2739906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  </a:t>
            </a:r>
            <a:r>
              <a:rPr lang="en-US" dirty="0" smtClean="0"/>
              <a:t>Summary/Statement </a:t>
            </a:r>
            <a:r>
              <a:rPr lang="en-US" dirty="0"/>
              <a:t>of Hypotheses or Research </a:t>
            </a:r>
            <a:r>
              <a:rPr lang="en-US" dirty="0" smtClean="0"/>
              <a:t>Questions-Example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Here is an example of the final paragraph of the introduction</a:t>
            </a:r>
          </a:p>
          <a:p>
            <a:pPr marL="0" indent="0">
              <a:buNone/>
            </a:pPr>
            <a:r>
              <a:rPr lang="en-US" dirty="0" smtClean="0">
                <a:solidFill>
                  <a:srgbClr val="FF0000"/>
                </a:solidFill>
              </a:rPr>
              <a:t>In summary, research has long indicated that parenting style is important (Bornstein, 2003), and that authoritative parenting is positively associated with academic </a:t>
            </a:r>
            <a:r>
              <a:rPr lang="en-US" dirty="0">
                <a:solidFill>
                  <a:srgbClr val="FF0000"/>
                </a:solidFill>
              </a:rPr>
              <a:t>development (Steinberg, </a:t>
            </a:r>
            <a:r>
              <a:rPr lang="en-US" dirty="0" err="1">
                <a:solidFill>
                  <a:srgbClr val="FF0000"/>
                </a:solidFill>
              </a:rPr>
              <a:t>Elmen</a:t>
            </a:r>
            <a:r>
              <a:rPr lang="en-US" dirty="0">
                <a:solidFill>
                  <a:srgbClr val="FF0000"/>
                </a:solidFill>
              </a:rPr>
              <a:t> &amp; Mounts, 1989).  </a:t>
            </a:r>
            <a:r>
              <a:rPr lang="en-US" dirty="0" smtClean="0">
                <a:solidFill>
                  <a:srgbClr val="FF0000"/>
                </a:solidFill>
              </a:rPr>
              <a:t>But research also has indicated that culture and ethnicity, among other factors can be important factors in that </a:t>
            </a:r>
            <a:r>
              <a:rPr lang="en-US" dirty="0">
                <a:solidFill>
                  <a:srgbClr val="FF0000"/>
                </a:solidFill>
              </a:rPr>
              <a:t>relationship (</a:t>
            </a:r>
            <a:r>
              <a:rPr lang="en-US" dirty="0" err="1">
                <a:solidFill>
                  <a:srgbClr val="FF0000"/>
                </a:solidFill>
              </a:rPr>
              <a:t>Deater</a:t>
            </a:r>
            <a:r>
              <a:rPr lang="en-US" dirty="0">
                <a:solidFill>
                  <a:srgbClr val="FF0000"/>
                </a:solidFill>
              </a:rPr>
              <a:t>-Deckard, Dodge, Bates &amp; Pettit, 1996).  </a:t>
            </a:r>
            <a:r>
              <a:rPr lang="en-US" dirty="0" smtClean="0">
                <a:solidFill>
                  <a:srgbClr val="FF0000"/>
                </a:solidFill>
              </a:rPr>
              <a:t>The current study addresses the following questions:  Is authoritative or authoritarian parenting style associated with academic outcomes among children of recent Somali immigrants?  Is that relationship different for children of Somali immigrants of the same community who have been in the United States for one or more generations?</a:t>
            </a:r>
            <a:r>
              <a:rPr lang="en-US" dirty="0" smtClean="0"/>
              <a:t>  </a:t>
            </a:r>
            <a:r>
              <a:rPr lang="en-US" dirty="0" smtClean="0">
                <a:solidFill>
                  <a:srgbClr val="FF0000"/>
                </a:solidFill>
              </a:rPr>
              <a:t>The current study will focus on answering those questions among Somali children in an American community, aged 12-17, who are living in two parent families.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22</a:t>
            </a:fld>
            <a:endParaRPr lang="en-US"/>
          </a:p>
        </p:txBody>
      </p:sp>
    </p:spTree>
    <p:extLst>
      <p:ext uri="{BB962C8B-B14F-4D97-AF65-F5344CB8AC3E}">
        <p14:creationId xmlns:p14="http://schemas.microsoft.com/office/powerpoint/2010/main" val="894610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  </a:t>
            </a:r>
            <a:r>
              <a:rPr lang="en-US" dirty="0" smtClean="0"/>
              <a:t>Summary…-Notes on the Example</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dirty="0" smtClean="0"/>
              <a:t>Note the similarity between this paragraph and the very first paragraph of the paper</a:t>
            </a:r>
          </a:p>
          <a:p>
            <a:r>
              <a:rPr lang="en-US" dirty="0" smtClean="0"/>
              <a:t>Note that the citations are the same citations used previously in the paper</a:t>
            </a:r>
          </a:p>
          <a:p>
            <a:r>
              <a:rPr lang="en-US" dirty="0" smtClean="0"/>
              <a:t>The paragraph ends with the research questions</a:t>
            </a:r>
          </a:p>
          <a:p>
            <a:pPr lvl="1"/>
            <a:r>
              <a:rPr lang="en-US" dirty="0" smtClean="0"/>
              <a:t>They are open ended questions</a:t>
            </a:r>
          </a:p>
          <a:p>
            <a:pPr lvl="1"/>
            <a:r>
              <a:rPr lang="en-US" dirty="0" smtClean="0"/>
              <a:t>They could also have been hypotheses</a:t>
            </a:r>
          </a:p>
          <a:p>
            <a:pPr lvl="1"/>
            <a:r>
              <a:rPr lang="en-US" dirty="0" smtClean="0"/>
              <a:t>Or a combination</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23</a:t>
            </a:fld>
            <a:endParaRPr lang="en-US"/>
          </a:p>
        </p:txBody>
      </p:sp>
    </p:spTree>
    <p:extLst>
      <p:ext uri="{BB962C8B-B14F-4D97-AF65-F5344CB8AC3E}">
        <p14:creationId xmlns:p14="http://schemas.microsoft.com/office/powerpoint/2010/main" val="764297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pPr marL="0" indent="-457200">
              <a:buNone/>
            </a:pPr>
            <a:r>
              <a:rPr lang="en-US" dirty="0" smtClean="0"/>
              <a:t>Bornstein, M. H.(2003).  Positive Parenting and Positive Development in 	children. In R. Lerner, F. Jacobs, &amp; D. </a:t>
            </a:r>
            <a:r>
              <a:rPr lang="en-US" dirty="0" err="1" smtClean="0"/>
              <a:t>Wertlieb</a:t>
            </a:r>
            <a:r>
              <a:rPr lang="en-US" dirty="0" smtClean="0"/>
              <a:t>, (</a:t>
            </a:r>
            <a:r>
              <a:rPr lang="en-US" dirty="0" err="1" smtClean="0"/>
              <a:t>eds</a:t>
            </a:r>
            <a:r>
              <a:rPr lang="en-US" dirty="0" smtClean="0"/>
              <a:t>). </a:t>
            </a:r>
            <a:r>
              <a:rPr lang="en-US" i="1" dirty="0" smtClean="0"/>
              <a:t>Handbook of 	Applied Developmental Science Volume One: Applying 	Developmental Science for Youth and Families, Historical and 	Theoretical Foundations</a:t>
            </a:r>
            <a:r>
              <a:rPr lang="en-US" dirty="0" smtClean="0"/>
              <a:t>. (</a:t>
            </a:r>
            <a:r>
              <a:rPr lang="en-US" dirty="0" err="1" smtClean="0"/>
              <a:t>pp</a:t>
            </a:r>
            <a:r>
              <a:rPr lang="en-US" smtClean="0"/>
              <a:t> 187-210). </a:t>
            </a:r>
            <a:r>
              <a:rPr lang="en-US" dirty="0" smtClean="0"/>
              <a:t>Thousand Oaks: Sage.    </a:t>
            </a:r>
          </a:p>
          <a:p>
            <a:pPr marL="0" indent="-457200">
              <a:buNone/>
            </a:pPr>
            <a:r>
              <a:rPr lang="en-US" dirty="0" err="1" smtClean="0"/>
              <a:t>Deater</a:t>
            </a:r>
            <a:r>
              <a:rPr lang="en-US" dirty="0" smtClean="0"/>
              <a:t>-Deckard, K., Dodge, K., Bates, R., &amp; Pettit, G (1996).  Physical discipline 	among African American and European American Mothers: Links to 	children’s externalizing behaviors.  </a:t>
            </a:r>
            <a:r>
              <a:rPr lang="en-US" i="1" dirty="0" smtClean="0"/>
              <a:t>Developmental Psychology, 32</a:t>
            </a:r>
            <a:r>
              <a:rPr lang="en-US" dirty="0" smtClean="0"/>
              <a:t>, 	1065-1072.</a:t>
            </a:r>
          </a:p>
          <a:p>
            <a:pPr marL="0" indent="-457200">
              <a:buNone/>
            </a:pPr>
            <a:r>
              <a:rPr lang="en-US" dirty="0" smtClean="0"/>
              <a:t>Frankel, D., &amp; </a:t>
            </a:r>
            <a:r>
              <a:rPr lang="en-US" dirty="0" err="1" smtClean="0"/>
              <a:t>Roer</a:t>
            </a:r>
            <a:r>
              <a:rPr lang="en-US" dirty="0" smtClean="0"/>
              <a:t>-Bornstein, D.  (1982). Traditional and modern 	contributions to changing infant rearing ideologies in two immigrant 	communities.  </a:t>
            </a:r>
            <a:r>
              <a:rPr lang="en-US" i="1" dirty="0" smtClean="0"/>
              <a:t>Monographs of the Society for Research on Child 	Development, 47</a:t>
            </a:r>
            <a:r>
              <a:rPr lang="en-US" dirty="0" smtClean="0"/>
              <a:t>, 1-151.  </a:t>
            </a:r>
          </a:p>
          <a:p>
            <a:pPr marL="0" indent="-457200">
              <a:buNone/>
            </a:pPr>
            <a:r>
              <a:rPr lang="en-US" dirty="0" smtClean="0"/>
              <a:t>Steinberg, </a:t>
            </a:r>
            <a:r>
              <a:rPr lang="en-US" dirty="0" err="1" smtClean="0"/>
              <a:t>Elmen</a:t>
            </a:r>
            <a:r>
              <a:rPr lang="en-US" dirty="0" smtClean="0"/>
              <a:t>, J.D., &amp; Mounts, N. (1989). Authoritative parenting, 	psychosocial maturity and academic success among adolescents.  	</a:t>
            </a:r>
            <a:r>
              <a:rPr lang="en-US" i="1" dirty="0" smtClean="0"/>
              <a:t>Child Development, 60</a:t>
            </a:r>
            <a:r>
              <a:rPr lang="en-US" dirty="0" smtClean="0"/>
              <a:t>, 1424-1436.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24</a:t>
            </a:fld>
            <a:endParaRPr lang="en-US"/>
          </a:p>
        </p:txBody>
      </p:sp>
    </p:spTree>
    <p:extLst>
      <p:ext uri="{BB962C8B-B14F-4D97-AF65-F5344CB8AC3E}">
        <p14:creationId xmlns:p14="http://schemas.microsoft.com/office/powerpoint/2010/main" val="3509245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To explain what an introduction is</a:t>
            </a:r>
          </a:p>
          <a:p>
            <a:r>
              <a:rPr lang="en-US" dirty="0" smtClean="0"/>
              <a:t>To outline the basic parts of an introduction</a:t>
            </a:r>
          </a:p>
          <a:p>
            <a:r>
              <a:rPr lang="en-US" dirty="0" smtClean="0"/>
              <a:t>To present </a:t>
            </a:r>
            <a:r>
              <a:rPr lang="en-US" u="sng" dirty="0" smtClean="0"/>
              <a:t>one format </a:t>
            </a:r>
            <a:r>
              <a:rPr lang="en-US" dirty="0" smtClean="0"/>
              <a:t>you can use to write an introduction</a:t>
            </a:r>
          </a:p>
          <a:p>
            <a:r>
              <a:rPr lang="en-US" dirty="0" smtClean="0"/>
              <a:t>To show you how to write the second and other paragraphs for an introduction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3</a:t>
            </a:fld>
            <a:endParaRPr lang="en-US"/>
          </a:p>
        </p:txBody>
      </p:sp>
    </p:spTree>
    <p:extLst>
      <p:ext uri="{BB962C8B-B14F-4D97-AF65-F5344CB8AC3E}">
        <p14:creationId xmlns:p14="http://schemas.microsoft.com/office/powerpoint/2010/main" val="1399946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Articulate what an introduction is and what it is for</a:t>
            </a:r>
          </a:p>
          <a:p>
            <a:pPr lvl="1"/>
            <a:r>
              <a:rPr lang="en-US" dirty="0" smtClean="0"/>
              <a:t>Know one method for formatting and organizing an introduction</a:t>
            </a:r>
          </a:p>
          <a:p>
            <a:pPr lvl="1"/>
            <a:r>
              <a:rPr lang="en-US" dirty="0" smtClean="0"/>
              <a:t>Know the type of information to include in an introduction</a:t>
            </a:r>
          </a:p>
          <a:p>
            <a:pPr lvl="1"/>
            <a:r>
              <a:rPr lang="en-US" dirty="0" smtClean="0"/>
              <a:t>Be able to draft an introduction for your </a:t>
            </a:r>
            <a:r>
              <a:rPr lang="en-US" smtClean="0"/>
              <a:t>own work</a:t>
            </a:r>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4</a:t>
            </a:fld>
            <a:endParaRPr lang="en-US"/>
          </a:p>
        </p:txBody>
      </p:sp>
    </p:spTree>
    <p:extLst>
      <p:ext uri="{BB962C8B-B14F-4D97-AF65-F5344CB8AC3E}">
        <p14:creationId xmlns:p14="http://schemas.microsoft.com/office/powerpoint/2010/main" val="321144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Introduction?</a:t>
            </a:r>
            <a:endParaRPr lang="en-US" dirty="0"/>
          </a:p>
        </p:txBody>
      </p:sp>
      <p:sp>
        <p:nvSpPr>
          <p:cNvPr id="3" name="Content Placeholder 2"/>
          <p:cNvSpPr>
            <a:spLocks noGrp="1"/>
          </p:cNvSpPr>
          <p:nvPr>
            <p:ph idx="1"/>
          </p:nvPr>
        </p:nvSpPr>
        <p:spPr/>
        <p:txBody>
          <a:bodyPr>
            <a:normAutofit/>
          </a:bodyPr>
          <a:lstStyle/>
          <a:p>
            <a:r>
              <a:rPr lang="en-US" dirty="0" smtClean="0"/>
              <a:t>An introduction may be many different things, depending on the type of writing you are doing</a:t>
            </a:r>
          </a:p>
          <a:p>
            <a:r>
              <a:rPr lang="en-US" dirty="0" smtClean="0"/>
              <a:t>In an empirical paper—a proposal or research paper—an introduction does three things:</a:t>
            </a:r>
          </a:p>
          <a:p>
            <a:pPr lvl="1"/>
            <a:r>
              <a:rPr lang="en-US" dirty="0" smtClean="0"/>
              <a:t>Introduces your topic</a:t>
            </a:r>
          </a:p>
          <a:p>
            <a:pPr lvl="1"/>
            <a:r>
              <a:rPr lang="en-US" dirty="0" smtClean="0"/>
              <a:t>Reviews the literature of your topic</a:t>
            </a:r>
          </a:p>
          <a:p>
            <a:pPr lvl="1"/>
            <a:r>
              <a:rPr lang="en-US" dirty="0" smtClean="0"/>
              <a:t>States your hypotheses or research questions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5</a:t>
            </a:fld>
            <a:endParaRPr lang="en-US"/>
          </a:p>
        </p:txBody>
      </p:sp>
    </p:spTree>
    <p:extLst>
      <p:ext uri="{BB962C8B-B14F-4D97-AF65-F5344CB8AC3E}">
        <p14:creationId xmlns:p14="http://schemas.microsoft.com/office/powerpoint/2010/main" val="220608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Introduction?</a:t>
            </a:r>
            <a:endParaRPr lang="en-US" dirty="0"/>
          </a:p>
        </p:txBody>
      </p:sp>
      <p:sp>
        <p:nvSpPr>
          <p:cNvPr id="3" name="Content Placeholder 2"/>
          <p:cNvSpPr>
            <a:spLocks noGrp="1"/>
          </p:cNvSpPr>
          <p:nvPr>
            <p:ph idx="1"/>
          </p:nvPr>
        </p:nvSpPr>
        <p:spPr/>
        <p:txBody>
          <a:bodyPr/>
          <a:lstStyle/>
          <a:p>
            <a:r>
              <a:rPr lang="en-US" dirty="0"/>
              <a:t>S</a:t>
            </a:r>
            <a:r>
              <a:rPr lang="en-US" dirty="0" smtClean="0"/>
              <a:t>tudents often ask:  What is the difference between an introduction and a literature review?</a:t>
            </a:r>
          </a:p>
          <a:p>
            <a:r>
              <a:rPr lang="en-US" dirty="0" smtClean="0"/>
              <a:t>Answer: The literature review is </a:t>
            </a:r>
            <a:r>
              <a:rPr lang="en-US" u="sng" dirty="0" smtClean="0"/>
              <a:t>part</a:t>
            </a:r>
            <a:r>
              <a:rPr lang="en-US" dirty="0" smtClean="0"/>
              <a:t> of your introduction</a:t>
            </a:r>
          </a:p>
          <a:p>
            <a:pPr lvl="1"/>
            <a:r>
              <a:rPr lang="en-US" dirty="0" smtClean="0"/>
              <a:t>It is likely to be the largest, most important part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6</a:t>
            </a:fld>
            <a:endParaRPr lang="en-US"/>
          </a:p>
        </p:txBody>
      </p:sp>
    </p:spTree>
    <p:extLst>
      <p:ext uri="{BB962C8B-B14F-4D97-AF65-F5344CB8AC3E}">
        <p14:creationId xmlns:p14="http://schemas.microsoft.com/office/powerpoint/2010/main" val="3677007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write an 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Introductions to research papers in psychology  have many formats</a:t>
            </a:r>
          </a:p>
          <a:p>
            <a:r>
              <a:rPr lang="en-US" dirty="0" smtClean="0"/>
              <a:t>In this tutorial you will learn one format </a:t>
            </a:r>
          </a:p>
          <a:p>
            <a:r>
              <a:rPr lang="en-US" dirty="0" smtClean="0"/>
              <a:t>As you go on in research writing, you may modify, change, or completely ignore this format</a:t>
            </a:r>
          </a:p>
          <a:p>
            <a:r>
              <a:rPr lang="en-US" dirty="0" smtClean="0"/>
              <a:t>Or, your instructor may ask you to use a different format</a:t>
            </a:r>
          </a:p>
          <a:p>
            <a:r>
              <a:rPr lang="en-US" dirty="0" smtClean="0"/>
              <a:t>The purpose of presenting this one format is to give you a general starting point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7</a:t>
            </a:fld>
            <a:endParaRPr lang="en-US"/>
          </a:p>
        </p:txBody>
      </p:sp>
    </p:spTree>
    <p:extLst>
      <p:ext uri="{BB962C8B-B14F-4D97-AF65-F5344CB8AC3E}">
        <p14:creationId xmlns:p14="http://schemas.microsoft.com/office/powerpoint/2010/main" val="3999576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Outline of an Introduction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Here is a very broad outline. A previous tutorial shows how to write the first paragraph.  This tutorial shows how to write the rest of the introduction.  You should review the other tutorial first if you have not done so.  </a:t>
            </a:r>
          </a:p>
          <a:p>
            <a:r>
              <a:rPr lang="en-US" dirty="0" smtClean="0"/>
              <a:t>I. Opening paragraph</a:t>
            </a:r>
          </a:p>
          <a:p>
            <a:r>
              <a:rPr lang="en-US" dirty="0" smtClean="0"/>
              <a:t>II. Review of the literature</a:t>
            </a:r>
          </a:p>
          <a:p>
            <a:r>
              <a:rPr lang="en-US" dirty="0" smtClean="0"/>
              <a:t>III. Summary paragraph and statement of hypotheses or research questions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8</a:t>
            </a:fld>
            <a:endParaRPr lang="en-US"/>
          </a:p>
        </p:txBody>
      </p:sp>
    </p:spTree>
    <p:extLst>
      <p:ext uri="{BB962C8B-B14F-4D97-AF65-F5344CB8AC3E}">
        <p14:creationId xmlns:p14="http://schemas.microsoft.com/office/powerpoint/2010/main" val="1976754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Opening Paragraph </a:t>
            </a:r>
            <a:endParaRPr lang="en-US" dirty="0"/>
          </a:p>
        </p:txBody>
      </p:sp>
      <p:sp>
        <p:nvSpPr>
          <p:cNvPr id="3" name="Content Placeholder 2"/>
          <p:cNvSpPr>
            <a:spLocks noGrp="1"/>
          </p:cNvSpPr>
          <p:nvPr>
            <p:ph idx="1"/>
          </p:nvPr>
        </p:nvSpPr>
        <p:spPr/>
        <p:txBody>
          <a:bodyPr/>
          <a:lstStyle/>
          <a:p>
            <a:r>
              <a:rPr lang="en-US" dirty="0" smtClean="0"/>
              <a:t>The opening paragraph is key to the introduction</a:t>
            </a:r>
          </a:p>
          <a:p>
            <a:r>
              <a:rPr lang="en-US" dirty="0" smtClean="0"/>
              <a:t>The next slide shows the opening paragraph from the previous tutorial</a:t>
            </a:r>
          </a:p>
          <a:p>
            <a:r>
              <a:rPr lang="en-US" dirty="0" smtClean="0"/>
              <a:t>This paragraph provides the framework for your whole introduction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26C9A37-793F-4C92-B07D-AA15DF2BD2AB}" type="slidenum">
              <a:rPr lang="en-US" smtClean="0"/>
              <a:t>9</a:t>
            </a:fld>
            <a:endParaRPr lang="en-US"/>
          </a:p>
        </p:txBody>
      </p:sp>
    </p:spTree>
    <p:extLst>
      <p:ext uri="{BB962C8B-B14F-4D97-AF65-F5344CB8AC3E}">
        <p14:creationId xmlns:p14="http://schemas.microsoft.com/office/powerpoint/2010/main" val="2032057205"/>
      </p:ext>
    </p:extLst>
  </p:cSld>
  <p:clrMapOvr>
    <a:masterClrMapping/>
  </p:clrMapOvr>
</p:sld>
</file>

<file path=ppt/theme/theme1.xml><?xml version="1.0" encoding="utf-8"?>
<a:theme xmlns:a="http://schemas.openxmlformats.org/drawingml/2006/main" name="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1943</Words>
  <Application>Microsoft Office PowerPoint</Application>
  <PresentationFormat>On-screen Show (4:3)</PresentationFormat>
  <Paragraphs>162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How to Write an Introduction</vt:lpstr>
      <vt:lpstr>Steps in this tutorial</vt:lpstr>
      <vt:lpstr>Goal</vt:lpstr>
      <vt:lpstr>Objectives</vt:lpstr>
      <vt:lpstr>What is an Introduction?</vt:lpstr>
      <vt:lpstr>What is an Introduction?</vt:lpstr>
      <vt:lpstr>How do you write an introduction?</vt:lpstr>
      <vt:lpstr>The  Outline of an Introduction</vt:lpstr>
      <vt:lpstr>The Opening Paragraph </vt:lpstr>
      <vt:lpstr>The opening paragraph-Example</vt:lpstr>
      <vt:lpstr>The Rest of the Introduction</vt:lpstr>
      <vt:lpstr>II. The General Literature</vt:lpstr>
      <vt:lpstr>II.  The General Literature-Example</vt:lpstr>
      <vt:lpstr>II.  The General Literature-Notes on the Example</vt:lpstr>
      <vt:lpstr>III.  The specific area of focus </vt:lpstr>
      <vt:lpstr>III.  The specific area of focus- Example</vt:lpstr>
      <vt:lpstr>III.  The specific area of focus- Notes on the Example</vt:lpstr>
      <vt:lpstr>IV.  The unanswered question in the specific area of focus </vt:lpstr>
      <vt:lpstr>IV.  The unanswered question in the specific area of focus-Example </vt:lpstr>
      <vt:lpstr>IV.  The unanswered question in the specific area of focus—Notes on the Example</vt:lpstr>
      <vt:lpstr>V.  The Summary and Statement of Hypotheses or Research Questions </vt:lpstr>
      <vt:lpstr>V.  Summary/Statement of Hypotheses or Research Questions-Example</vt:lpstr>
      <vt:lpstr>V.  Summary…-Notes on the Example</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Introduction</dc:title>
  <dc:creator>Frye, Alice A</dc:creator>
  <cp:lastModifiedBy>Mary</cp:lastModifiedBy>
  <cp:revision>31</cp:revision>
  <dcterms:created xsi:type="dcterms:W3CDTF">2012-07-02T16:35:38Z</dcterms:created>
  <dcterms:modified xsi:type="dcterms:W3CDTF">2013-09-21T19:55:12Z</dcterms:modified>
</cp:coreProperties>
</file>