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0" r:id="rId3"/>
    <p:sldId id="257" r:id="rId4"/>
    <p:sldId id="271" r:id="rId5"/>
    <p:sldId id="258" r:id="rId6"/>
    <p:sldId id="259" r:id="rId7"/>
    <p:sldId id="260" r:id="rId8"/>
    <p:sldId id="261" r:id="rId9"/>
    <p:sldId id="262" r:id="rId10"/>
    <p:sldId id="264" r:id="rId11"/>
    <p:sldId id="265" r:id="rId12"/>
    <p:sldId id="266" r:id="rId13"/>
    <p:sldId id="267" r:id="rId14"/>
    <p:sldId id="268" r:id="rId15"/>
    <p:sldId id="263" r:id="rId16"/>
    <p:sldId id="26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47" autoAdjust="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9EE391-DA62-4381-8D98-48D076D847BA}" type="datetimeFigureOut">
              <a:rPr lang="en-US" smtClean="0"/>
              <a:t>9/21/2013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92E944-8E86-4121-ACC9-20F5261B110B}" type="slidenum">
              <a:rPr lang="en-US" smtClean="0"/>
              <a:t>‹#›</a:t>
            </a:fld>
            <a:endParaRPr lang="en-US"/>
          </a:p>
        </p:txBody>
      </p:sp>
    </p:spTree>
    <p:extLst>
      <p:ext uri="{BB962C8B-B14F-4D97-AF65-F5344CB8AC3E}">
        <p14:creationId xmlns:p14="http://schemas.microsoft.com/office/powerpoint/2010/main" val="3859073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2B6189-4D98-46AA-AD76-FDE3DEAAF71A}"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0C0B11F5-4876-42FF-8EBC-A75B3E9684D0}" type="slidenum">
              <a:rPr lang="en-US" smtClean="0"/>
              <a:t>‹#›</a:t>
            </a:fld>
            <a:endParaRPr lang="en-US"/>
          </a:p>
        </p:txBody>
      </p:sp>
    </p:spTree>
    <p:extLst>
      <p:ext uri="{BB962C8B-B14F-4D97-AF65-F5344CB8AC3E}">
        <p14:creationId xmlns:p14="http://schemas.microsoft.com/office/powerpoint/2010/main" val="1879977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5CEDBF-8163-4900-9007-6165B5843D2E}"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0C0B11F5-4876-42FF-8EBC-A75B3E9684D0}" type="slidenum">
              <a:rPr lang="en-US" smtClean="0"/>
              <a:t>‹#›</a:t>
            </a:fld>
            <a:endParaRPr lang="en-US"/>
          </a:p>
        </p:txBody>
      </p:sp>
    </p:spTree>
    <p:extLst>
      <p:ext uri="{BB962C8B-B14F-4D97-AF65-F5344CB8AC3E}">
        <p14:creationId xmlns:p14="http://schemas.microsoft.com/office/powerpoint/2010/main" val="353635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D52883-BB59-41D0-AE3E-6D27DE6714B0}"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0C0B11F5-4876-42FF-8EBC-A75B3E9684D0}" type="slidenum">
              <a:rPr lang="en-US" smtClean="0"/>
              <a:t>‹#›</a:t>
            </a:fld>
            <a:endParaRPr lang="en-US"/>
          </a:p>
        </p:txBody>
      </p:sp>
    </p:spTree>
    <p:extLst>
      <p:ext uri="{BB962C8B-B14F-4D97-AF65-F5344CB8AC3E}">
        <p14:creationId xmlns:p14="http://schemas.microsoft.com/office/powerpoint/2010/main" val="4187542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72298B-3831-4EA5-A756-495DC143C0AB}"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0C0B11F5-4876-42FF-8EBC-A75B3E9684D0}" type="slidenum">
              <a:rPr lang="en-US" smtClean="0"/>
              <a:t>‹#›</a:t>
            </a:fld>
            <a:endParaRPr lang="en-US"/>
          </a:p>
        </p:txBody>
      </p:sp>
    </p:spTree>
    <p:extLst>
      <p:ext uri="{BB962C8B-B14F-4D97-AF65-F5344CB8AC3E}">
        <p14:creationId xmlns:p14="http://schemas.microsoft.com/office/powerpoint/2010/main" val="3319488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6238C7-9406-4DCC-BB62-4EE26BD9743E}"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0C0B11F5-4876-42FF-8EBC-A75B3E9684D0}" type="slidenum">
              <a:rPr lang="en-US" smtClean="0"/>
              <a:t>‹#›</a:t>
            </a:fld>
            <a:endParaRPr lang="en-US"/>
          </a:p>
        </p:txBody>
      </p:sp>
    </p:spTree>
    <p:extLst>
      <p:ext uri="{BB962C8B-B14F-4D97-AF65-F5344CB8AC3E}">
        <p14:creationId xmlns:p14="http://schemas.microsoft.com/office/powerpoint/2010/main" val="470733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F312D1-2EAA-49A5-BFB3-FB17EDF26129}"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0C0B11F5-4876-42FF-8EBC-A75B3E9684D0}" type="slidenum">
              <a:rPr lang="en-US" smtClean="0"/>
              <a:t>‹#›</a:t>
            </a:fld>
            <a:endParaRPr lang="en-US"/>
          </a:p>
        </p:txBody>
      </p:sp>
    </p:spTree>
    <p:extLst>
      <p:ext uri="{BB962C8B-B14F-4D97-AF65-F5344CB8AC3E}">
        <p14:creationId xmlns:p14="http://schemas.microsoft.com/office/powerpoint/2010/main" val="4069505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DBA116-9327-4B7A-A75A-105886F1E6DE}" type="datetime1">
              <a:rPr lang="en-US" smtClean="0"/>
              <a:t>9/21/2013</a:t>
            </a:fld>
            <a:endParaRPr lang="en-US"/>
          </a:p>
        </p:txBody>
      </p:sp>
      <p:sp>
        <p:nvSpPr>
          <p:cNvPr id="8" name="Footer Placeholder 7"/>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9" name="Slide Number Placeholder 8"/>
          <p:cNvSpPr>
            <a:spLocks noGrp="1"/>
          </p:cNvSpPr>
          <p:nvPr>
            <p:ph type="sldNum" sz="quarter" idx="12"/>
          </p:nvPr>
        </p:nvSpPr>
        <p:spPr/>
        <p:txBody>
          <a:bodyPr/>
          <a:lstStyle/>
          <a:p>
            <a:fld id="{0C0B11F5-4876-42FF-8EBC-A75B3E9684D0}" type="slidenum">
              <a:rPr lang="en-US" smtClean="0"/>
              <a:t>‹#›</a:t>
            </a:fld>
            <a:endParaRPr lang="en-US"/>
          </a:p>
        </p:txBody>
      </p:sp>
    </p:spTree>
    <p:extLst>
      <p:ext uri="{BB962C8B-B14F-4D97-AF65-F5344CB8AC3E}">
        <p14:creationId xmlns:p14="http://schemas.microsoft.com/office/powerpoint/2010/main" val="2373903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542205-AD0C-4F09-9107-695EEE37C822}" type="datetime1">
              <a:rPr lang="en-US" smtClean="0"/>
              <a:t>9/21/2013</a:t>
            </a:fld>
            <a:endParaRPr lang="en-US"/>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0C0B11F5-4876-42FF-8EBC-A75B3E9684D0}" type="slidenum">
              <a:rPr lang="en-US" smtClean="0"/>
              <a:t>‹#›</a:t>
            </a:fld>
            <a:endParaRPr lang="en-US"/>
          </a:p>
        </p:txBody>
      </p:sp>
    </p:spTree>
    <p:extLst>
      <p:ext uri="{BB962C8B-B14F-4D97-AF65-F5344CB8AC3E}">
        <p14:creationId xmlns:p14="http://schemas.microsoft.com/office/powerpoint/2010/main" val="3980583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A8F378-893D-4775-BFA7-5F53663EB930}" type="datetime1">
              <a:rPr lang="en-US" smtClean="0"/>
              <a:t>9/21/2013</a:t>
            </a:fld>
            <a:endParaRPr lang="en-US"/>
          </a:p>
        </p:txBody>
      </p:sp>
      <p:sp>
        <p:nvSpPr>
          <p:cNvPr id="3" name="Footer Placeholder 2"/>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4" name="Slide Number Placeholder 3"/>
          <p:cNvSpPr>
            <a:spLocks noGrp="1"/>
          </p:cNvSpPr>
          <p:nvPr>
            <p:ph type="sldNum" sz="quarter" idx="12"/>
          </p:nvPr>
        </p:nvSpPr>
        <p:spPr/>
        <p:txBody>
          <a:bodyPr/>
          <a:lstStyle/>
          <a:p>
            <a:fld id="{0C0B11F5-4876-42FF-8EBC-A75B3E9684D0}" type="slidenum">
              <a:rPr lang="en-US" smtClean="0"/>
              <a:t>‹#›</a:t>
            </a:fld>
            <a:endParaRPr lang="en-US"/>
          </a:p>
        </p:txBody>
      </p:sp>
    </p:spTree>
    <p:extLst>
      <p:ext uri="{BB962C8B-B14F-4D97-AF65-F5344CB8AC3E}">
        <p14:creationId xmlns:p14="http://schemas.microsoft.com/office/powerpoint/2010/main" val="1056061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3F7C51-9D8A-4296-99C1-D99FA7627CCE}"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0C0B11F5-4876-42FF-8EBC-A75B3E9684D0}" type="slidenum">
              <a:rPr lang="en-US" smtClean="0"/>
              <a:t>‹#›</a:t>
            </a:fld>
            <a:endParaRPr lang="en-US"/>
          </a:p>
        </p:txBody>
      </p:sp>
    </p:spTree>
    <p:extLst>
      <p:ext uri="{BB962C8B-B14F-4D97-AF65-F5344CB8AC3E}">
        <p14:creationId xmlns:p14="http://schemas.microsoft.com/office/powerpoint/2010/main" val="180211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974DD3-462D-4CD2-A224-5947476EDB9A}"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0C0B11F5-4876-42FF-8EBC-A75B3E9684D0}" type="slidenum">
              <a:rPr lang="en-US" smtClean="0"/>
              <a:t>‹#›</a:t>
            </a:fld>
            <a:endParaRPr lang="en-US"/>
          </a:p>
        </p:txBody>
      </p:sp>
    </p:spTree>
    <p:extLst>
      <p:ext uri="{BB962C8B-B14F-4D97-AF65-F5344CB8AC3E}">
        <p14:creationId xmlns:p14="http://schemas.microsoft.com/office/powerpoint/2010/main" val="478235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FE1442-04FC-4AD9-B7E0-FCC199B074A2}" type="datetime1">
              <a:rPr lang="en-US" smtClean="0"/>
              <a:t>9/21/2013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0B11F5-4876-42FF-8EBC-A75B3E9684D0}" type="slidenum">
              <a:rPr lang="en-US" smtClean="0"/>
              <a:t>‹#›</a:t>
            </a:fld>
            <a:endParaRPr lang="en-US"/>
          </a:p>
        </p:txBody>
      </p:sp>
    </p:spTree>
    <p:extLst>
      <p:ext uri="{BB962C8B-B14F-4D97-AF65-F5344CB8AC3E}">
        <p14:creationId xmlns:p14="http://schemas.microsoft.com/office/powerpoint/2010/main" val="392750768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to Paraphrase</a:t>
            </a:r>
            <a:endParaRPr lang="en-US" dirty="0"/>
          </a:p>
        </p:txBody>
      </p:sp>
      <p:sp>
        <p:nvSpPr>
          <p:cNvPr id="3" name="Subtitle 2"/>
          <p:cNvSpPr>
            <a:spLocks noGrp="1"/>
          </p:cNvSpPr>
          <p:nvPr>
            <p:ph type="subTitle" idx="1"/>
          </p:nvPr>
        </p:nvSpPr>
        <p:spPr/>
        <p:txBody>
          <a:bodyPr/>
          <a:lstStyle/>
          <a:p>
            <a:r>
              <a:rPr lang="en-US" dirty="0" smtClean="0"/>
              <a:t>And not use direct quotes</a:t>
            </a:r>
            <a:endParaRPr lang="en-US" dirty="0"/>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0C0B11F5-4876-42FF-8EBC-A75B3E9684D0}" type="slidenum">
              <a:rPr lang="en-US" smtClean="0"/>
              <a:t>1</a:t>
            </a:fld>
            <a:endParaRPr lang="en-US"/>
          </a:p>
        </p:txBody>
      </p:sp>
      <p:pic>
        <p:nvPicPr>
          <p:cNvPr id="7" name="Picture 2" descr="UMass Lowell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945" y="533400"/>
            <a:ext cx="1623810" cy="1463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5885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Paraphrasing more than </a:t>
            </a:r>
            <a:r>
              <a:rPr lang="en-US" dirty="0"/>
              <a:t>O</a:t>
            </a:r>
            <a:r>
              <a:rPr lang="en-US" dirty="0" smtClean="0"/>
              <a:t>ne Article-Example</a:t>
            </a:r>
            <a:endParaRPr lang="en-US" dirty="0"/>
          </a:p>
        </p:txBody>
      </p:sp>
      <p:sp>
        <p:nvSpPr>
          <p:cNvPr id="3" name="Content Placeholder 2"/>
          <p:cNvSpPr>
            <a:spLocks noGrp="1"/>
          </p:cNvSpPr>
          <p:nvPr>
            <p:ph idx="1"/>
          </p:nvPr>
        </p:nvSpPr>
        <p:spPr/>
        <p:txBody>
          <a:bodyPr/>
          <a:lstStyle/>
          <a:p>
            <a:r>
              <a:rPr lang="en-US" dirty="0" smtClean="0"/>
              <a:t>Suppose you have read two articles on a similar topic and you want to include information from both</a:t>
            </a:r>
          </a:p>
          <a:p>
            <a:r>
              <a:rPr lang="en-US" dirty="0" smtClean="0"/>
              <a:t>One way would be to include quotes from both articles</a:t>
            </a:r>
          </a:p>
          <a:p>
            <a:r>
              <a:rPr lang="en-US" dirty="0" smtClean="0"/>
              <a:t>The next slide demonstrates this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0C0B11F5-4876-42FF-8EBC-A75B3E9684D0}" type="slidenum">
              <a:rPr lang="en-US" smtClean="0"/>
              <a:t>10</a:t>
            </a:fld>
            <a:endParaRPr lang="en-US"/>
          </a:p>
        </p:txBody>
      </p:sp>
    </p:spTree>
    <p:extLst>
      <p:ext uri="{BB962C8B-B14F-4D97-AF65-F5344CB8AC3E}">
        <p14:creationId xmlns:p14="http://schemas.microsoft.com/office/powerpoint/2010/main" val="4280228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Paraphrasing more than </a:t>
            </a:r>
            <a:r>
              <a:rPr lang="en-US" dirty="0"/>
              <a:t>O</a:t>
            </a:r>
            <a:r>
              <a:rPr lang="en-US" dirty="0" smtClean="0"/>
              <a:t>ne Article-Example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Suppose your topic is community changes related to intergroup relationships, here is the first quote</a:t>
            </a:r>
          </a:p>
          <a:p>
            <a:pPr marL="0" indent="0">
              <a:buNone/>
            </a:pPr>
            <a:r>
              <a:rPr lang="en-US" dirty="0" err="1" smtClean="0">
                <a:solidFill>
                  <a:srgbClr val="FF0000"/>
                </a:solidFill>
              </a:rPr>
              <a:t>Dinh</a:t>
            </a:r>
            <a:r>
              <a:rPr lang="en-US" dirty="0" smtClean="0">
                <a:solidFill>
                  <a:srgbClr val="FF0000"/>
                </a:solidFill>
              </a:rPr>
              <a:t> and Bond (2008, p 283-284) note important questions in intergroup relationships between immigrants and host cultures “</a:t>
            </a:r>
            <a:r>
              <a:rPr lang="en-US" dirty="0">
                <a:solidFill>
                  <a:srgbClr val="FF0000"/>
                </a:solidFill>
              </a:rPr>
              <a:t>How do </a:t>
            </a:r>
            <a:r>
              <a:rPr lang="en-US" dirty="0" smtClean="0">
                <a:solidFill>
                  <a:srgbClr val="FF0000"/>
                </a:solidFill>
              </a:rPr>
              <a:t>we incorporate consideration </a:t>
            </a:r>
            <a:r>
              <a:rPr lang="en-US" dirty="0">
                <a:solidFill>
                  <a:srgbClr val="FF0000"/>
                </a:solidFill>
              </a:rPr>
              <a:t>of developmental, </a:t>
            </a:r>
            <a:r>
              <a:rPr lang="en-US" dirty="0" smtClean="0">
                <a:solidFill>
                  <a:srgbClr val="FF0000"/>
                </a:solidFill>
              </a:rPr>
              <a:t>situational, contextual</a:t>
            </a:r>
            <a:r>
              <a:rPr lang="en-US" dirty="0">
                <a:solidFill>
                  <a:srgbClr val="FF0000"/>
                </a:solidFill>
              </a:rPr>
              <a:t>, political, and historical factors</a:t>
            </a:r>
            <a:r>
              <a:rPr lang="en-US" dirty="0" smtClean="0">
                <a:solidFill>
                  <a:srgbClr val="FF0000"/>
                </a:solidFill>
              </a:rPr>
              <a:t>? …What roles do differential privilege </a:t>
            </a:r>
            <a:r>
              <a:rPr lang="en-US" dirty="0">
                <a:solidFill>
                  <a:srgbClr val="FF0000"/>
                </a:solidFill>
              </a:rPr>
              <a:t>and power play in limiting </a:t>
            </a:r>
            <a:r>
              <a:rPr lang="en-US" dirty="0" smtClean="0">
                <a:solidFill>
                  <a:srgbClr val="FF0000"/>
                </a:solidFill>
              </a:rPr>
              <a:t>mutual accommodation </a:t>
            </a:r>
            <a:r>
              <a:rPr lang="en-US" dirty="0">
                <a:solidFill>
                  <a:srgbClr val="FF0000"/>
                </a:solidFill>
              </a:rPr>
              <a:t>of dominant and non-dominant </a:t>
            </a:r>
            <a:r>
              <a:rPr lang="en-US" dirty="0" smtClean="0">
                <a:solidFill>
                  <a:srgbClr val="FF0000"/>
                </a:solidFill>
              </a:rPr>
              <a:t>cultural groups?”  </a:t>
            </a:r>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0C0B11F5-4876-42FF-8EBC-A75B3E9684D0}" type="slidenum">
              <a:rPr lang="en-US" smtClean="0"/>
              <a:t>11</a:t>
            </a:fld>
            <a:endParaRPr lang="en-US"/>
          </a:p>
        </p:txBody>
      </p:sp>
    </p:spTree>
    <p:extLst>
      <p:ext uri="{BB962C8B-B14F-4D97-AF65-F5344CB8AC3E}">
        <p14:creationId xmlns:p14="http://schemas.microsoft.com/office/powerpoint/2010/main" val="15644616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Paraphrasing more than One Article-Example</a:t>
            </a:r>
          </a:p>
        </p:txBody>
      </p:sp>
      <p:sp>
        <p:nvSpPr>
          <p:cNvPr id="3" name="Content Placeholder 2"/>
          <p:cNvSpPr>
            <a:spLocks noGrp="1"/>
          </p:cNvSpPr>
          <p:nvPr>
            <p:ph idx="1"/>
          </p:nvPr>
        </p:nvSpPr>
        <p:spPr/>
        <p:txBody>
          <a:bodyPr>
            <a:normAutofit fontScale="85000" lnSpcReduction="20000"/>
          </a:bodyPr>
          <a:lstStyle/>
          <a:p>
            <a:r>
              <a:rPr lang="en-US" dirty="0"/>
              <a:t>Y</a:t>
            </a:r>
            <a:r>
              <a:rPr lang="en-US" dirty="0" smtClean="0"/>
              <a:t>ou also want to tie this to ideas about how different groups find common ground and share power on community boards, here is the second quote</a:t>
            </a:r>
          </a:p>
          <a:p>
            <a:pPr marL="0" indent="0">
              <a:buNone/>
            </a:pPr>
            <a:r>
              <a:rPr lang="en-US" dirty="0" smtClean="0">
                <a:solidFill>
                  <a:srgbClr val="FF0000"/>
                </a:solidFill>
              </a:rPr>
              <a:t>Bond and Keyes (1993, p. 39) suggest that distinct stakeholders can work together to create what they refer to as </a:t>
            </a:r>
            <a:r>
              <a:rPr lang="en-US" dirty="0" err="1" smtClean="0">
                <a:solidFill>
                  <a:srgbClr val="FF0000"/>
                </a:solidFill>
              </a:rPr>
              <a:t>coempowerment</a:t>
            </a:r>
            <a:r>
              <a:rPr lang="en-US" dirty="0" smtClean="0">
                <a:solidFill>
                  <a:srgbClr val="FF0000"/>
                </a:solidFill>
              </a:rPr>
              <a:t>  “We </a:t>
            </a:r>
            <a:r>
              <a:rPr lang="en-US" dirty="0">
                <a:solidFill>
                  <a:srgbClr val="FF0000"/>
                </a:solidFill>
              </a:rPr>
              <a:t>believe </a:t>
            </a:r>
            <a:r>
              <a:rPr lang="en-US" dirty="0" smtClean="0">
                <a:solidFill>
                  <a:srgbClr val="FF0000"/>
                </a:solidFill>
              </a:rPr>
              <a:t>this </a:t>
            </a:r>
            <a:r>
              <a:rPr lang="en-US" dirty="0" err="1" smtClean="0">
                <a:solidFill>
                  <a:srgbClr val="FF0000"/>
                </a:solidFill>
              </a:rPr>
              <a:t>coempowerment</a:t>
            </a:r>
            <a:r>
              <a:rPr lang="en-US" dirty="0" smtClean="0">
                <a:solidFill>
                  <a:srgbClr val="FF0000"/>
                </a:solidFill>
              </a:rPr>
              <a:t> </a:t>
            </a:r>
            <a:r>
              <a:rPr lang="en-US" dirty="0">
                <a:solidFill>
                  <a:srgbClr val="FF0000"/>
                </a:solidFill>
              </a:rPr>
              <a:t>of multiple constituencies is not merely a unique </a:t>
            </a:r>
            <a:r>
              <a:rPr lang="en-US" dirty="0" smtClean="0">
                <a:solidFill>
                  <a:srgbClr val="FF0000"/>
                </a:solidFill>
              </a:rPr>
              <a:t>occurrence in </a:t>
            </a:r>
            <a:r>
              <a:rPr lang="en-US" dirty="0">
                <a:solidFill>
                  <a:srgbClr val="FF0000"/>
                </a:solidFill>
              </a:rPr>
              <a:t>the particular community agency studied. Rather, from our </a:t>
            </a:r>
            <a:r>
              <a:rPr lang="en-US" dirty="0" smtClean="0">
                <a:solidFill>
                  <a:srgbClr val="FF0000"/>
                </a:solidFill>
              </a:rPr>
              <a:t>analysis, </a:t>
            </a:r>
            <a:r>
              <a:rPr lang="en-US" dirty="0" err="1" smtClean="0">
                <a:solidFill>
                  <a:srgbClr val="FF0000"/>
                </a:solidFill>
              </a:rPr>
              <a:t>coempowerment</a:t>
            </a:r>
            <a:r>
              <a:rPr lang="en-US" dirty="0" smtClean="0">
                <a:solidFill>
                  <a:srgbClr val="FF0000"/>
                </a:solidFill>
              </a:rPr>
              <a:t> </a:t>
            </a:r>
            <a:r>
              <a:rPr lang="en-US" dirty="0">
                <a:solidFill>
                  <a:srgbClr val="FF0000"/>
                </a:solidFill>
              </a:rPr>
              <a:t>appears to result from creating an </a:t>
            </a:r>
            <a:r>
              <a:rPr lang="en-US" dirty="0" smtClean="0">
                <a:solidFill>
                  <a:srgbClr val="FF0000"/>
                </a:solidFill>
              </a:rPr>
              <a:t>organizational culture </a:t>
            </a:r>
            <a:r>
              <a:rPr lang="en-US" dirty="0">
                <a:solidFill>
                  <a:srgbClr val="FF0000"/>
                </a:solidFill>
              </a:rPr>
              <a:t>that supports (a) the groups' capacity for meaningful inclusion </a:t>
            </a:r>
            <a:r>
              <a:rPr lang="en-US" dirty="0" smtClean="0">
                <a:solidFill>
                  <a:srgbClr val="FF0000"/>
                </a:solidFill>
              </a:rPr>
              <a:t>and (b</a:t>
            </a:r>
            <a:r>
              <a:rPr lang="en-US" dirty="0">
                <a:solidFill>
                  <a:srgbClr val="FF0000"/>
                </a:solidFill>
              </a:rPr>
              <a:t>) each group's access to resources</a:t>
            </a:r>
            <a:r>
              <a:rPr lang="en-US" dirty="0" smtClean="0">
                <a:solidFill>
                  <a:srgbClr val="FF0000"/>
                </a:solidFill>
              </a:rPr>
              <a:t>.”</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0C0B11F5-4876-42FF-8EBC-A75B3E9684D0}" type="slidenum">
              <a:rPr lang="en-US" smtClean="0"/>
              <a:t>12</a:t>
            </a:fld>
            <a:endParaRPr lang="en-US"/>
          </a:p>
        </p:txBody>
      </p:sp>
    </p:spTree>
    <p:extLst>
      <p:ext uri="{BB962C8B-B14F-4D97-AF65-F5344CB8AC3E}">
        <p14:creationId xmlns:p14="http://schemas.microsoft.com/office/powerpoint/2010/main" val="465446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Paraphrasing more than One Article-Example</a:t>
            </a:r>
          </a:p>
        </p:txBody>
      </p:sp>
      <p:sp>
        <p:nvSpPr>
          <p:cNvPr id="3" name="Content Placeholder 2"/>
          <p:cNvSpPr>
            <a:spLocks noGrp="1"/>
          </p:cNvSpPr>
          <p:nvPr>
            <p:ph idx="1"/>
          </p:nvPr>
        </p:nvSpPr>
        <p:spPr/>
        <p:txBody>
          <a:bodyPr>
            <a:normAutofit fontScale="85000" lnSpcReduction="10000"/>
          </a:bodyPr>
          <a:lstStyle/>
          <a:p>
            <a:r>
              <a:rPr lang="en-US" dirty="0" smtClean="0"/>
              <a:t>By paraphrasing instead of quoting, you can pull the information from these two articles together in a shorter way that also clarifies how you are using them together in your paper</a:t>
            </a:r>
          </a:p>
          <a:p>
            <a:r>
              <a:rPr lang="en-US" dirty="0" err="1" smtClean="0">
                <a:solidFill>
                  <a:srgbClr val="FF0000"/>
                </a:solidFill>
              </a:rPr>
              <a:t>Dinh</a:t>
            </a:r>
            <a:r>
              <a:rPr lang="en-US" dirty="0" smtClean="0">
                <a:solidFill>
                  <a:srgbClr val="FF0000"/>
                </a:solidFill>
              </a:rPr>
              <a:t> and Bond (2008) have articulated how questions of power and privilege are crucial to understanding how immigrant and host communities connect, and more generally Bond and Keyes (1993) have also described how inclusion and access to resources are key characteristics of group interactions that can lead to group </a:t>
            </a:r>
            <a:r>
              <a:rPr lang="en-US" dirty="0" err="1" smtClean="0">
                <a:solidFill>
                  <a:srgbClr val="FF0000"/>
                </a:solidFill>
              </a:rPr>
              <a:t>coempowerment</a:t>
            </a:r>
            <a:r>
              <a:rPr lang="en-US" dirty="0" smtClean="0">
                <a:solidFill>
                  <a:srgbClr val="FF0000"/>
                </a:solidFill>
              </a:rPr>
              <a:t> across stakeholders.  </a:t>
            </a:r>
          </a:p>
          <a:p>
            <a:pPr marL="0" indent="0">
              <a:buNone/>
            </a:pPr>
            <a:endParaRPr lang="en-US" dirty="0" smtClean="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0C0B11F5-4876-42FF-8EBC-A75B3E9684D0}" type="slidenum">
              <a:rPr lang="en-US" smtClean="0"/>
              <a:t>13</a:t>
            </a:fld>
            <a:endParaRPr lang="en-US"/>
          </a:p>
        </p:txBody>
      </p:sp>
    </p:spTree>
    <p:extLst>
      <p:ext uri="{BB962C8B-B14F-4D97-AF65-F5344CB8AC3E}">
        <p14:creationId xmlns:p14="http://schemas.microsoft.com/office/powerpoint/2010/main" val="1142800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Paraphrasing more than One </a:t>
            </a:r>
            <a:r>
              <a:rPr lang="en-US" dirty="0" smtClean="0"/>
              <a:t>Article- Notes on the Example</a:t>
            </a:r>
            <a:endParaRPr lang="en-US" dirty="0"/>
          </a:p>
        </p:txBody>
      </p:sp>
      <p:sp>
        <p:nvSpPr>
          <p:cNvPr id="3" name="Content Placeholder 2"/>
          <p:cNvSpPr>
            <a:spLocks noGrp="1"/>
          </p:cNvSpPr>
          <p:nvPr>
            <p:ph idx="1"/>
          </p:nvPr>
        </p:nvSpPr>
        <p:spPr/>
        <p:txBody>
          <a:bodyPr>
            <a:normAutofit lnSpcReduction="10000"/>
          </a:bodyPr>
          <a:lstStyle/>
          <a:p>
            <a:r>
              <a:rPr lang="en-US" dirty="0" smtClean="0"/>
              <a:t>Note that you the writer have to be able to understand and say why you think these two articles create a shared meaning</a:t>
            </a:r>
          </a:p>
          <a:p>
            <a:r>
              <a:rPr lang="en-US" dirty="0" smtClean="0"/>
              <a:t>This is key to being able to paraphrase multiple articles</a:t>
            </a:r>
          </a:p>
          <a:p>
            <a:r>
              <a:rPr lang="en-US" dirty="0" smtClean="0"/>
              <a:t>Note that in either case the articles are properly cited</a:t>
            </a:r>
          </a:p>
          <a:p>
            <a:r>
              <a:rPr lang="en-US" dirty="0" smtClean="0"/>
              <a:t>For a direct quote you include page numbers, for a paraphrase you do not</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0C0B11F5-4876-42FF-8EBC-A75B3E9684D0}" type="slidenum">
              <a:rPr lang="en-US" smtClean="0"/>
              <a:t>14</a:t>
            </a:fld>
            <a:endParaRPr lang="en-US"/>
          </a:p>
        </p:txBody>
      </p:sp>
    </p:spTree>
    <p:extLst>
      <p:ext uri="{BB962C8B-B14F-4D97-AF65-F5344CB8AC3E}">
        <p14:creationId xmlns:p14="http://schemas.microsoft.com/office/powerpoint/2010/main" val="3834137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This tutorial explained what paraphrasing is</a:t>
            </a:r>
          </a:p>
          <a:p>
            <a:r>
              <a:rPr lang="en-US" dirty="0" smtClean="0"/>
              <a:t>It explained why psychologists use it often instead of quoting</a:t>
            </a:r>
          </a:p>
          <a:p>
            <a:r>
              <a:rPr lang="en-US" dirty="0" smtClean="0"/>
              <a:t>It explained that when you paraphrase you must still cite the original source</a:t>
            </a:r>
          </a:p>
          <a:p>
            <a:r>
              <a:rPr lang="en-US" dirty="0" smtClean="0"/>
              <a:t>It demonstrated two examples of turning a quote into a paraphrase</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0C0B11F5-4876-42FF-8EBC-A75B3E9684D0}" type="slidenum">
              <a:rPr lang="en-US" smtClean="0"/>
              <a:t>15</a:t>
            </a:fld>
            <a:endParaRPr lang="en-US"/>
          </a:p>
        </p:txBody>
      </p:sp>
    </p:spTree>
    <p:extLst>
      <p:ext uri="{BB962C8B-B14F-4D97-AF65-F5344CB8AC3E}">
        <p14:creationId xmlns:p14="http://schemas.microsoft.com/office/powerpoint/2010/main" val="6019558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Block, S., Greenberg,  S., &amp; Goodman, G. (2009).  	Remembrance of eyewitness testimony:  Effects of 	emotional content, self-relevance, and emotional tone.  	</a:t>
            </a:r>
            <a:r>
              <a:rPr lang="en-US" i="1" dirty="0" smtClean="0"/>
              <a:t>Journal of Applied Social Psychology, 39</a:t>
            </a:r>
            <a:r>
              <a:rPr lang="en-US" dirty="0" smtClean="0"/>
              <a:t>, 2859-2878.</a:t>
            </a:r>
          </a:p>
          <a:p>
            <a:r>
              <a:rPr lang="en-US" dirty="0" smtClean="0"/>
              <a:t>Bond, M., &amp; Keys, C.  (1993). Empowerment, Diversity and 	Collaboration:  Promoting Synergy on Community 	Boards.  </a:t>
            </a:r>
            <a:r>
              <a:rPr lang="en-US" i="1" dirty="0" smtClean="0"/>
              <a:t>American Journal of Community Psychology, 	21</a:t>
            </a:r>
            <a:r>
              <a:rPr lang="en-US" dirty="0" smtClean="0"/>
              <a:t>, 37-57</a:t>
            </a:r>
          </a:p>
          <a:p>
            <a:r>
              <a:rPr lang="en-US" dirty="0" err="1" smtClean="0"/>
              <a:t>Dinh</a:t>
            </a:r>
            <a:r>
              <a:rPr lang="en-US" dirty="0" smtClean="0"/>
              <a:t>, K., &amp; Bond, M. (2008). </a:t>
            </a:r>
            <a:r>
              <a:rPr lang="en-US" dirty="0"/>
              <a:t>The Other Side of </a:t>
            </a:r>
            <a:r>
              <a:rPr lang="en-US" dirty="0" smtClean="0"/>
              <a:t>	Acculturation</a:t>
            </a:r>
            <a:r>
              <a:rPr lang="en-US" dirty="0"/>
              <a:t>: Changes among Host Individuals and </a:t>
            </a:r>
            <a:r>
              <a:rPr lang="en-US" dirty="0" smtClean="0"/>
              <a:t>	Communities in </a:t>
            </a:r>
            <a:r>
              <a:rPr lang="en-US" dirty="0"/>
              <a:t>their Adaptation to Immigrant </a:t>
            </a:r>
            <a:r>
              <a:rPr lang="en-US" dirty="0" smtClean="0"/>
              <a:t>	Populations.  </a:t>
            </a:r>
            <a:r>
              <a:rPr lang="en-US" i="1" dirty="0" smtClean="0"/>
              <a:t>American Journal of </a:t>
            </a:r>
            <a:r>
              <a:rPr lang="en-US" i="1" smtClean="0"/>
              <a:t>Community 	Psychology</a:t>
            </a:r>
            <a:r>
              <a:rPr lang="en-US" i="1" dirty="0" smtClean="0"/>
              <a:t>, 42</a:t>
            </a:r>
            <a:r>
              <a:rPr lang="en-US" dirty="0" smtClean="0"/>
              <a:t>, 283-285.</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0C0B11F5-4876-42FF-8EBC-A75B3E9684D0}" type="slidenum">
              <a:rPr lang="en-US" smtClean="0"/>
              <a:t>16</a:t>
            </a:fld>
            <a:endParaRPr lang="en-US"/>
          </a:p>
        </p:txBody>
      </p:sp>
    </p:spTree>
    <p:extLst>
      <p:ext uri="{BB962C8B-B14F-4D97-AF65-F5344CB8AC3E}">
        <p14:creationId xmlns:p14="http://schemas.microsoft.com/office/powerpoint/2010/main" val="1363736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in this tutorial</a:t>
            </a:r>
            <a:endParaRPr lang="en-US" dirty="0"/>
          </a:p>
        </p:txBody>
      </p:sp>
      <p:sp>
        <p:nvSpPr>
          <p:cNvPr id="3" name="Content Placeholder 2"/>
          <p:cNvSpPr>
            <a:spLocks noGrp="1"/>
          </p:cNvSpPr>
          <p:nvPr>
            <p:ph idx="1"/>
          </p:nvPr>
        </p:nvSpPr>
        <p:spPr/>
        <p:txBody>
          <a:bodyPr/>
          <a:lstStyle/>
          <a:p>
            <a:r>
              <a:rPr lang="en-US" dirty="0" smtClean="0"/>
              <a:t>1) State the goal of this tutorial</a:t>
            </a:r>
          </a:p>
          <a:p>
            <a:r>
              <a:rPr lang="en-US" dirty="0" smtClean="0"/>
              <a:t>2) What is paraphrasing</a:t>
            </a:r>
          </a:p>
          <a:p>
            <a:r>
              <a:rPr lang="en-US" dirty="0" smtClean="0"/>
              <a:t>3) Quoting and paraphrasing in writing</a:t>
            </a:r>
          </a:p>
          <a:p>
            <a:r>
              <a:rPr lang="en-US" dirty="0" smtClean="0"/>
              <a:t>4) Why psychologists paraphrase</a:t>
            </a:r>
          </a:p>
          <a:p>
            <a:r>
              <a:rPr lang="en-US" dirty="0" smtClean="0"/>
              <a:t>5) Example of turning quote into a paraphrase</a:t>
            </a:r>
          </a:p>
          <a:p>
            <a:r>
              <a:rPr lang="en-US" dirty="0" smtClean="0"/>
              <a:t>6) Example of paraphrasing information from multiple articles at one time</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0C0B11F5-4876-42FF-8EBC-A75B3E9684D0}" type="slidenum">
              <a:rPr lang="en-US" smtClean="0"/>
              <a:t>2</a:t>
            </a:fld>
            <a:endParaRPr lang="en-US"/>
          </a:p>
        </p:txBody>
      </p:sp>
    </p:spTree>
    <p:extLst>
      <p:ext uri="{BB962C8B-B14F-4D97-AF65-F5344CB8AC3E}">
        <p14:creationId xmlns:p14="http://schemas.microsoft.com/office/powerpoint/2010/main" val="2329106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a:t>
            </a:r>
            <a:endParaRPr lang="en-US" dirty="0"/>
          </a:p>
        </p:txBody>
      </p:sp>
      <p:sp>
        <p:nvSpPr>
          <p:cNvPr id="3" name="Content Placeholder 2"/>
          <p:cNvSpPr>
            <a:spLocks noGrp="1"/>
          </p:cNvSpPr>
          <p:nvPr>
            <p:ph idx="1"/>
          </p:nvPr>
        </p:nvSpPr>
        <p:spPr/>
        <p:txBody>
          <a:bodyPr/>
          <a:lstStyle/>
          <a:p>
            <a:r>
              <a:rPr lang="en-US" dirty="0" smtClean="0"/>
              <a:t>To explain what paraphrasing is</a:t>
            </a:r>
          </a:p>
          <a:p>
            <a:r>
              <a:rPr lang="en-US" dirty="0" smtClean="0"/>
              <a:t>To explain why psychologists do it</a:t>
            </a:r>
          </a:p>
          <a:p>
            <a:r>
              <a:rPr lang="en-US" dirty="0" smtClean="0"/>
              <a:t>To demonstrate how to do it</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0C0B11F5-4876-42FF-8EBC-A75B3E9684D0}" type="slidenum">
              <a:rPr lang="en-US" smtClean="0"/>
              <a:t>3</a:t>
            </a:fld>
            <a:endParaRPr lang="en-US"/>
          </a:p>
        </p:txBody>
      </p:sp>
    </p:spTree>
    <p:extLst>
      <p:ext uri="{BB962C8B-B14F-4D97-AF65-F5344CB8AC3E}">
        <p14:creationId xmlns:p14="http://schemas.microsoft.com/office/powerpoint/2010/main" val="1655172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By the end of this tutorial you should be able to</a:t>
            </a:r>
          </a:p>
          <a:p>
            <a:pPr lvl="1"/>
            <a:r>
              <a:rPr lang="en-US" dirty="0" smtClean="0"/>
              <a:t>Know what paraphrasing is</a:t>
            </a:r>
          </a:p>
          <a:p>
            <a:pPr lvl="1"/>
            <a:r>
              <a:rPr lang="en-US" dirty="0" smtClean="0"/>
              <a:t>Know the difference between paraphrasing and quoting</a:t>
            </a:r>
          </a:p>
          <a:p>
            <a:pPr lvl="1"/>
            <a:r>
              <a:rPr lang="en-US" dirty="0" smtClean="0"/>
              <a:t>Turn information from one </a:t>
            </a:r>
            <a:r>
              <a:rPr lang="en-US" smtClean="0"/>
              <a:t>or more articles </a:t>
            </a:r>
            <a:r>
              <a:rPr lang="en-US" dirty="0" smtClean="0"/>
              <a:t>into a paraphrased statement in your own work</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0C0B11F5-4876-42FF-8EBC-A75B3E9684D0}" type="slidenum">
              <a:rPr lang="en-US" smtClean="0"/>
              <a:t>4</a:t>
            </a:fld>
            <a:endParaRPr lang="en-US"/>
          </a:p>
        </p:txBody>
      </p:sp>
    </p:spTree>
    <p:extLst>
      <p:ext uri="{BB962C8B-B14F-4D97-AF65-F5344CB8AC3E}">
        <p14:creationId xmlns:p14="http://schemas.microsoft.com/office/powerpoint/2010/main" val="2589408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Paraphrasing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Paraphrasing is what it sounds like if you break it into two parts</a:t>
            </a:r>
          </a:p>
          <a:p>
            <a:pPr lvl="1"/>
            <a:r>
              <a:rPr lang="en-US" dirty="0" smtClean="0"/>
              <a:t>Para—sort of</a:t>
            </a:r>
          </a:p>
          <a:p>
            <a:pPr lvl="1"/>
            <a:r>
              <a:rPr lang="en-US" dirty="0" smtClean="0"/>
              <a:t>Phrasing—saying</a:t>
            </a:r>
          </a:p>
          <a:p>
            <a:r>
              <a:rPr lang="en-US" dirty="0" smtClean="0"/>
              <a:t>Paraphrasing is restating something written by someone else in your own words</a:t>
            </a:r>
          </a:p>
          <a:p>
            <a:r>
              <a:rPr lang="en-US" dirty="0" smtClean="0"/>
              <a:t>In psychology writing we often use this instead of quoting</a:t>
            </a:r>
          </a:p>
          <a:p>
            <a:r>
              <a:rPr lang="en-US" u="sng" dirty="0" smtClean="0"/>
              <a:t>When you paraphrase you must still cite the original author</a:t>
            </a:r>
            <a:endParaRPr lang="en-US" u="sng"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0C0B11F5-4876-42FF-8EBC-A75B3E9684D0}" type="slidenum">
              <a:rPr lang="en-US" smtClean="0"/>
              <a:t>5</a:t>
            </a:fld>
            <a:endParaRPr lang="en-US"/>
          </a:p>
        </p:txBody>
      </p:sp>
    </p:spTree>
    <p:extLst>
      <p:ext uri="{BB962C8B-B14F-4D97-AF65-F5344CB8AC3E}">
        <p14:creationId xmlns:p14="http://schemas.microsoft.com/office/powerpoint/2010/main" val="3525512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Quoting and Paraphrasing are Used in Different Types of Writing</a:t>
            </a:r>
            <a:endParaRPr lang="en-US" dirty="0"/>
          </a:p>
        </p:txBody>
      </p:sp>
      <p:sp>
        <p:nvSpPr>
          <p:cNvPr id="3" name="Content Placeholder 2"/>
          <p:cNvSpPr>
            <a:spLocks noGrp="1"/>
          </p:cNvSpPr>
          <p:nvPr>
            <p:ph idx="1"/>
          </p:nvPr>
        </p:nvSpPr>
        <p:spPr/>
        <p:txBody>
          <a:bodyPr>
            <a:normAutofit lnSpcReduction="10000"/>
          </a:bodyPr>
          <a:lstStyle/>
          <a:p>
            <a:r>
              <a:rPr lang="en-US" dirty="0" smtClean="0"/>
              <a:t>Other types of writing, such as writing about literature or some types of argumentative writing, often use quotes</a:t>
            </a:r>
          </a:p>
          <a:p>
            <a:r>
              <a:rPr lang="en-US" dirty="0" smtClean="0"/>
              <a:t>That is, they take pieces of writing directly from another work and quote them and then cite the original author</a:t>
            </a:r>
          </a:p>
          <a:p>
            <a:r>
              <a:rPr lang="en-US" dirty="0" smtClean="0"/>
              <a:t>You may have been trained to do this in other classes</a:t>
            </a:r>
          </a:p>
          <a:p>
            <a:r>
              <a:rPr lang="en-US" dirty="0" smtClean="0"/>
              <a:t>Why don’t psychologists just do this?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0C0B11F5-4876-42FF-8EBC-A75B3E9684D0}" type="slidenum">
              <a:rPr lang="en-US" smtClean="0"/>
              <a:t>6</a:t>
            </a:fld>
            <a:endParaRPr lang="en-US"/>
          </a:p>
        </p:txBody>
      </p:sp>
    </p:spTree>
    <p:extLst>
      <p:ext uri="{BB962C8B-B14F-4D97-AF65-F5344CB8AC3E}">
        <p14:creationId xmlns:p14="http://schemas.microsoft.com/office/powerpoint/2010/main" val="1450649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Psychologists Paraphrase?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psychology writing, we are often trying to summarize several ideas from a single article, or summarize ideas from several articles</a:t>
            </a:r>
          </a:p>
          <a:p>
            <a:r>
              <a:rPr lang="en-US" dirty="0" smtClean="0"/>
              <a:t>Using quotes from each and every article can make it hard to present a clear argument</a:t>
            </a:r>
          </a:p>
          <a:p>
            <a:r>
              <a:rPr lang="en-US" dirty="0" smtClean="0"/>
              <a:t>It also leads to unnecessarily long descriptions</a:t>
            </a:r>
          </a:p>
          <a:p>
            <a:r>
              <a:rPr lang="en-US" dirty="0" smtClean="0"/>
              <a:t>Paraphrasing is shorter and easier to read</a:t>
            </a:r>
          </a:p>
          <a:p>
            <a:r>
              <a:rPr lang="en-US" dirty="0" smtClean="0"/>
              <a:t>But it must always include citations for the original source</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0C0B11F5-4876-42FF-8EBC-A75B3E9684D0}" type="slidenum">
              <a:rPr lang="en-US" smtClean="0"/>
              <a:t>7</a:t>
            </a:fld>
            <a:endParaRPr lang="en-US"/>
          </a:p>
        </p:txBody>
      </p:sp>
    </p:spTree>
    <p:extLst>
      <p:ext uri="{BB962C8B-B14F-4D97-AF65-F5344CB8AC3E}">
        <p14:creationId xmlns:p14="http://schemas.microsoft.com/office/powerpoint/2010/main" val="157647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Quoting from one article-Example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This example shows an example of an extensive quote.  The next page shows how this section can be simply paraphrased</a:t>
            </a:r>
          </a:p>
          <a:p>
            <a:pPr marL="0" indent="0">
              <a:buNone/>
            </a:pPr>
            <a:r>
              <a:rPr lang="en-US" dirty="0" smtClean="0">
                <a:solidFill>
                  <a:srgbClr val="FF0000"/>
                </a:solidFill>
              </a:rPr>
              <a:t>Block and colleagues described the problems with jurors assessment of reports “Juror decisions are based on this memory representation, rather than on the original raw evidence…the facts in essence become less relevant than what the jurors remember in their reconstruction of the facts” (Block, Greenberg &amp; Goodman, 2009, p 2860).</a:t>
            </a:r>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0C0B11F5-4876-42FF-8EBC-A75B3E9684D0}" type="slidenum">
              <a:rPr lang="en-US" smtClean="0"/>
              <a:t>8</a:t>
            </a:fld>
            <a:endParaRPr lang="en-US"/>
          </a:p>
        </p:txBody>
      </p:sp>
    </p:spTree>
    <p:extLst>
      <p:ext uri="{BB962C8B-B14F-4D97-AF65-F5344CB8AC3E}">
        <p14:creationId xmlns:p14="http://schemas.microsoft.com/office/powerpoint/2010/main" val="3914469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Paraphrasing one article-Example</a:t>
            </a:r>
            <a:endParaRPr lang="en-US" dirty="0"/>
          </a:p>
        </p:txBody>
      </p:sp>
      <p:sp>
        <p:nvSpPr>
          <p:cNvPr id="3" name="Content Placeholder 2"/>
          <p:cNvSpPr>
            <a:spLocks noGrp="1"/>
          </p:cNvSpPr>
          <p:nvPr>
            <p:ph idx="1"/>
          </p:nvPr>
        </p:nvSpPr>
        <p:spPr/>
        <p:txBody>
          <a:bodyPr>
            <a:noAutofit/>
          </a:bodyPr>
          <a:lstStyle/>
          <a:p>
            <a:r>
              <a:rPr lang="en-US" sz="2600" dirty="0" smtClean="0"/>
              <a:t>This example shows </a:t>
            </a:r>
            <a:r>
              <a:rPr lang="en-US" sz="2600" dirty="0"/>
              <a:t>a</a:t>
            </a:r>
            <a:r>
              <a:rPr lang="en-US" sz="2600" dirty="0" smtClean="0"/>
              <a:t> paraphrase of the previous page </a:t>
            </a:r>
          </a:p>
          <a:p>
            <a:pPr marL="0" indent="0">
              <a:buNone/>
            </a:pPr>
            <a:r>
              <a:rPr lang="en-US" sz="2600" dirty="0" smtClean="0">
                <a:solidFill>
                  <a:srgbClr val="FF0000"/>
                </a:solidFill>
              </a:rPr>
              <a:t>Block and colleagues described that jurors own memories influence their decisions (Block, Greenberg &amp; Goodman, 2009).</a:t>
            </a:r>
          </a:p>
          <a:p>
            <a:r>
              <a:rPr lang="en-US" sz="2600" dirty="0"/>
              <a:t>Y</a:t>
            </a:r>
            <a:r>
              <a:rPr lang="en-US" sz="2600" dirty="0" smtClean="0"/>
              <a:t>ou the writer must be able to understand and say what about the quote is important to your own paper—this is what makes it possible for you to paraphrase</a:t>
            </a:r>
          </a:p>
          <a:p>
            <a:r>
              <a:rPr lang="en-US" sz="2600" dirty="0" smtClean="0"/>
              <a:t>The paraphrase is shorter, but still presents the idea of importance</a:t>
            </a:r>
          </a:p>
          <a:p>
            <a:r>
              <a:rPr lang="en-US" sz="2600" dirty="0"/>
              <a:t>W</a:t>
            </a:r>
            <a:r>
              <a:rPr lang="en-US" sz="2600" dirty="0" smtClean="0"/>
              <a:t>ithout quotations no page number is needed</a:t>
            </a:r>
            <a:endParaRPr lang="en-US" sz="2600"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0C0B11F5-4876-42FF-8EBC-A75B3E9684D0}" type="slidenum">
              <a:rPr lang="en-US" smtClean="0"/>
              <a:t>9</a:t>
            </a:fld>
            <a:endParaRPr lang="en-US"/>
          </a:p>
        </p:txBody>
      </p:sp>
    </p:spTree>
    <p:extLst>
      <p:ext uri="{BB962C8B-B14F-4D97-AF65-F5344CB8AC3E}">
        <p14:creationId xmlns:p14="http://schemas.microsoft.com/office/powerpoint/2010/main" val="1725084154"/>
      </p:ext>
    </p:extLst>
  </p:cSld>
  <p:clrMapOvr>
    <a:masterClrMapping/>
  </p:clrMapOvr>
</p:sld>
</file>

<file path=ppt/theme/theme1.xml><?xml version="1.0" encoding="utf-8"?>
<a:theme xmlns:a="http://schemas.openxmlformats.org/drawingml/2006/main" name="Office Theme">
  <a:themeElements>
    <a:clrScheme name="Custom 5">
      <a:dk1>
        <a:srgbClr val="292934"/>
      </a:dk1>
      <a:lt1>
        <a:srgbClr val="FFFFFF"/>
      </a:lt1>
      <a:dk2>
        <a:srgbClr val="007033"/>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TotalTime>
  <Words>1190</Words>
  <Application>Microsoft Office PowerPoint</Application>
  <PresentationFormat>On-screen Show (4:3)</PresentationFormat>
  <Paragraphs>104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How to Paraphrase</vt:lpstr>
      <vt:lpstr>Steps in this tutorial</vt:lpstr>
      <vt:lpstr>Goal</vt:lpstr>
      <vt:lpstr>Objectives</vt:lpstr>
      <vt:lpstr>What is Paraphrasing</vt:lpstr>
      <vt:lpstr>Quoting and Paraphrasing are Used in Different Types of Writing</vt:lpstr>
      <vt:lpstr>Why do Psychologists Paraphrase?</vt:lpstr>
      <vt:lpstr>Quoting from one article-Example</vt:lpstr>
      <vt:lpstr>Paraphrasing one article-Example</vt:lpstr>
      <vt:lpstr>Paraphrasing more than One Article-Example</vt:lpstr>
      <vt:lpstr>Paraphrasing more than One Article-Example</vt:lpstr>
      <vt:lpstr>Paraphrasing more than One Article-Example</vt:lpstr>
      <vt:lpstr>Paraphrasing more than One Article-Example</vt:lpstr>
      <vt:lpstr>Paraphrasing more than One Article- Notes on the Example</vt:lpstr>
      <vt:lpstr>Summary</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Paraphrase</dc:title>
  <dc:creator>Frye, Alice A</dc:creator>
  <cp:lastModifiedBy>Mary</cp:lastModifiedBy>
  <cp:revision>16</cp:revision>
  <dcterms:created xsi:type="dcterms:W3CDTF">2012-06-26T13:53:29Z</dcterms:created>
  <dcterms:modified xsi:type="dcterms:W3CDTF">2013-09-21T19:53:52Z</dcterms:modified>
</cp:coreProperties>
</file>