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30"/>
  </p:notesMasterIdLst>
  <p:handoutMasterIdLst>
    <p:handoutMasterId r:id="rId31"/>
  </p:handoutMasterIdLst>
  <p:sldIdLst>
    <p:sldId id="256" r:id="rId2"/>
    <p:sldId id="266" r:id="rId3"/>
    <p:sldId id="267" r:id="rId4"/>
    <p:sldId id="268" r:id="rId5"/>
    <p:sldId id="269" r:id="rId6"/>
    <p:sldId id="270" r:id="rId7"/>
    <p:sldId id="320" r:id="rId8"/>
    <p:sldId id="321" r:id="rId9"/>
    <p:sldId id="298" r:id="rId10"/>
    <p:sldId id="317" r:id="rId11"/>
    <p:sldId id="318" r:id="rId12"/>
    <p:sldId id="319" r:id="rId13"/>
    <p:sldId id="299" r:id="rId14"/>
    <p:sldId id="334" r:id="rId15"/>
    <p:sldId id="322" r:id="rId16"/>
    <p:sldId id="335" r:id="rId17"/>
    <p:sldId id="323" r:id="rId18"/>
    <p:sldId id="329" r:id="rId19"/>
    <p:sldId id="330" r:id="rId20"/>
    <p:sldId id="331" r:id="rId21"/>
    <p:sldId id="326" r:id="rId22"/>
    <p:sldId id="327" r:id="rId23"/>
    <p:sldId id="328" r:id="rId24"/>
    <p:sldId id="324" r:id="rId25"/>
    <p:sldId id="332" r:id="rId26"/>
    <p:sldId id="333" r:id="rId27"/>
    <p:sldId id="325" r:id="rId28"/>
    <p:sldId id="262" r:id="rId2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35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US" smtClean="0"/>
              <a:t>Department of Psychology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488532C-143B-4F02-96E4-7A272269DA73}" type="datetimeFigureOut">
              <a:rPr lang="en-US" smtClean="0"/>
              <a:t>9/21/2013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D50C02D-EEC8-4D1E-BAC8-1DCCC145B4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3128205"/>
      </p:ext>
    </p:extLst>
  </p:cSld>
  <p:clrMap bg1="lt1" tx1="dk1" bg2="lt2" tx2="dk2" accent1="accent1" accent2="accent2" accent3="accent3" accent4="accent4" accent5="accent5" accent6="accent6" hlink="hlink" folHlink="folHlink"/>
  <p:hf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US" smtClean="0"/>
              <a:t>Department of Psychology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FE22542-D377-41EE-830E-11BD1B4EE27A}" type="datetimeFigureOut">
              <a:rPr lang="en-US" smtClean="0"/>
              <a:t>9/21/2013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7994C37-2D9D-4711-BC68-07FD37E807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7637078"/>
      </p:ext>
    </p:extLst>
  </p:cSld>
  <p:clrMap bg1="lt1" tx1="dk1" bg2="lt2" tx2="dk2" accent1="accent1" accent2="accent2" accent3="accent3" accent4="accent4" accent5="accent5" accent6="accent6" hlink="hlink" folHlink="folHlink"/>
  <p:hf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994C37-2D9D-4711-BC68-07FD37E807C1}" type="slidenum">
              <a:rPr lang="en-US" smtClean="0"/>
              <a:t>1</a:t>
            </a:fld>
            <a:endParaRPr lang="en-US"/>
          </a:p>
        </p:txBody>
      </p:sp>
      <p:sp>
        <p:nvSpPr>
          <p:cNvPr id="5" name="Header Placeholder 4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r>
              <a:rPr lang="en-US" smtClean="0"/>
              <a:t>Department of Psychology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348831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994C37-2D9D-4711-BC68-07FD37E807C1}" type="slidenum">
              <a:rPr lang="en-US" smtClean="0"/>
              <a:t>26</a:t>
            </a:fld>
            <a:endParaRPr lang="en-US"/>
          </a:p>
        </p:txBody>
      </p:sp>
      <p:sp>
        <p:nvSpPr>
          <p:cNvPr id="5" name="Header Placeholder 4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r>
              <a:rPr lang="en-US" smtClean="0"/>
              <a:t>Department of Psychology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21195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D85516-3E77-4CFE-8F47-B1EDFE08B9DC}" type="datetime1">
              <a:rPr lang="en-US" smtClean="0"/>
              <a:t>9/21/2013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Andrea L. Dottolo, PhD., Department of Psychology, University of Massachusetts, Lowell Lowell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2" descr="UMass Lowell Logo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228600"/>
            <a:ext cx="1295400" cy="11557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483335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434110-7563-425F-8511-8F6CDE4BBB7B}" type="datetime1">
              <a:rPr lang="en-US" smtClean="0"/>
              <a:t>9/21/2013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Andrea L. Dottolo, PhD., Department of Psychology, University of Massachusetts, Lowell Lowell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4465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1C1EE-AB22-441C-8B3D-5DA8A58CF456}" type="datetime1">
              <a:rPr lang="en-US" smtClean="0"/>
              <a:t>9/21/2013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Andrea L. Dottolo, PhD., Department of Psychology, University of Massachusetts, Lowell Lowell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02826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16877F-A4C8-4B83-8F5E-32C61134AC25}" type="datetime1">
              <a:rPr lang="en-US" smtClean="0"/>
              <a:t>9/21/2013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Andrea L. Dottolo, PhD., Department of Psychology, University of Massachusetts, Lowell Lowell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31649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6F3B22-1A7C-4737-B616-57DC20B100D7}" type="datetime1">
              <a:rPr lang="en-US" smtClean="0"/>
              <a:t>9/21/2013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Andrea L. Dottolo, PhD., Department of Psychology, University of Massachusetts, Lowell Lowell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17057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70CB9E-065D-467B-9407-31D3888FAE3D}" type="datetime1">
              <a:rPr lang="en-US" smtClean="0"/>
              <a:t>9/21/2013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Andrea L. Dottolo, PhD., Department of Psychology, University of Massachusetts, Lowell Lowell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45379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F72AC0-11E5-4BE3-A1F5-4EE74F40527E}" type="datetime1">
              <a:rPr lang="en-US" smtClean="0"/>
              <a:t>9/21/2013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Andrea L. Dottolo, PhD., Department of Psychology, University of Massachusetts, Lowell Lowell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70722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E6B3B0-47CB-40B8-920D-02B3CD359ED4}" type="datetime1">
              <a:rPr lang="en-US" smtClean="0"/>
              <a:t>9/21/2013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Andrea L. Dottolo, PhD., Department of Psychology, University of Massachusetts, Lowell Lowell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97403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BC3E59-C736-41E6-93AC-A66E007BE00E}" type="datetime1">
              <a:rPr lang="en-US" smtClean="0"/>
              <a:t>9/21/2013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Andrea L. Dottolo, PhD., Department of Psychology, University of Massachusetts, Lowell Lowell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18453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EBE5AD-0430-4CDB-BB5F-CDACBA2B4B1F}" type="datetime1">
              <a:rPr lang="en-US" smtClean="0"/>
              <a:t>9/21/2013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Andrea L. Dottolo, PhD., Department of Psychology, University of Massachusetts, Lowell Lowell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92685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FC8443-E13D-460B-99AC-8C26E3716516}" type="datetime1">
              <a:rPr lang="en-US" smtClean="0"/>
              <a:t>9/21/2013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Andrea L. Dottolo, PhD., Department of Psychology, University of Massachusetts, Lowell Lowell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10855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7CBB9A-AB72-4C89-A00F-1A9691096532}" type="datetime1">
              <a:rPr lang="en-US" smtClean="0"/>
              <a:t>9/21/2013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Created by Andrea L. Dottolo, PhD., Department of Psychology, University of Massachusetts, Lowell Lowell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FE3A22-42F2-46CC-A625-C45C75B146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144516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://libguides.uml.edu/content.php?pid=1156&amp;sid=53582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lib.washington.edu/subject/Psychology/tutorial.html" TargetMode="External"/><Relationship Id="rId2" Type="http://schemas.openxmlformats.org/officeDocument/2006/relationships/hyperlink" Target="http://www.apa.org/pubs/databases/training/ebsco.pdf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youtube.com/watch?v=Ltv5-ROCfa8" TargetMode="Externa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://www.aa.org/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://www.uml.edu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lvl="0"/>
            <a:r>
              <a:rPr lang="en-US" dirty="0" smtClean="0"/>
              <a:t>Databases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 smtClean="0"/>
              <a:t>PsycInfo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Andrea L. Dottolo, PhD., Department of Psychology, University of Massachusetts, Lowell Lowell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245786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do I get to </a:t>
            </a:r>
            <a:r>
              <a:rPr lang="en-US" dirty="0" err="1" smtClean="0"/>
              <a:t>PsycInfo</a:t>
            </a:r>
            <a:r>
              <a:rPr lang="en-US" smtClean="0"/>
              <a:t>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Here you can browse by subject area.  </a:t>
            </a: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Click </a:t>
            </a:r>
            <a:r>
              <a:rPr lang="en-US" dirty="0"/>
              <a:t>on “Psychology</a:t>
            </a:r>
            <a:r>
              <a:rPr lang="en-US" dirty="0" smtClean="0"/>
              <a:t>.”</a:t>
            </a:r>
          </a:p>
          <a:p>
            <a:pPr lvl="1"/>
            <a:r>
              <a:rPr lang="en-US" dirty="0" smtClean="0"/>
              <a:t>This </a:t>
            </a:r>
            <a:r>
              <a:rPr lang="en-US" dirty="0"/>
              <a:t>page has links to the relevant databases in </a:t>
            </a:r>
            <a:r>
              <a:rPr lang="en-US" dirty="0" smtClean="0"/>
              <a:t>psychology</a:t>
            </a:r>
            <a:r>
              <a:rPr lang="en-US" dirty="0"/>
              <a:t>.  </a:t>
            </a:r>
            <a:endParaRPr lang="en-US" dirty="0" smtClean="0"/>
          </a:p>
          <a:p>
            <a:r>
              <a:rPr lang="en-US" dirty="0" smtClean="0"/>
              <a:t>Click on </a:t>
            </a:r>
            <a:r>
              <a:rPr lang="en-US" dirty="0" err="1" smtClean="0"/>
              <a:t>PsycInfo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Andrea L. Dottolo, PhD., Department of Psychology, University of Massachusetts, Lowell Lowell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335397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How do I get to </a:t>
            </a:r>
            <a:r>
              <a:rPr lang="en-US" dirty="0" err="1" smtClean="0"/>
              <a:t>PsycInfo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525780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 smtClean="0"/>
              <a:t>Here is another way get to </a:t>
            </a:r>
            <a:r>
              <a:rPr lang="en-US" dirty="0" err="1" smtClean="0"/>
              <a:t>PsycInfo</a:t>
            </a:r>
            <a:r>
              <a:rPr lang="en-US" dirty="0" smtClean="0"/>
              <a:t>:</a:t>
            </a:r>
          </a:p>
          <a:p>
            <a:pPr marL="514350" indent="-514350">
              <a:buAutoNum type="arabicPeriod"/>
            </a:pPr>
            <a:r>
              <a:rPr lang="en-US" dirty="0" smtClean="0"/>
              <a:t>Go to </a:t>
            </a:r>
            <a:r>
              <a:rPr lang="en-US" dirty="0">
                <a:hlinkClick r:id="rId2"/>
              </a:rPr>
              <a:t>http://</a:t>
            </a:r>
            <a:r>
              <a:rPr lang="en-US" dirty="0" smtClean="0">
                <a:hlinkClick r:id="rId2"/>
              </a:rPr>
              <a:t>libguides.uml.edu/content.php?pid=1156&amp;sid=53582</a:t>
            </a:r>
            <a:r>
              <a:rPr lang="en-US" dirty="0" smtClean="0"/>
              <a:t> </a:t>
            </a:r>
          </a:p>
          <a:p>
            <a:pPr marL="514350" indent="-514350">
              <a:buAutoNum type="arabicPeriod"/>
            </a:pPr>
            <a:r>
              <a:rPr lang="en-US" dirty="0" smtClean="0"/>
              <a:t>This is a research guide developed especially as a psychology resource to help UML students find journal articles in psychology. </a:t>
            </a:r>
            <a:endParaRPr lang="en-US" dirty="0"/>
          </a:p>
          <a:p>
            <a:pPr marL="914400" lvl="1" indent="-514350"/>
            <a:r>
              <a:rPr lang="en-US" dirty="0" smtClean="0"/>
              <a:t>You can also access this page by clicking on “Research Guides” from the UML library home page and then clicking “Psychology Resources” and the “Articles” tab.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Andrea L. Dottolo, PhD., Department of Psychology, University of Massachusetts, Lowell Lowell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470788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PsycInfo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5257800"/>
          </a:xfrm>
        </p:spPr>
        <p:txBody>
          <a:bodyPr>
            <a:normAutofit/>
          </a:bodyPr>
          <a:lstStyle/>
          <a:p>
            <a:r>
              <a:rPr lang="en-US" dirty="0" smtClean="0"/>
              <a:t>You will see that under the section called “Major Indexes,” 3 important databases appear, and </a:t>
            </a:r>
            <a:r>
              <a:rPr lang="en-US" dirty="0" err="1" smtClean="0"/>
              <a:t>PsycINFO</a:t>
            </a:r>
            <a:r>
              <a:rPr lang="en-US" dirty="0" smtClean="0"/>
              <a:t> is one of them.</a:t>
            </a:r>
          </a:p>
          <a:p>
            <a:r>
              <a:rPr lang="en-US" dirty="0" smtClean="0"/>
              <a:t>You will see that a search field appears right on the page for you to type in a simple search term, and it will bring you right to </a:t>
            </a:r>
            <a:r>
              <a:rPr lang="en-US" dirty="0" err="1" smtClean="0"/>
              <a:t>PsychINFO</a:t>
            </a:r>
            <a:r>
              <a:rPr lang="en-US" dirty="0" smtClean="0"/>
              <a:t>.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Andrea L. Dottolo, PhD., Department of Psychology, University of Massachusetts, Lowell Lowell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793184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Basic search functions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dirty="0" smtClean="0"/>
              <a:t>An important difference between </a:t>
            </a:r>
            <a:r>
              <a:rPr lang="en-US" sz="3600" dirty="0" err="1" smtClean="0"/>
              <a:t>PsycInfo</a:t>
            </a:r>
            <a:r>
              <a:rPr lang="en-US" sz="3600" dirty="0" smtClean="0"/>
              <a:t> and </a:t>
            </a:r>
            <a:r>
              <a:rPr lang="en-US" sz="3600" dirty="0" err="1" smtClean="0"/>
              <a:t>google</a:t>
            </a:r>
            <a:r>
              <a:rPr lang="en-US" sz="3600" dirty="0" smtClean="0"/>
              <a:t> is the use of what we call Boolean operators.</a:t>
            </a:r>
          </a:p>
          <a:p>
            <a:r>
              <a:rPr lang="en-US" sz="3600" dirty="0" smtClean="0"/>
              <a:t>Boolean Operators are simple words (like AND, OR, NOT or AND NOT) used to combine or exclude keywords in a search, resulting in more focused results.</a:t>
            </a:r>
          </a:p>
          <a:p>
            <a:pPr marL="0" indent="0">
              <a:buNone/>
            </a:pPr>
            <a:endParaRPr lang="en-US" dirty="0" smtClean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Andrea L. Dottolo, PhD., Department of Psychology, University of Massachusetts, Lowell Lowell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814715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Boolean operators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754563"/>
          </a:xfrm>
        </p:spPr>
        <p:txBody>
          <a:bodyPr>
            <a:normAutofit fontScale="92500" lnSpcReduction="10000"/>
          </a:bodyPr>
          <a:lstStyle/>
          <a:p>
            <a:r>
              <a:rPr lang="en-US" b="1" dirty="0" smtClean="0"/>
              <a:t>AND</a:t>
            </a:r>
            <a:r>
              <a:rPr lang="en-US" dirty="0" smtClean="0"/>
              <a:t> forces both conditions to be true.</a:t>
            </a:r>
          </a:p>
          <a:p>
            <a:pPr lvl="1"/>
            <a:r>
              <a:rPr lang="en-US" dirty="0" smtClean="0"/>
              <a:t>If I search for “sex AND drugs,” I want articles that contain BOTH the words sex and drugs</a:t>
            </a:r>
          </a:p>
          <a:p>
            <a:r>
              <a:rPr lang="en-US" b="1" dirty="0" smtClean="0"/>
              <a:t>OR</a:t>
            </a:r>
            <a:r>
              <a:rPr lang="en-US" dirty="0" smtClean="0"/>
              <a:t> expands a search that is too narrow</a:t>
            </a:r>
          </a:p>
          <a:p>
            <a:pPr lvl="1"/>
            <a:r>
              <a:rPr lang="en-US" dirty="0" smtClean="0"/>
              <a:t>If I search for “romance” I don’t get many results, but if I search for “romance OR dating OR love” I include more terms in my search.</a:t>
            </a:r>
          </a:p>
          <a:p>
            <a:r>
              <a:rPr lang="en-US" b="1" dirty="0" smtClean="0"/>
              <a:t>NOT </a:t>
            </a:r>
            <a:r>
              <a:rPr lang="en-US" dirty="0" smtClean="0"/>
              <a:t>excludes terms that you specify</a:t>
            </a:r>
          </a:p>
          <a:p>
            <a:pPr lvl="1"/>
            <a:r>
              <a:rPr lang="en-US" dirty="0" smtClean="0"/>
              <a:t>If I search “drugs NOT antidepressants” this excludes antidepressants, and gives me articles with only the word “drugs”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Andrea L. Dottolo, PhD., Department of Psychology, University of Massachusetts, Lowell Lowell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308214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For 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678363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If I do a </a:t>
            </a:r>
            <a:r>
              <a:rPr lang="en-US" dirty="0" err="1" smtClean="0"/>
              <a:t>google</a:t>
            </a:r>
            <a:r>
              <a:rPr lang="en-US" dirty="0" smtClean="0"/>
              <a:t> search for “sex </a:t>
            </a:r>
            <a:r>
              <a:rPr lang="en-US" dirty="0"/>
              <a:t>drugs </a:t>
            </a:r>
            <a:r>
              <a:rPr lang="en-US" dirty="0" smtClean="0"/>
              <a:t>alcohol,”  I get about </a:t>
            </a:r>
            <a:r>
              <a:rPr lang="en-US" dirty="0"/>
              <a:t>45,600,000 </a:t>
            </a:r>
            <a:r>
              <a:rPr lang="en-US" dirty="0" smtClean="0"/>
              <a:t>results</a:t>
            </a:r>
          </a:p>
          <a:p>
            <a:r>
              <a:rPr lang="en-US" dirty="0" smtClean="0"/>
              <a:t>If I do a </a:t>
            </a:r>
            <a:r>
              <a:rPr lang="en-US" dirty="0" err="1" smtClean="0"/>
              <a:t>PsycInfo</a:t>
            </a:r>
            <a:r>
              <a:rPr lang="en-US" dirty="0" smtClean="0"/>
              <a:t> search for “sex drugs alcohol,” I get 10 results, but…</a:t>
            </a:r>
          </a:p>
          <a:p>
            <a:r>
              <a:rPr lang="en-US" dirty="0" smtClean="0"/>
              <a:t>If I do a </a:t>
            </a:r>
            <a:r>
              <a:rPr lang="en-US" dirty="0" err="1" smtClean="0"/>
              <a:t>PsycInfo</a:t>
            </a:r>
            <a:r>
              <a:rPr lang="en-US" dirty="0" smtClean="0"/>
              <a:t> search for “sex AND drugs AND alcohol,” I get 6,299 results</a:t>
            </a:r>
          </a:p>
          <a:p>
            <a:r>
              <a:rPr lang="en-US" dirty="0" smtClean="0"/>
              <a:t>So, when doing a search in </a:t>
            </a:r>
            <a:r>
              <a:rPr lang="en-US" dirty="0" err="1" smtClean="0"/>
              <a:t>PsycInfo</a:t>
            </a:r>
            <a:r>
              <a:rPr lang="en-US" dirty="0" smtClean="0"/>
              <a:t>, be sure to use the AND connector when you want to search all terms together.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Andrea L. Dottolo, PhD., Department of Psychology, University of Massachusetts, Lowell Lowell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601824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wildcard asterisk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wildcard asterisk (*) is another helpful search tool.  It stands in for letters in a word so that you can expand your search.</a:t>
            </a:r>
          </a:p>
          <a:p>
            <a:r>
              <a:rPr lang="en-US" dirty="0" smtClean="0"/>
              <a:t>For example, if you search </a:t>
            </a:r>
            <a:r>
              <a:rPr lang="en-US" dirty="0" smtClean="0">
                <a:solidFill>
                  <a:srgbClr val="C00000"/>
                </a:solidFill>
              </a:rPr>
              <a:t>child*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/>
              <a:t>PsycInfo</a:t>
            </a:r>
            <a:r>
              <a:rPr lang="en-US" dirty="0" smtClean="0"/>
              <a:t> will find articles that have any terms that include the word “child” such as children, childhood, etc.  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Andrea L. Dottolo, PhD., Department of Psychology, University of Massachusetts, Lowell Lowell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476107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Basic search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When you go to </a:t>
            </a:r>
            <a:r>
              <a:rPr lang="en-US" dirty="0" err="1" smtClean="0"/>
              <a:t>PsycInfo</a:t>
            </a:r>
            <a:r>
              <a:rPr lang="en-US" dirty="0" smtClean="0"/>
              <a:t>, it brings you first to the Basic Search view, with one text box in which to type your key words.</a:t>
            </a:r>
          </a:p>
          <a:p>
            <a:r>
              <a:rPr lang="en-US" dirty="0" smtClean="0"/>
              <a:t>Below the text box, you </a:t>
            </a:r>
            <a:r>
              <a:rPr lang="en-US" dirty="0"/>
              <a:t>will </a:t>
            </a:r>
            <a:r>
              <a:rPr lang="en-US" dirty="0" smtClean="0"/>
              <a:t>see many </a:t>
            </a:r>
            <a:r>
              <a:rPr lang="en-US" dirty="0"/>
              <a:t>options that will allow you to refine or narrow your search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Andrea L. Dottolo, PhD., Department of Psychology, University of Massachusetts, Lowell Lowell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121648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Thesaurus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One important tool of </a:t>
            </a:r>
            <a:r>
              <a:rPr lang="en-US" dirty="0" err="1" smtClean="0"/>
              <a:t>PsycInfo</a:t>
            </a:r>
            <a:r>
              <a:rPr lang="en-US" dirty="0" smtClean="0"/>
              <a:t> is the Thesaurus.  </a:t>
            </a:r>
          </a:p>
          <a:p>
            <a:r>
              <a:rPr lang="en-US" dirty="0" err="1" smtClean="0"/>
              <a:t>PsycInfo</a:t>
            </a:r>
            <a:r>
              <a:rPr lang="en-US" dirty="0" smtClean="0"/>
              <a:t> organizes information according to its own classification system.  Therefore, it important to know the language to use in </a:t>
            </a:r>
            <a:r>
              <a:rPr lang="en-US" dirty="0" err="1" smtClean="0"/>
              <a:t>PsycInfo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Andrea L. Dottolo, PhD., Department of Psychology, University of Massachusetts, Lowell Lowell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550084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Thesaurus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When you click on “Thesaurus” at the very top, upper left of the screen (in the blue bar), be sure to use the text box below the top one.  This </a:t>
            </a:r>
            <a:r>
              <a:rPr lang="en-US" b="1" dirty="0" smtClean="0"/>
              <a:t>lower</a:t>
            </a:r>
            <a:r>
              <a:rPr lang="en-US" dirty="0" smtClean="0"/>
              <a:t> search field is the Thesaurus.</a:t>
            </a:r>
          </a:p>
          <a:p>
            <a:r>
              <a:rPr lang="en-US" dirty="0" smtClean="0"/>
              <a:t>Most often you will likely use the “relevancy ranked” option, which will find similar terms that are synonyms.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Andrea L. Dottolo, PhD., Department of Psychology, University of Massachusetts, Lowell Lowell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33031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Steps in this tutorial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678363"/>
          </a:xfrm>
        </p:spPr>
        <p:txBody>
          <a:bodyPr>
            <a:normAutofit/>
          </a:bodyPr>
          <a:lstStyle/>
          <a:p>
            <a:r>
              <a:rPr lang="en-US" dirty="0" smtClean="0"/>
              <a:t>1) State goal of this tutorial</a:t>
            </a:r>
          </a:p>
          <a:p>
            <a:r>
              <a:rPr lang="en-US" dirty="0" smtClean="0"/>
              <a:t>2) What is </a:t>
            </a:r>
            <a:r>
              <a:rPr lang="en-US" dirty="0" err="1" smtClean="0"/>
              <a:t>PsycInfo</a:t>
            </a:r>
            <a:r>
              <a:rPr lang="en-US" dirty="0" smtClean="0"/>
              <a:t>?  </a:t>
            </a:r>
          </a:p>
          <a:p>
            <a:r>
              <a:rPr lang="en-US" dirty="0" smtClean="0"/>
              <a:t>3) How is </a:t>
            </a:r>
            <a:r>
              <a:rPr lang="en-US" dirty="0" err="1" smtClean="0"/>
              <a:t>PsycInfo</a:t>
            </a:r>
            <a:r>
              <a:rPr lang="en-US" dirty="0" smtClean="0"/>
              <a:t> different from </a:t>
            </a:r>
            <a:r>
              <a:rPr lang="en-US" dirty="0" err="1" smtClean="0"/>
              <a:t>google</a:t>
            </a:r>
            <a:r>
              <a:rPr lang="en-US" dirty="0" smtClean="0"/>
              <a:t>?</a:t>
            </a:r>
          </a:p>
          <a:p>
            <a:r>
              <a:rPr lang="en-US" dirty="0"/>
              <a:t>4</a:t>
            </a:r>
            <a:r>
              <a:rPr lang="en-US" dirty="0" smtClean="0"/>
              <a:t>) How to I get to </a:t>
            </a:r>
            <a:r>
              <a:rPr lang="en-US" dirty="0" err="1" smtClean="0"/>
              <a:t>PsycInfo</a:t>
            </a:r>
            <a:r>
              <a:rPr lang="en-US" dirty="0" smtClean="0"/>
              <a:t>?</a:t>
            </a:r>
          </a:p>
          <a:p>
            <a:r>
              <a:rPr lang="en-US" dirty="0" smtClean="0"/>
              <a:t>5) Basic search</a:t>
            </a:r>
          </a:p>
          <a:p>
            <a:r>
              <a:rPr lang="en-US" dirty="0" smtClean="0"/>
              <a:t>6) Thesaurus</a:t>
            </a:r>
          </a:p>
          <a:p>
            <a:r>
              <a:rPr lang="en-US" dirty="0"/>
              <a:t>7</a:t>
            </a:r>
            <a:r>
              <a:rPr lang="en-US" dirty="0" smtClean="0"/>
              <a:t>) Advanced search</a:t>
            </a:r>
          </a:p>
          <a:p>
            <a:r>
              <a:rPr lang="en-US" dirty="0"/>
              <a:t>8</a:t>
            </a:r>
            <a:r>
              <a:rPr lang="en-US" dirty="0" smtClean="0"/>
              <a:t>) Other </a:t>
            </a:r>
            <a:r>
              <a:rPr lang="en-US" dirty="0" err="1" smtClean="0"/>
              <a:t>PsycInfo</a:t>
            </a:r>
            <a:r>
              <a:rPr lang="en-US" dirty="0" smtClean="0"/>
              <a:t> resources</a:t>
            </a:r>
          </a:p>
          <a:p>
            <a:endParaRPr lang="en-US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Andrea L. Dottolo, PhD., Department of Psychology, University of Massachusetts, Lowell Lowell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724201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Thesaurus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876800"/>
          </a:xfrm>
        </p:spPr>
        <p:txBody>
          <a:bodyPr>
            <a:normAutofit fontScale="92500"/>
          </a:bodyPr>
          <a:lstStyle/>
          <a:p>
            <a:r>
              <a:rPr lang="en-US" dirty="0" smtClean="0"/>
              <a:t>For example, if you use the search term “women” in </a:t>
            </a:r>
            <a:r>
              <a:rPr lang="en-US" dirty="0" err="1" smtClean="0"/>
              <a:t>PsycInfo</a:t>
            </a:r>
            <a:r>
              <a:rPr lang="en-US" dirty="0" smtClean="0"/>
              <a:t>, you will likely not get as many results as you hoped.</a:t>
            </a:r>
          </a:p>
          <a:p>
            <a:r>
              <a:rPr lang="en-US" dirty="0" smtClean="0"/>
              <a:t>If you go to the Thesaurus and search “women,” you will see that </a:t>
            </a:r>
            <a:r>
              <a:rPr lang="en-US" dirty="0" err="1" smtClean="0"/>
              <a:t>PsycInfo</a:t>
            </a:r>
            <a:r>
              <a:rPr lang="en-US" dirty="0" smtClean="0"/>
              <a:t> tells you what search term to use instead.  </a:t>
            </a:r>
          </a:p>
          <a:p>
            <a:r>
              <a:rPr lang="en-US" dirty="0" smtClean="0"/>
              <a:t>The first line of the search says</a:t>
            </a:r>
          </a:p>
          <a:p>
            <a:pPr lvl="1"/>
            <a:r>
              <a:rPr lang="en-US" dirty="0" smtClean="0"/>
              <a:t>Women </a:t>
            </a:r>
            <a:r>
              <a:rPr lang="en-US" b="1" dirty="0" smtClean="0"/>
              <a:t>USE </a:t>
            </a:r>
            <a:r>
              <a:rPr lang="en-US" b="1" dirty="0" smtClean="0">
                <a:solidFill>
                  <a:srgbClr val="C00000"/>
                </a:solidFill>
              </a:rPr>
              <a:t>Human females</a:t>
            </a:r>
          </a:p>
          <a:p>
            <a:pPr lvl="1"/>
            <a:r>
              <a:rPr lang="en-US" dirty="0" smtClean="0"/>
              <a:t>In this case, articles about “women” are classified as “human female” so you should use that term instead. 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Andrea L. Dottolo, PhD., Department of Psychology, University of Massachusetts, Lowell Lowell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330310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Basic search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105400"/>
          </a:xfrm>
        </p:spPr>
        <p:txBody>
          <a:bodyPr>
            <a:normAutofit fontScale="92500"/>
          </a:bodyPr>
          <a:lstStyle/>
          <a:p>
            <a:r>
              <a:rPr lang="en-US" dirty="0" smtClean="0"/>
              <a:t>Some important features to consider are:</a:t>
            </a:r>
          </a:p>
          <a:p>
            <a:pPr lvl="1"/>
            <a:r>
              <a:rPr lang="en-US" b="1" u="sng" dirty="0" smtClean="0"/>
              <a:t>Linked full text</a:t>
            </a:r>
            <a:r>
              <a:rPr lang="en-US" dirty="0" smtClean="0"/>
              <a:t>: searches only sources where the complete article is available to see online.</a:t>
            </a:r>
          </a:p>
          <a:p>
            <a:pPr lvl="1"/>
            <a:r>
              <a:rPr lang="en-US" b="1" u="sng" dirty="0" smtClean="0"/>
              <a:t>Peer reviewed:  This one is very important!</a:t>
            </a:r>
            <a:r>
              <a:rPr lang="en-US" b="1" dirty="0" smtClean="0"/>
              <a:t> </a:t>
            </a:r>
            <a:r>
              <a:rPr lang="en-US" dirty="0" smtClean="0"/>
              <a:t>This feature will search only sources from peer-reviewed publications, which might be required for your research or paper.  (See tutorial on peer-review).  </a:t>
            </a:r>
          </a:p>
          <a:p>
            <a:pPr lvl="1"/>
            <a:r>
              <a:rPr lang="en-US" b="1" u="sng" dirty="0" smtClean="0"/>
              <a:t>Journal:</a:t>
            </a:r>
            <a:r>
              <a:rPr lang="en-US" dirty="0" smtClean="0">
                <a:solidFill>
                  <a:srgbClr val="0070C0"/>
                </a:solidFill>
              </a:rPr>
              <a:t>  </a:t>
            </a:r>
            <a:r>
              <a:rPr lang="en-US" dirty="0" smtClean="0"/>
              <a:t>If you know you want to search only within one journal, you can indicate that here.  </a:t>
            </a:r>
          </a:p>
          <a:p>
            <a:pPr lvl="2"/>
            <a:r>
              <a:rPr lang="en-US" dirty="0" smtClean="0"/>
              <a:t>For example, I might type “social identity” in the search text box, and “Sex Roles” (the name of a journal) into the “journal” field to search only within that journal.</a:t>
            </a:r>
            <a:endParaRPr lang="en-US" dirty="0" smtClean="0">
              <a:solidFill>
                <a:srgbClr val="0070C0"/>
              </a:solidFill>
            </a:endParaRPr>
          </a:p>
          <a:p>
            <a:pPr marL="457200" lvl="1" indent="0">
              <a:buNone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Andrea L. Dottolo, PhD., Department of Psychology, University of Massachusetts, Lowell Lowell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265699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Basic search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105400"/>
          </a:xfrm>
        </p:spPr>
        <p:txBody>
          <a:bodyPr>
            <a:normAutofit/>
          </a:bodyPr>
          <a:lstStyle/>
          <a:p>
            <a:r>
              <a:rPr lang="en-US" dirty="0" smtClean="0"/>
              <a:t>Some important features to consider are:</a:t>
            </a:r>
          </a:p>
          <a:p>
            <a:pPr lvl="1"/>
            <a:r>
              <a:rPr lang="en-US" b="1" u="sng" dirty="0" smtClean="0"/>
              <a:t>English</a:t>
            </a:r>
            <a:r>
              <a:rPr lang="en-US" dirty="0" smtClean="0">
                <a:solidFill>
                  <a:srgbClr val="0070C0"/>
                </a:solidFill>
              </a:rPr>
              <a:t>:  </a:t>
            </a:r>
            <a:r>
              <a:rPr lang="en-US" dirty="0" smtClean="0"/>
              <a:t>Since international publications are included in the </a:t>
            </a:r>
            <a:r>
              <a:rPr lang="en-US" dirty="0" err="1" smtClean="0"/>
              <a:t>PsycInfo</a:t>
            </a:r>
            <a:r>
              <a:rPr lang="en-US" dirty="0" smtClean="0"/>
              <a:t> database, clicking this feature will limit your search to only those sources printed in English.</a:t>
            </a:r>
          </a:p>
          <a:p>
            <a:pPr lvl="1"/>
            <a:r>
              <a:rPr lang="en-US" b="1" u="sng" dirty="0" smtClean="0"/>
              <a:t>Published date from: </a:t>
            </a:r>
            <a:r>
              <a:rPr lang="en-US" dirty="0" smtClean="0"/>
              <a:t>This feature is useful if you  know, for example, that you can only use sources published after a certain date, say 1995.  </a:t>
            </a:r>
            <a:r>
              <a:rPr lang="en-US" dirty="0" err="1" smtClean="0"/>
              <a:t>PsycInfo</a:t>
            </a:r>
            <a:r>
              <a:rPr lang="en-US" dirty="0" smtClean="0"/>
              <a:t> will limit your search by year.</a:t>
            </a:r>
            <a:endParaRPr lang="en-US" dirty="0" smtClean="0">
              <a:solidFill>
                <a:srgbClr val="0070C0"/>
              </a:solidFill>
            </a:endParaRPr>
          </a:p>
          <a:p>
            <a:pPr lvl="1"/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Andrea L. Dottolo, PhD., Department of Psychology, University of Massachusetts, Lowell Lowell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120658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Advanced Search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If you click on “Advanced Search” under the textbox, you will come to a screen with many more options than the Basic Search screen that will allow you to refine or narrow your search. 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Andrea L. Dottolo, PhD., Department of Psychology, University of Massachusetts, Lowell Lowell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715377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Advanced Search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Some important features to consider are</a:t>
            </a:r>
          </a:p>
          <a:p>
            <a:pPr lvl="1"/>
            <a:r>
              <a:rPr lang="en-US" b="1" u="sng" dirty="0" smtClean="0"/>
              <a:t>Exclude Dissertations</a:t>
            </a:r>
            <a:r>
              <a:rPr lang="en-US" dirty="0" smtClean="0"/>
              <a:t>: Clicking this box will omit dissertations from your search.</a:t>
            </a:r>
          </a:p>
          <a:p>
            <a:pPr lvl="1"/>
            <a:r>
              <a:rPr lang="en-US" b="1" u="sng" dirty="0" smtClean="0"/>
              <a:t>Tests &amp; Measures</a:t>
            </a:r>
            <a:r>
              <a:rPr lang="en-US" dirty="0" smtClean="0">
                <a:solidFill>
                  <a:srgbClr val="0070C0"/>
                </a:solidFill>
              </a:rPr>
              <a:t>:  </a:t>
            </a:r>
            <a:r>
              <a:rPr lang="en-US" dirty="0" smtClean="0"/>
              <a:t>If you want to find articles that use a particular psychological test, you can type it here.  </a:t>
            </a:r>
          </a:p>
          <a:p>
            <a:pPr lvl="2"/>
            <a:r>
              <a:rPr lang="en-US" dirty="0" smtClean="0"/>
              <a:t>For example, if I type “Rosenberg self-esteem scale” I get 4,647 results, where the authors of the article use or discuss this measure.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Andrea L. Dottolo, PhD., Department of Psychology, University of Massachusetts, Lowell Lowell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385779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Advanced Search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678363"/>
          </a:xfrm>
        </p:spPr>
        <p:txBody>
          <a:bodyPr/>
          <a:lstStyle/>
          <a:p>
            <a:r>
              <a:rPr lang="en-US" dirty="0" smtClean="0"/>
              <a:t>Some important features to consider are:</a:t>
            </a:r>
          </a:p>
          <a:p>
            <a:pPr lvl="1"/>
            <a:r>
              <a:rPr lang="en-US" b="1" u="sng" dirty="0" smtClean="0"/>
              <a:t>Methodology</a:t>
            </a:r>
            <a:r>
              <a:rPr lang="en-US" dirty="0" smtClean="0">
                <a:solidFill>
                  <a:srgbClr val="0070C0"/>
                </a:solidFill>
              </a:rPr>
              <a:t>:  </a:t>
            </a:r>
            <a:r>
              <a:rPr lang="en-US" dirty="0" smtClean="0"/>
              <a:t>This feature allows you to search for articles that contain a particular methodology, and there are several options.</a:t>
            </a:r>
          </a:p>
          <a:p>
            <a:pPr lvl="2"/>
            <a:r>
              <a:rPr lang="en-US" dirty="0" smtClean="0"/>
              <a:t>For example, you could select that you want to refine your search to:</a:t>
            </a:r>
          </a:p>
          <a:p>
            <a:pPr lvl="3"/>
            <a:r>
              <a:rPr lang="en-US" b="1" u="sng" dirty="0" smtClean="0"/>
              <a:t>Empirical study</a:t>
            </a:r>
            <a:r>
              <a:rPr lang="en-US" b="1" dirty="0" smtClean="0"/>
              <a:t>:  </a:t>
            </a:r>
            <a:r>
              <a:rPr lang="en-US" dirty="0" smtClean="0"/>
              <a:t>Refines your search only to articles that use observable data.</a:t>
            </a:r>
          </a:p>
          <a:p>
            <a:pPr lvl="3"/>
            <a:r>
              <a:rPr lang="en-US" b="1" u="sng" dirty="0" smtClean="0"/>
              <a:t>Literature review:</a:t>
            </a:r>
            <a:r>
              <a:rPr lang="en-US" dirty="0" smtClean="0"/>
              <a:t> Searches articles that look at literature related to your search topic.</a:t>
            </a:r>
            <a:endParaRPr lang="en-US" b="1" u="sng" dirty="0" smtClean="0"/>
          </a:p>
          <a:p>
            <a:pPr lvl="2"/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Andrea L. Dottolo, PhD., Department of Psychology, University of Massachusetts, Lowell Lowell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509505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Advanced Search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678363"/>
          </a:xfrm>
        </p:spPr>
        <p:txBody>
          <a:bodyPr/>
          <a:lstStyle/>
          <a:p>
            <a:r>
              <a:rPr lang="en-US" dirty="0" smtClean="0"/>
              <a:t>Some important features to consider are:</a:t>
            </a:r>
          </a:p>
          <a:p>
            <a:pPr lvl="1"/>
            <a:r>
              <a:rPr lang="en-US" b="1" u="sng" dirty="0" smtClean="0"/>
              <a:t>Age Groups</a:t>
            </a:r>
            <a:r>
              <a:rPr lang="en-US" dirty="0" smtClean="0">
                <a:solidFill>
                  <a:srgbClr val="0070C0"/>
                </a:solidFill>
              </a:rPr>
              <a:t>:  </a:t>
            </a:r>
            <a:r>
              <a:rPr lang="en-US" dirty="0" smtClean="0"/>
              <a:t>This feature allows you to search for articles that contains samples of particular age groups. </a:t>
            </a:r>
          </a:p>
          <a:p>
            <a:pPr lvl="2"/>
            <a:r>
              <a:rPr lang="en-US" dirty="0" smtClean="0"/>
              <a:t>For example, you could to refine your search to:</a:t>
            </a:r>
          </a:p>
          <a:p>
            <a:pPr lvl="3"/>
            <a:r>
              <a:rPr lang="en-US" dirty="0" smtClean="0"/>
              <a:t>Adolescence (13-17 </a:t>
            </a:r>
            <a:r>
              <a:rPr lang="en-US" dirty="0" err="1" smtClean="0"/>
              <a:t>yrs</a:t>
            </a:r>
            <a:r>
              <a:rPr lang="en-US" dirty="0" smtClean="0"/>
              <a:t>) </a:t>
            </a:r>
          </a:p>
          <a:p>
            <a:pPr lvl="4"/>
            <a:r>
              <a:rPr lang="en-US" dirty="0" smtClean="0"/>
              <a:t>Here, adolescence is defined as specifically ages 13 to 17. </a:t>
            </a:r>
          </a:p>
          <a:p>
            <a:pPr lvl="2"/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Andrea L. Dottolo, PhD., Department of Psychology, University of Massachusetts, Lowell Lowell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89888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Other </a:t>
            </a:r>
            <a:r>
              <a:rPr lang="en-US" dirty="0" err="1" smtClean="0"/>
              <a:t>PsycInfo</a:t>
            </a:r>
            <a:r>
              <a:rPr lang="en-US" dirty="0" smtClean="0"/>
              <a:t> resources and guides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5257800"/>
          </a:xfrm>
        </p:spPr>
        <p:txBody>
          <a:bodyPr>
            <a:normAutofit/>
          </a:bodyPr>
          <a:lstStyle/>
          <a:p>
            <a:r>
              <a:rPr lang="en-US" dirty="0" smtClean="0">
                <a:hlinkClick r:id="rId2"/>
              </a:rPr>
              <a:t>http</a:t>
            </a:r>
            <a:r>
              <a:rPr lang="en-US" dirty="0">
                <a:hlinkClick r:id="rId2"/>
              </a:rPr>
              <a:t>://</a:t>
            </a:r>
            <a:r>
              <a:rPr lang="en-US" dirty="0" smtClean="0">
                <a:hlinkClick r:id="rId2"/>
              </a:rPr>
              <a:t>www.apa.org/pubs/databases/training/ebsco.pdf</a:t>
            </a:r>
            <a:endParaRPr lang="en-US" dirty="0" smtClean="0"/>
          </a:p>
          <a:p>
            <a:pPr lvl="1"/>
            <a:r>
              <a:rPr lang="en-US" dirty="0" smtClean="0"/>
              <a:t>A quick reference guide to basic functions </a:t>
            </a:r>
          </a:p>
          <a:p>
            <a:r>
              <a:rPr lang="en-US" dirty="0">
                <a:hlinkClick r:id="rId3"/>
              </a:rPr>
              <a:t>https://</a:t>
            </a:r>
            <a:r>
              <a:rPr lang="en-US" dirty="0" smtClean="0">
                <a:hlinkClick r:id="rId3"/>
              </a:rPr>
              <a:t>www.lib.washington.edu/subject/Psychology/tutorial.html</a:t>
            </a:r>
            <a:endParaRPr lang="en-US" dirty="0" smtClean="0"/>
          </a:p>
          <a:p>
            <a:pPr lvl="1"/>
            <a:r>
              <a:rPr lang="en-US" dirty="0" smtClean="0"/>
              <a:t>Power point and movie tutorials developed by the University of Washington</a:t>
            </a:r>
          </a:p>
          <a:p>
            <a:r>
              <a:rPr lang="en-US" dirty="0">
                <a:hlinkClick r:id="rId4"/>
              </a:rPr>
              <a:t>http://</a:t>
            </a:r>
            <a:r>
              <a:rPr lang="en-US" dirty="0" smtClean="0">
                <a:hlinkClick r:id="rId4"/>
              </a:rPr>
              <a:t>www.youtube.com/watch?v=Ltv5-ROCfa8</a:t>
            </a:r>
            <a:endParaRPr lang="en-US" dirty="0" smtClean="0"/>
          </a:p>
          <a:p>
            <a:pPr lvl="1"/>
            <a:r>
              <a:rPr lang="en-US" dirty="0" smtClean="0"/>
              <a:t>A sample search on YouTube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Andrea L. Dottolo, PhD., Department of Psychology, University of Massachusetts, Lowell Lowell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492934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Conclusion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This concludes this tutorial on how to use </a:t>
            </a:r>
            <a:r>
              <a:rPr lang="en-US" dirty="0" err="1" smtClean="0"/>
              <a:t>PsycInfo</a:t>
            </a:r>
            <a:r>
              <a:rPr lang="en-US" dirty="0" smtClean="0"/>
              <a:t>.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Andrea L. Dottolo, PhD., Department of Psychology, University of Massachusetts, Lowell Lowell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68157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8077200" cy="1143000"/>
          </a:xfrm>
        </p:spPr>
        <p:txBody>
          <a:bodyPr/>
          <a:lstStyle/>
          <a:p>
            <a:r>
              <a:rPr lang="en-US" dirty="0" smtClean="0"/>
              <a:t>Goal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 goal of this tutorial is to introduce you to </a:t>
            </a:r>
            <a:r>
              <a:rPr lang="en-US" dirty="0" err="1" smtClean="0"/>
              <a:t>PsycInfo</a:t>
            </a:r>
            <a:r>
              <a:rPr lang="en-US" dirty="0" smtClean="0"/>
              <a:t> at UMass Lowell.</a:t>
            </a:r>
          </a:p>
          <a:p>
            <a:pPr marL="457200" lvl="1" indent="0">
              <a:buNone/>
            </a:pPr>
            <a:endParaRPr lang="en-US" i="1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Andrea L. Dottolo, PhD., Department of Psychology, University of Massachusetts, Lowell Lowell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42241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Objectives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By the end of this tutorial you should be able to </a:t>
            </a:r>
            <a:endParaRPr lang="en-US" dirty="0" smtClean="0"/>
          </a:p>
          <a:p>
            <a:pPr lvl="1"/>
            <a:r>
              <a:rPr lang="en-US" dirty="0" smtClean="0"/>
              <a:t>Navigate the web to get to </a:t>
            </a:r>
            <a:r>
              <a:rPr lang="en-US" dirty="0" err="1" smtClean="0"/>
              <a:t>PsycInfo</a:t>
            </a:r>
            <a:endParaRPr lang="en-US" dirty="0" smtClean="0"/>
          </a:p>
          <a:p>
            <a:pPr lvl="1"/>
            <a:r>
              <a:rPr lang="en-US" dirty="0" smtClean="0"/>
              <a:t>Use some important features in a </a:t>
            </a:r>
            <a:r>
              <a:rPr lang="en-US" dirty="0"/>
              <a:t>B</a:t>
            </a:r>
            <a:r>
              <a:rPr lang="en-US" dirty="0" smtClean="0"/>
              <a:t>asic </a:t>
            </a:r>
            <a:r>
              <a:rPr lang="en-US" dirty="0"/>
              <a:t>S</a:t>
            </a:r>
            <a:r>
              <a:rPr lang="en-US" dirty="0" smtClean="0"/>
              <a:t>earch and an Advanced Search.</a:t>
            </a:r>
          </a:p>
          <a:p>
            <a:pPr marL="457200" lvl="1" indent="0">
              <a:buNone/>
            </a:pPr>
            <a:endParaRPr lang="en-US" dirty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Andrea L. Dottolo, PhD., Department of Psychology, University of Massachusetts, Lowell Lowell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35248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What is </a:t>
            </a:r>
            <a:r>
              <a:rPr lang="en-US" dirty="0" err="1" smtClean="0"/>
              <a:t>PsycInfo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953000"/>
          </a:xfrm>
        </p:spPr>
        <p:txBody>
          <a:bodyPr>
            <a:normAutofit/>
          </a:bodyPr>
          <a:lstStyle/>
          <a:p>
            <a:r>
              <a:rPr lang="en-US" dirty="0" err="1" smtClean="0"/>
              <a:t>PsycInfo</a:t>
            </a:r>
            <a:r>
              <a:rPr lang="en-US" dirty="0" smtClean="0"/>
              <a:t> is a database that allows you to search for scholarly psychological publications, including:</a:t>
            </a:r>
          </a:p>
          <a:p>
            <a:pPr lvl="1"/>
            <a:r>
              <a:rPr lang="en-US" dirty="0" smtClean="0"/>
              <a:t>Books</a:t>
            </a:r>
          </a:p>
          <a:p>
            <a:pPr lvl="1"/>
            <a:r>
              <a:rPr lang="en-US" dirty="0" smtClean="0"/>
              <a:t>Journal articles</a:t>
            </a:r>
          </a:p>
          <a:p>
            <a:pPr lvl="1"/>
            <a:r>
              <a:rPr lang="en-US" dirty="0" smtClean="0"/>
              <a:t>Dissertations</a:t>
            </a:r>
          </a:p>
          <a:p>
            <a:pPr lvl="1"/>
            <a:r>
              <a:rPr lang="en-US" dirty="0" smtClean="0"/>
              <a:t>Book reviews</a:t>
            </a:r>
          </a:p>
          <a:p>
            <a:pPr marL="457200" lvl="1" indent="0">
              <a:buNone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Andrea L. Dottolo, PhD., Department of Psychology, University of Massachusetts, Lowell Lowell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6249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How is </a:t>
            </a:r>
            <a:r>
              <a:rPr lang="en-US" dirty="0" err="1" smtClean="0"/>
              <a:t>PsycInfo</a:t>
            </a:r>
            <a:r>
              <a:rPr lang="en-US" dirty="0" smtClean="0"/>
              <a:t> different from Google?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382000" cy="5029200"/>
          </a:xfrm>
        </p:spPr>
        <p:txBody>
          <a:bodyPr>
            <a:normAutofit/>
          </a:bodyPr>
          <a:lstStyle/>
          <a:p>
            <a:r>
              <a:rPr lang="en-US" dirty="0" smtClean="0"/>
              <a:t>A </a:t>
            </a:r>
            <a:r>
              <a:rPr lang="en-US" dirty="0" err="1" smtClean="0"/>
              <a:t>google</a:t>
            </a:r>
            <a:r>
              <a:rPr lang="en-US" dirty="0" smtClean="0"/>
              <a:t> search will search the entire web for anything and everything</a:t>
            </a:r>
          </a:p>
          <a:p>
            <a:r>
              <a:rPr lang="en-US" dirty="0" smtClean="0"/>
              <a:t>A </a:t>
            </a:r>
            <a:r>
              <a:rPr lang="en-US" dirty="0" err="1" smtClean="0"/>
              <a:t>google.scholar</a:t>
            </a:r>
            <a:r>
              <a:rPr lang="en-US" dirty="0" smtClean="0"/>
              <a:t> search will search the entire web for scholarly articles in any and all disciplines</a:t>
            </a:r>
          </a:p>
          <a:p>
            <a:r>
              <a:rPr lang="en-US" dirty="0" smtClean="0"/>
              <a:t>A </a:t>
            </a:r>
            <a:r>
              <a:rPr lang="en-US" dirty="0" err="1" smtClean="0"/>
              <a:t>PsycInfo</a:t>
            </a:r>
            <a:r>
              <a:rPr lang="en-US" dirty="0" smtClean="0"/>
              <a:t> search will search only scholarly </a:t>
            </a:r>
            <a:r>
              <a:rPr lang="en-US" u="sng" dirty="0" smtClean="0"/>
              <a:t>psychological</a:t>
            </a:r>
            <a:r>
              <a:rPr lang="en-US" dirty="0"/>
              <a:t> </a:t>
            </a:r>
            <a:r>
              <a:rPr lang="en-US" dirty="0" smtClean="0"/>
              <a:t>publications.</a:t>
            </a:r>
          </a:p>
          <a:p>
            <a:pPr marL="0" indent="0">
              <a:buNone/>
            </a:pPr>
            <a:endParaRPr lang="en-US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Andrea L. Dottolo, PhD., Department of Psychology, University of Massachusetts, Lowell Lowell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92071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How is </a:t>
            </a:r>
            <a:r>
              <a:rPr lang="en-US" dirty="0" err="1"/>
              <a:t>PsycInfo</a:t>
            </a:r>
            <a:r>
              <a:rPr lang="en-US" dirty="0"/>
              <a:t> different from Google?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For example, which of the following would be best to search on </a:t>
            </a:r>
            <a:r>
              <a:rPr lang="en-US" dirty="0" err="1" smtClean="0"/>
              <a:t>PsycInfo</a:t>
            </a:r>
            <a:r>
              <a:rPr lang="en-US" dirty="0" smtClean="0"/>
              <a:t>?</a:t>
            </a:r>
          </a:p>
          <a:p>
            <a:pPr lvl="1"/>
            <a:r>
              <a:rPr lang="en-US" dirty="0" smtClean="0"/>
              <a:t>A. what Dr. Phil has to say about self-esteem</a:t>
            </a:r>
          </a:p>
          <a:p>
            <a:pPr lvl="1"/>
            <a:r>
              <a:rPr lang="en-US" dirty="0" smtClean="0"/>
              <a:t>B. </a:t>
            </a:r>
            <a:r>
              <a:rPr lang="en-US" i="1" dirty="0" smtClean="0"/>
              <a:t>The Hunger Games </a:t>
            </a:r>
            <a:r>
              <a:rPr lang="en-US" dirty="0" smtClean="0"/>
              <a:t>by Suzanne Collins</a:t>
            </a:r>
          </a:p>
          <a:p>
            <a:pPr lvl="1"/>
            <a:r>
              <a:rPr lang="en-US" dirty="0" smtClean="0"/>
              <a:t>C. </a:t>
            </a:r>
            <a:r>
              <a:rPr lang="en-US" dirty="0" smtClean="0">
                <a:solidFill>
                  <a:srgbClr val="FF0000"/>
                </a:solidFill>
                <a:hlinkClick r:id="rId2"/>
              </a:rPr>
              <a:t>www.aa.org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smtClean="0"/>
              <a:t>(Alcoholics Anonymous)</a:t>
            </a:r>
          </a:p>
          <a:p>
            <a:pPr lvl="1" algn="just"/>
            <a:r>
              <a:rPr lang="en-US" dirty="0" smtClean="0"/>
              <a:t>D. an article from the </a:t>
            </a:r>
            <a:r>
              <a:rPr lang="en-US" i="1" dirty="0" smtClean="0"/>
              <a:t>Journal of Personality and Social Psychology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Andrea L. Dottolo, PhD., Department of Psychology, University of Massachusetts, Lowell Lowell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348284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How is </a:t>
            </a:r>
            <a:r>
              <a:rPr lang="en-US" dirty="0" err="1"/>
              <a:t>PsycInfo</a:t>
            </a:r>
            <a:r>
              <a:rPr lang="en-US" dirty="0"/>
              <a:t> different from Google?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D</a:t>
            </a:r>
            <a:r>
              <a:rPr lang="en-US" dirty="0" smtClean="0"/>
              <a:t> is the correct answer, since a scholarly journal article would appear in </a:t>
            </a:r>
            <a:r>
              <a:rPr lang="en-US" dirty="0" err="1" smtClean="0"/>
              <a:t>PsycInfo</a:t>
            </a:r>
            <a:r>
              <a:rPr lang="en-US" dirty="0" smtClean="0"/>
              <a:t>.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Andrea L. Dottolo, PhD., Department of Psychology, University of Massachusetts, Lowell Lowell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89751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How do I get to </a:t>
            </a:r>
            <a:r>
              <a:rPr lang="en-US" dirty="0" err="1" smtClean="0"/>
              <a:t>PsycInfo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52578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Here is one way to get to </a:t>
            </a:r>
            <a:r>
              <a:rPr lang="en-US" dirty="0" err="1" smtClean="0"/>
              <a:t>PsycInfo</a:t>
            </a:r>
            <a:r>
              <a:rPr lang="en-US" dirty="0" smtClean="0"/>
              <a:t>:</a:t>
            </a:r>
          </a:p>
          <a:p>
            <a:pPr marL="514350" indent="-514350">
              <a:buAutoNum type="arabicPeriod"/>
            </a:pPr>
            <a:r>
              <a:rPr lang="en-US" dirty="0" smtClean="0"/>
              <a:t>Go </a:t>
            </a:r>
            <a:r>
              <a:rPr lang="en-US" dirty="0"/>
              <a:t>to </a:t>
            </a:r>
            <a:r>
              <a:rPr lang="en-US" dirty="0" smtClean="0">
                <a:hlinkClick r:id="rId2"/>
              </a:rPr>
              <a:t>www.uml.edu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2. Click on the link that says “Libraries” at the very top center of the page in light blue font underneath the address bar.</a:t>
            </a:r>
          </a:p>
          <a:p>
            <a:pPr marL="0" indent="0">
              <a:buNone/>
            </a:pPr>
            <a:r>
              <a:rPr lang="en-US" dirty="0"/>
              <a:t>3. Then click on “Databases” on the black, left side bar.  </a:t>
            </a:r>
          </a:p>
          <a:p>
            <a:pPr marL="514350" indent="-514350">
              <a:buAutoNum type="arabicPeriod"/>
            </a:pPr>
            <a:endParaRPr lang="en-US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Andrea L. Dottolo, PhD., Department of Psychology, University of Massachusetts, Lowell Lowell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68824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rgbClr val="000000"/>
      </a:dk1>
      <a:lt1>
        <a:sysClr val="window" lastClr="FFFFFF"/>
      </a:lt1>
      <a:dk2>
        <a:srgbClr val="F79646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3322</TotalTime>
  <Words>2063</Words>
  <Application>Microsoft Office PowerPoint</Application>
  <PresentationFormat>On-screen Show (4:3)</PresentationFormat>
  <Paragraphs>185</Paragraphs>
  <Slides>28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29" baseType="lpstr">
      <vt:lpstr>Office Theme</vt:lpstr>
      <vt:lpstr>Databases</vt:lpstr>
      <vt:lpstr>Steps in this tutorial</vt:lpstr>
      <vt:lpstr>Goal</vt:lpstr>
      <vt:lpstr>Objectives</vt:lpstr>
      <vt:lpstr>What is PsycInfo?</vt:lpstr>
      <vt:lpstr>How is PsycInfo different from Google?</vt:lpstr>
      <vt:lpstr>How is PsycInfo different from Google?</vt:lpstr>
      <vt:lpstr>How is PsycInfo different from Google?</vt:lpstr>
      <vt:lpstr>How do I get to PsycInfo?</vt:lpstr>
      <vt:lpstr>How do I get to PsycInfo?</vt:lpstr>
      <vt:lpstr>How do I get to PsycInfo?</vt:lpstr>
      <vt:lpstr>PsycInfo</vt:lpstr>
      <vt:lpstr>Basic search functions</vt:lpstr>
      <vt:lpstr>Boolean operators</vt:lpstr>
      <vt:lpstr>For example</vt:lpstr>
      <vt:lpstr>The wildcard asterisk</vt:lpstr>
      <vt:lpstr>Basic search </vt:lpstr>
      <vt:lpstr>Thesaurus</vt:lpstr>
      <vt:lpstr>Thesaurus</vt:lpstr>
      <vt:lpstr>Thesaurus</vt:lpstr>
      <vt:lpstr>Basic search</vt:lpstr>
      <vt:lpstr>Basic search</vt:lpstr>
      <vt:lpstr> Advanced Search </vt:lpstr>
      <vt:lpstr> Advanced Search </vt:lpstr>
      <vt:lpstr>Advanced Search</vt:lpstr>
      <vt:lpstr>Advanced Search</vt:lpstr>
      <vt:lpstr>Other PsycInfo resources and guides</vt:lpstr>
      <vt:lpstr>Conclusion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In-text citations</dc:title>
  <dc:creator>Dottolo, Andrea L</dc:creator>
  <cp:lastModifiedBy>Mary</cp:lastModifiedBy>
  <cp:revision>78</cp:revision>
  <dcterms:created xsi:type="dcterms:W3CDTF">2012-05-15T19:26:11Z</dcterms:created>
  <dcterms:modified xsi:type="dcterms:W3CDTF">2013-09-21T19:44:22Z</dcterms:modified>
</cp:coreProperties>
</file>