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27"/>
  </p:notesMasterIdLst>
  <p:sldIdLst>
    <p:sldId id="256" r:id="rId2"/>
    <p:sldId id="279" r:id="rId3"/>
    <p:sldId id="257" r:id="rId4"/>
    <p:sldId id="280" r:id="rId5"/>
    <p:sldId id="258" r:id="rId6"/>
    <p:sldId id="259" r:id="rId7"/>
    <p:sldId id="261" r:id="rId8"/>
    <p:sldId id="262" r:id="rId9"/>
    <p:sldId id="260" r:id="rId10"/>
    <p:sldId id="263" r:id="rId11"/>
    <p:sldId id="264" r:id="rId12"/>
    <p:sldId id="265" r:id="rId13"/>
    <p:sldId id="266" r:id="rId14"/>
    <p:sldId id="267" r:id="rId15"/>
    <p:sldId id="268" r:id="rId16"/>
    <p:sldId id="269" r:id="rId17"/>
    <p:sldId id="270" r:id="rId18"/>
    <p:sldId id="271" r:id="rId19"/>
    <p:sldId id="276" r:id="rId20"/>
    <p:sldId id="272" r:id="rId21"/>
    <p:sldId id="273" r:id="rId22"/>
    <p:sldId id="274" r:id="rId23"/>
    <p:sldId id="275" r:id="rId24"/>
    <p:sldId id="277" r:id="rId25"/>
    <p:sldId id="278" r:id="rId2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74" d="100"/>
          <a:sy n="74" d="100"/>
        </p:scale>
        <p:origin x="-1902" y="-90"/>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notesViewPr>
    <p:cSldViewPr>
      <p:cViewPr varScale="1">
        <p:scale>
          <a:sx n="50" d="100"/>
          <a:sy n="50" d="100"/>
        </p:scale>
        <p:origin x="-2016" y="-84"/>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30A2D9B-2CC2-4C70-BDD6-CC9BC675719E}" type="datetimeFigureOut">
              <a:rPr lang="en-US" smtClean="0"/>
              <a:t>9/21/2013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BA2EB0B-2F88-47D5-931C-43709AC2DE5E}" type="slidenum">
              <a:rPr lang="en-US" smtClean="0"/>
              <a:t>‹#›</a:t>
            </a:fld>
            <a:endParaRPr lang="en-US"/>
          </a:p>
        </p:txBody>
      </p:sp>
    </p:spTree>
    <p:extLst>
      <p:ext uri="{BB962C8B-B14F-4D97-AF65-F5344CB8AC3E}">
        <p14:creationId xmlns:p14="http://schemas.microsoft.com/office/powerpoint/2010/main" val="284966390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BA2EB0B-2F88-47D5-931C-43709AC2DE5E}" type="slidenum">
              <a:rPr lang="en-US" smtClean="0"/>
              <a:t>3</a:t>
            </a:fld>
            <a:endParaRPr lang="en-US"/>
          </a:p>
        </p:txBody>
      </p:sp>
    </p:spTree>
    <p:extLst>
      <p:ext uri="{BB962C8B-B14F-4D97-AF65-F5344CB8AC3E}">
        <p14:creationId xmlns:p14="http://schemas.microsoft.com/office/powerpoint/2010/main" val="304541246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AC43A3E3-CBDA-4386-B1DB-3D5E57BC7A32}" type="datetime1">
              <a:rPr lang="en-US" smtClean="0"/>
              <a:t>9/21/2013</a:t>
            </a:fld>
            <a:endParaRPr lang="en-US"/>
          </a:p>
        </p:txBody>
      </p:sp>
      <p:sp>
        <p:nvSpPr>
          <p:cNvPr id="5" name="Footer Placeholder 4"/>
          <p:cNvSpPr>
            <a:spLocks noGrp="1"/>
          </p:cNvSpPr>
          <p:nvPr>
            <p:ph type="ftr" sz="quarter" idx="11"/>
          </p:nvPr>
        </p:nvSpPr>
        <p:spPr/>
        <p:txBody>
          <a:bodyPr/>
          <a:lstStyle/>
          <a:p>
            <a:r>
              <a:rPr lang="en-US" smtClean="0"/>
              <a:t>Created by Alice Frye, Ph.D., Department of Psychology, University of Massachusetts, Lowell</a:t>
            </a:r>
            <a:endParaRPr lang="en-US"/>
          </a:p>
        </p:txBody>
      </p:sp>
      <p:sp>
        <p:nvSpPr>
          <p:cNvPr id="6" name="Slide Number Placeholder 5"/>
          <p:cNvSpPr>
            <a:spLocks noGrp="1"/>
          </p:cNvSpPr>
          <p:nvPr>
            <p:ph type="sldNum" sz="quarter" idx="12"/>
          </p:nvPr>
        </p:nvSpPr>
        <p:spPr/>
        <p:txBody>
          <a:bodyPr/>
          <a:lstStyle/>
          <a:p>
            <a:fld id="{E919DBC0-DF45-4496-B286-885E91DF2AEA}" type="slidenum">
              <a:rPr lang="en-US" smtClean="0"/>
              <a:t>‹#›</a:t>
            </a:fld>
            <a:endParaRPr lang="en-US"/>
          </a:p>
        </p:txBody>
      </p:sp>
    </p:spTree>
    <p:extLst>
      <p:ext uri="{BB962C8B-B14F-4D97-AF65-F5344CB8AC3E}">
        <p14:creationId xmlns:p14="http://schemas.microsoft.com/office/powerpoint/2010/main" val="207160555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9F160D9-319A-4BBA-83C4-38065F45BA88}" type="datetime1">
              <a:rPr lang="en-US" smtClean="0"/>
              <a:t>9/21/2013</a:t>
            </a:fld>
            <a:endParaRPr lang="en-US"/>
          </a:p>
        </p:txBody>
      </p:sp>
      <p:sp>
        <p:nvSpPr>
          <p:cNvPr id="5" name="Footer Placeholder 4"/>
          <p:cNvSpPr>
            <a:spLocks noGrp="1"/>
          </p:cNvSpPr>
          <p:nvPr>
            <p:ph type="ftr" sz="quarter" idx="11"/>
          </p:nvPr>
        </p:nvSpPr>
        <p:spPr/>
        <p:txBody>
          <a:bodyPr/>
          <a:lstStyle/>
          <a:p>
            <a:r>
              <a:rPr lang="en-US" smtClean="0"/>
              <a:t>Created by Alice Frye, Ph.D., Department of Psychology, University of Massachusetts, Lowell</a:t>
            </a:r>
            <a:endParaRPr lang="en-US"/>
          </a:p>
        </p:txBody>
      </p:sp>
      <p:sp>
        <p:nvSpPr>
          <p:cNvPr id="6" name="Slide Number Placeholder 5"/>
          <p:cNvSpPr>
            <a:spLocks noGrp="1"/>
          </p:cNvSpPr>
          <p:nvPr>
            <p:ph type="sldNum" sz="quarter" idx="12"/>
          </p:nvPr>
        </p:nvSpPr>
        <p:spPr/>
        <p:txBody>
          <a:bodyPr/>
          <a:lstStyle/>
          <a:p>
            <a:fld id="{E919DBC0-DF45-4496-B286-885E91DF2AEA}" type="slidenum">
              <a:rPr lang="en-US" smtClean="0"/>
              <a:t>‹#›</a:t>
            </a:fld>
            <a:endParaRPr lang="en-US"/>
          </a:p>
        </p:txBody>
      </p:sp>
    </p:spTree>
    <p:extLst>
      <p:ext uri="{BB962C8B-B14F-4D97-AF65-F5344CB8AC3E}">
        <p14:creationId xmlns:p14="http://schemas.microsoft.com/office/powerpoint/2010/main" val="12808423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5AAB9D7-F4CA-46C8-A275-51CF4E880EE6}" type="datetime1">
              <a:rPr lang="en-US" smtClean="0"/>
              <a:t>9/21/2013</a:t>
            </a:fld>
            <a:endParaRPr lang="en-US"/>
          </a:p>
        </p:txBody>
      </p:sp>
      <p:sp>
        <p:nvSpPr>
          <p:cNvPr id="5" name="Footer Placeholder 4"/>
          <p:cNvSpPr>
            <a:spLocks noGrp="1"/>
          </p:cNvSpPr>
          <p:nvPr>
            <p:ph type="ftr" sz="quarter" idx="11"/>
          </p:nvPr>
        </p:nvSpPr>
        <p:spPr/>
        <p:txBody>
          <a:bodyPr/>
          <a:lstStyle/>
          <a:p>
            <a:r>
              <a:rPr lang="en-US" smtClean="0"/>
              <a:t>Created by Alice Frye, Ph.D., Department of Psychology, University of Massachusetts, Lowell</a:t>
            </a:r>
            <a:endParaRPr lang="en-US"/>
          </a:p>
        </p:txBody>
      </p:sp>
      <p:sp>
        <p:nvSpPr>
          <p:cNvPr id="6" name="Slide Number Placeholder 5"/>
          <p:cNvSpPr>
            <a:spLocks noGrp="1"/>
          </p:cNvSpPr>
          <p:nvPr>
            <p:ph type="sldNum" sz="quarter" idx="12"/>
          </p:nvPr>
        </p:nvSpPr>
        <p:spPr/>
        <p:txBody>
          <a:bodyPr/>
          <a:lstStyle/>
          <a:p>
            <a:fld id="{E919DBC0-DF45-4496-B286-885E91DF2AEA}" type="slidenum">
              <a:rPr lang="en-US" smtClean="0"/>
              <a:t>‹#›</a:t>
            </a:fld>
            <a:endParaRPr lang="en-US"/>
          </a:p>
        </p:txBody>
      </p:sp>
    </p:spTree>
    <p:extLst>
      <p:ext uri="{BB962C8B-B14F-4D97-AF65-F5344CB8AC3E}">
        <p14:creationId xmlns:p14="http://schemas.microsoft.com/office/powerpoint/2010/main" val="35623304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760AC48-3799-47E8-849B-0DEB2B758066}" type="datetime1">
              <a:rPr lang="en-US" smtClean="0"/>
              <a:t>9/21/2013</a:t>
            </a:fld>
            <a:endParaRPr lang="en-US"/>
          </a:p>
        </p:txBody>
      </p:sp>
      <p:sp>
        <p:nvSpPr>
          <p:cNvPr id="5" name="Footer Placeholder 4"/>
          <p:cNvSpPr>
            <a:spLocks noGrp="1"/>
          </p:cNvSpPr>
          <p:nvPr>
            <p:ph type="ftr" sz="quarter" idx="11"/>
          </p:nvPr>
        </p:nvSpPr>
        <p:spPr/>
        <p:txBody>
          <a:bodyPr/>
          <a:lstStyle/>
          <a:p>
            <a:r>
              <a:rPr lang="en-US" smtClean="0"/>
              <a:t>Created by Alice Frye, Ph.D., Department of Psychology, University of Massachusetts, Lowell</a:t>
            </a:r>
            <a:endParaRPr lang="en-US"/>
          </a:p>
        </p:txBody>
      </p:sp>
      <p:sp>
        <p:nvSpPr>
          <p:cNvPr id="6" name="Slide Number Placeholder 5"/>
          <p:cNvSpPr>
            <a:spLocks noGrp="1"/>
          </p:cNvSpPr>
          <p:nvPr>
            <p:ph type="sldNum" sz="quarter" idx="12"/>
          </p:nvPr>
        </p:nvSpPr>
        <p:spPr/>
        <p:txBody>
          <a:bodyPr/>
          <a:lstStyle/>
          <a:p>
            <a:fld id="{E919DBC0-DF45-4496-B286-885E91DF2AEA}" type="slidenum">
              <a:rPr lang="en-US" smtClean="0"/>
              <a:t>‹#›</a:t>
            </a:fld>
            <a:endParaRPr lang="en-US"/>
          </a:p>
        </p:txBody>
      </p:sp>
    </p:spTree>
    <p:extLst>
      <p:ext uri="{BB962C8B-B14F-4D97-AF65-F5344CB8AC3E}">
        <p14:creationId xmlns:p14="http://schemas.microsoft.com/office/powerpoint/2010/main" val="9073972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4DEC1FE-2CBD-4874-98D8-BA11170BAA13}" type="datetime1">
              <a:rPr lang="en-US" smtClean="0"/>
              <a:t>9/21/2013</a:t>
            </a:fld>
            <a:endParaRPr lang="en-US"/>
          </a:p>
        </p:txBody>
      </p:sp>
      <p:sp>
        <p:nvSpPr>
          <p:cNvPr id="5" name="Footer Placeholder 4"/>
          <p:cNvSpPr>
            <a:spLocks noGrp="1"/>
          </p:cNvSpPr>
          <p:nvPr>
            <p:ph type="ftr" sz="quarter" idx="11"/>
          </p:nvPr>
        </p:nvSpPr>
        <p:spPr/>
        <p:txBody>
          <a:bodyPr/>
          <a:lstStyle/>
          <a:p>
            <a:r>
              <a:rPr lang="en-US" smtClean="0"/>
              <a:t>Created by Alice Frye, Ph.D., Department of Psychology, University of Massachusetts, Lowell</a:t>
            </a:r>
            <a:endParaRPr lang="en-US"/>
          </a:p>
        </p:txBody>
      </p:sp>
      <p:sp>
        <p:nvSpPr>
          <p:cNvPr id="6" name="Slide Number Placeholder 5"/>
          <p:cNvSpPr>
            <a:spLocks noGrp="1"/>
          </p:cNvSpPr>
          <p:nvPr>
            <p:ph type="sldNum" sz="quarter" idx="12"/>
          </p:nvPr>
        </p:nvSpPr>
        <p:spPr/>
        <p:txBody>
          <a:bodyPr/>
          <a:lstStyle/>
          <a:p>
            <a:fld id="{E919DBC0-DF45-4496-B286-885E91DF2AEA}" type="slidenum">
              <a:rPr lang="en-US" smtClean="0"/>
              <a:t>‹#›</a:t>
            </a:fld>
            <a:endParaRPr lang="en-US"/>
          </a:p>
        </p:txBody>
      </p:sp>
    </p:spTree>
    <p:extLst>
      <p:ext uri="{BB962C8B-B14F-4D97-AF65-F5344CB8AC3E}">
        <p14:creationId xmlns:p14="http://schemas.microsoft.com/office/powerpoint/2010/main" val="218798446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9065EAB6-FBC3-46B9-9744-1B565E7826AB}" type="datetime1">
              <a:rPr lang="en-US" smtClean="0"/>
              <a:t>9/21/2013</a:t>
            </a:fld>
            <a:endParaRPr lang="en-US"/>
          </a:p>
        </p:txBody>
      </p:sp>
      <p:sp>
        <p:nvSpPr>
          <p:cNvPr id="6" name="Footer Placeholder 5"/>
          <p:cNvSpPr>
            <a:spLocks noGrp="1"/>
          </p:cNvSpPr>
          <p:nvPr>
            <p:ph type="ftr" sz="quarter" idx="11"/>
          </p:nvPr>
        </p:nvSpPr>
        <p:spPr/>
        <p:txBody>
          <a:bodyPr/>
          <a:lstStyle/>
          <a:p>
            <a:r>
              <a:rPr lang="en-US" smtClean="0"/>
              <a:t>Created by Alice Frye, Ph.D., Department of Psychology, University of Massachusetts, Lowell</a:t>
            </a:r>
            <a:endParaRPr lang="en-US"/>
          </a:p>
        </p:txBody>
      </p:sp>
      <p:sp>
        <p:nvSpPr>
          <p:cNvPr id="7" name="Slide Number Placeholder 6"/>
          <p:cNvSpPr>
            <a:spLocks noGrp="1"/>
          </p:cNvSpPr>
          <p:nvPr>
            <p:ph type="sldNum" sz="quarter" idx="12"/>
          </p:nvPr>
        </p:nvSpPr>
        <p:spPr/>
        <p:txBody>
          <a:bodyPr/>
          <a:lstStyle/>
          <a:p>
            <a:fld id="{E919DBC0-DF45-4496-B286-885E91DF2AEA}" type="slidenum">
              <a:rPr lang="en-US" smtClean="0"/>
              <a:t>‹#›</a:t>
            </a:fld>
            <a:endParaRPr lang="en-US"/>
          </a:p>
        </p:txBody>
      </p:sp>
    </p:spTree>
    <p:extLst>
      <p:ext uri="{BB962C8B-B14F-4D97-AF65-F5344CB8AC3E}">
        <p14:creationId xmlns:p14="http://schemas.microsoft.com/office/powerpoint/2010/main" val="387258698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F3C7FCE4-44D1-478D-9818-043E4712FBA5}" type="datetime1">
              <a:rPr lang="en-US" smtClean="0"/>
              <a:t>9/21/2013</a:t>
            </a:fld>
            <a:endParaRPr lang="en-US"/>
          </a:p>
        </p:txBody>
      </p:sp>
      <p:sp>
        <p:nvSpPr>
          <p:cNvPr id="8" name="Footer Placeholder 7"/>
          <p:cNvSpPr>
            <a:spLocks noGrp="1"/>
          </p:cNvSpPr>
          <p:nvPr>
            <p:ph type="ftr" sz="quarter" idx="11"/>
          </p:nvPr>
        </p:nvSpPr>
        <p:spPr/>
        <p:txBody>
          <a:bodyPr/>
          <a:lstStyle/>
          <a:p>
            <a:r>
              <a:rPr lang="en-US" smtClean="0"/>
              <a:t>Created by Alice Frye, Ph.D., Department of Psychology, University of Massachusetts, Lowell</a:t>
            </a:r>
            <a:endParaRPr lang="en-US"/>
          </a:p>
        </p:txBody>
      </p:sp>
      <p:sp>
        <p:nvSpPr>
          <p:cNvPr id="9" name="Slide Number Placeholder 8"/>
          <p:cNvSpPr>
            <a:spLocks noGrp="1"/>
          </p:cNvSpPr>
          <p:nvPr>
            <p:ph type="sldNum" sz="quarter" idx="12"/>
          </p:nvPr>
        </p:nvSpPr>
        <p:spPr/>
        <p:txBody>
          <a:bodyPr/>
          <a:lstStyle/>
          <a:p>
            <a:fld id="{E919DBC0-DF45-4496-B286-885E91DF2AEA}" type="slidenum">
              <a:rPr lang="en-US" smtClean="0"/>
              <a:t>‹#›</a:t>
            </a:fld>
            <a:endParaRPr lang="en-US"/>
          </a:p>
        </p:txBody>
      </p:sp>
    </p:spTree>
    <p:extLst>
      <p:ext uri="{BB962C8B-B14F-4D97-AF65-F5344CB8AC3E}">
        <p14:creationId xmlns:p14="http://schemas.microsoft.com/office/powerpoint/2010/main" val="21509524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23976655-7A19-4578-82A7-F840E7FC85FD}" type="datetime1">
              <a:rPr lang="en-US" smtClean="0"/>
              <a:t>9/21/2013</a:t>
            </a:fld>
            <a:endParaRPr lang="en-US"/>
          </a:p>
        </p:txBody>
      </p:sp>
      <p:sp>
        <p:nvSpPr>
          <p:cNvPr id="4" name="Footer Placeholder 3"/>
          <p:cNvSpPr>
            <a:spLocks noGrp="1"/>
          </p:cNvSpPr>
          <p:nvPr>
            <p:ph type="ftr" sz="quarter" idx="11"/>
          </p:nvPr>
        </p:nvSpPr>
        <p:spPr/>
        <p:txBody>
          <a:bodyPr/>
          <a:lstStyle/>
          <a:p>
            <a:r>
              <a:rPr lang="en-US" smtClean="0"/>
              <a:t>Created by Alice Frye, Ph.D., Department of Psychology, University of Massachusetts, Lowell</a:t>
            </a:r>
            <a:endParaRPr lang="en-US"/>
          </a:p>
        </p:txBody>
      </p:sp>
      <p:sp>
        <p:nvSpPr>
          <p:cNvPr id="5" name="Slide Number Placeholder 4"/>
          <p:cNvSpPr>
            <a:spLocks noGrp="1"/>
          </p:cNvSpPr>
          <p:nvPr>
            <p:ph type="sldNum" sz="quarter" idx="12"/>
          </p:nvPr>
        </p:nvSpPr>
        <p:spPr/>
        <p:txBody>
          <a:bodyPr/>
          <a:lstStyle/>
          <a:p>
            <a:fld id="{E919DBC0-DF45-4496-B286-885E91DF2AEA}" type="slidenum">
              <a:rPr lang="en-US" smtClean="0"/>
              <a:t>‹#›</a:t>
            </a:fld>
            <a:endParaRPr lang="en-US"/>
          </a:p>
        </p:txBody>
      </p:sp>
    </p:spTree>
    <p:extLst>
      <p:ext uri="{BB962C8B-B14F-4D97-AF65-F5344CB8AC3E}">
        <p14:creationId xmlns:p14="http://schemas.microsoft.com/office/powerpoint/2010/main" val="33596046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B9DAFED-BF8A-4603-8A3B-D45876133303}" type="datetime1">
              <a:rPr lang="en-US" smtClean="0"/>
              <a:t>9/21/2013</a:t>
            </a:fld>
            <a:endParaRPr lang="en-US"/>
          </a:p>
        </p:txBody>
      </p:sp>
      <p:sp>
        <p:nvSpPr>
          <p:cNvPr id="3" name="Footer Placeholder 2"/>
          <p:cNvSpPr>
            <a:spLocks noGrp="1"/>
          </p:cNvSpPr>
          <p:nvPr>
            <p:ph type="ftr" sz="quarter" idx="11"/>
          </p:nvPr>
        </p:nvSpPr>
        <p:spPr/>
        <p:txBody>
          <a:bodyPr/>
          <a:lstStyle/>
          <a:p>
            <a:r>
              <a:rPr lang="en-US" smtClean="0"/>
              <a:t>Created by Alice Frye, Ph.D., Department of Psychology, University of Massachusetts, Lowell</a:t>
            </a:r>
            <a:endParaRPr lang="en-US"/>
          </a:p>
        </p:txBody>
      </p:sp>
      <p:sp>
        <p:nvSpPr>
          <p:cNvPr id="4" name="Slide Number Placeholder 3"/>
          <p:cNvSpPr>
            <a:spLocks noGrp="1"/>
          </p:cNvSpPr>
          <p:nvPr>
            <p:ph type="sldNum" sz="quarter" idx="12"/>
          </p:nvPr>
        </p:nvSpPr>
        <p:spPr/>
        <p:txBody>
          <a:bodyPr/>
          <a:lstStyle/>
          <a:p>
            <a:fld id="{E919DBC0-DF45-4496-B286-885E91DF2AEA}" type="slidenum">
              <a:rPr lang="en-US" smtClean="0"/>
              <a:t>‹#›</a:t>
            </a:fld>
            <a:endParaRPr lang="en-US"/>
          </a:p>
        </p:txBody>
      </p:sp>
    </p:spTree>
    <p:extLst>
      <p:ext uri="{BB962C8B-B14F-4D97-AF65-F5344CB8AC3E}">
        <p14:creationId xmlns:p14="http://schemas.microsoft.com/office/powerpoint/2010/main" val="62155782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11A2B9C-B230-431A-A48D-7688CD84F3F2}" type="datetime1">
              <a:rPr lang="en-US" smtClean="0"/>
              <a:t>9/21/2013</a:t>
            </a:fld>
            <a:endParaRPr lang="en-US"/>
          </a:p>
        </p:txBody>
      </p:sp>
      <p:sp>
        <p:nvSpPr>
          <p:cNvPr id="6" name="Footer Placeholder 5"/>
          <p:cNvSpPr>
            <a:spLocks noGrp="1"/>
          </p:cNvSpPr>
          <p:nvPr>
            <p:ph type="ftr" sz="quarter" idx="11"/>
          </p:nvPr>
        </p:nvSpPr>
        <p:spPr/>
        <p:txBody>
          <a:bodyPr/>
          <a:lstStyle/>
          <a:p>
            <a:r>
              <a:rPr lang="en-US" smtClean="0"/>
              <a:t>Created by Alice Frye, Ph.D., Department of Psychology, University of Massachusetts, Lowell</a:t>
            </a:r>
            <a:endParaRPr lang="en-US"/>
          </a:p>
        </p:txBody>
      </p:sp>
      <p:sp>
        <p:nvSpPr>
          <p:cNvPr id="7" name="Slide Number Placeholder 6"/>
          <p:cNvSpPr>
            <a:spLocks noGrp="1"/>
          </p:cNvSpPr>
          <p:nvPr>
            <p:ph type="sldNum" sz="quarter" idx="12"/>
          </p:nvPr>
        </p:nvSpPr>
        <p:spPr/>
        <p:txBody>
          <a:bodyPr/>
          <a:lstStyle/>
          <a:p>
            <a:fld id="{E919DBC0-DF45-4496-B286-885E91DF2AEA}" type="slidenum">
              <a:rPr lang="en-US" smtClean="0"/>
              <a:t>‹#›</a:t>
            </a:fld>
            <a:endParaRPr lang="en-US"/>
          </a:p>
        </p:txBody>
      </p:sp>
    </p:spTree>
    <p:extLst>
      <p:ext uri="{BB962C8B-B14F-4D97-AF65-F5344CB8AC3E}">
        <p14:creationId xmlns:p14="http://schemas.microsoft.com/office/powerpoint/2010/main" val="284072021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8EFEF72-F52C-4B8E-A1D2-859BE3467F13}" type="datetime1">
              <a:rPr lang="en-US" smtClean="0"/>
              <a:t>9/21/2013</a:t>
            </a:fld>
            <a:endParaRPr lang="en-US"/>
          </a:p>
        </p:txBody>
      </p:sp>
      <p:sp>
        <p:nvSpPr>
          <p:cNvPr id="6" name="Footer Placeholder 5"/>
          <p:cNvSpPr>
            <a:spLocks noGrp="1"/>
          </p:cNvSpPr>
          <p:nvPr>
            <p:ph type="ftr" sz="quarter" idx="11"/>
          </p:nvPr>
        </p:nvSpPr>
        <p:spPr/>
        <p:txBody>
          <a:bodyPr/>
          <a:lstStyle/>
          <a:p>
            <a:r>
              <a:rPr lang="en-US" smtClean="0"/>
              <a:t>Created by Alice Frye, Ph.D., Department of Psychology, University of Massachusetts, Lowell</a:t>
            </a:r>
            <a:endParaRPr lang="en-US"/>
          </a:p>
        </p:txBody>
      </p:sp>
      <p:sp>
        <p:nvSpPr>
          <p:cNvPr id="7" name="Slide Number Placeholder 6"/>
          <p:cNvSpPr>
            <a:spLocks noGrp="1"/>
          </p:cNvSpPr>
          <p:nvPr>
            <p:ph type="sldNum" sz="quarter" idx="12"/>
          </p:nvPr>
        </p:nvSpPr>
        <p:spPr/>
        <p:txBody>
          <a:bodyPr/>
          <a:lstStyle/>
          <a:p>
            <a:fld id="{E919DBC0-DF45-4496-B286-885E91DF2AEA}" type="slidenum">
              <a:rPr lang="en-US" smtClean="0"/>
              <a:t>‹#›</a:t>
            </a:fld>
            <a:endParaRPr lang="en-US"/>
          </a:p>
        </p:txBody>
      </p:sp>
    </p:spTree>
    <p:extLst>
      <p:ext uri="{BB962C8B-B14F-4D97-AF65-F5344CB8AC3E}">
        <p14:creationId xmlns:p14="http://schemas.microsoft.com/office/powerpoint/2010/main" val="739611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96EEF17-9D5D-4F64-84E7-7F99531CE16C}" type="datetime1">
              <a:rPr lang="en-US" smtClean="0"/>
              <a:t>9/21/2013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smtClean="0"/>
              <a:t>Created by Alice Frye, Ph.D., Department of Psychology, University of Massachusetts, Lowell</a:t>
            </a: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919DBC0-DF45-4496-B286-885E91DF2AEA}" type="slidenum">
              <a:rPr lang="en-US" smtClean="0"/>
              <a:t>‹#›</a:t>
            </a:fld>
            <a:endParaRPr lang="en-US"/>
          </a:p>
        </p:txBody>
      </p:sp>
    </p:spTree>
    <p:extLst>
      <p:ext uri="{BB962C8B-B14F-4D97-AF65-F5344CB8AC3E}">
        <p14:creationId xmlns:p14="http://schemas.microsoft.com/office/powerpoint/2010/main" val="1759087014"/>
      </p:ext>
    </p:extLst>
  </p:cSld>
  <p:clrMap bg1="dk1" tx1="lt1" bg2="dk2" tx2="lt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Avoiding Bias in Language</a:t>
            </a:r>
            <a:endParaRPr lang="en-US" dirty="0"/>
          </a:p>
        </p:txBody>
      </p:sp>
      <p:sp>
        <p:nvSpPr>
          <p:cNvPr id="3" name="Subtitle 2"/>
          <p:cNvSpPr>
            <a:spLocks noGrp="1"/>
          </p:cNvSpPr>
          <p:nvPr>
            <p:ph type="subTitle" idx="1"/>
          </p:nvPr>
        </p:nvSpPr>
        <p:spPr/>
        <p:txBody>
          <a:bodyPr/>
          <a:lstStyle/>
          <a:p>
            <a:r>
              <a:rPr lang="en-US" dirty="0" smtClean="0"/>
              <a:t>For APA Style</a:t>
            </a:r>
            <a:endParaRPr lang="en-US" dirty="0"/>
          </a:p>
        </p:txBody>
      </p:sp>
      <p:sp>
        <p:nvSpPr>
          <p:cNvPr id="4" name="Footer Placeholder 3"/>
          <p:cNvSpPr>
            <a:spLocks noGrp="1"/>
          </p:cNvSpPr>
          <p:nvPr>
            <p:ph type="ftr" sz="quarter" idx="11"/>
          </p:nvPr>
        </p:nvSpPr>
        <p:spPr/>
        <p:txBody>
          <a:bodyPr/>
          <a:lstStyle/>
          <a:p>
            <a:r>
              <a:rPr lang="en-US" smtClean="0"/>
              <a:t>Created by Alice Frye, Ph.D., Department of Psychology, University of Massachusetts, Lowell</a:t>
            </a:r>
            <a:endParaRPr lang="en-US"/>
          </a:p>
        </p:txBody>
      </p:sp>
      <p:sp>
        <p:nvSpPr>
          <p:cNvPr id="5" name="Slide Number Placeholder 4"/>
          <p:cNvSpPr>
            <a:spLocks noGrp="1"/>
          </p:cNvSpPr>
          <p:nvPr>
            <p:ph type="sldNum" sz="quarter" idx="12"/>
          </p:nvPr>
        </p:nvSpPr>
        <p:spPr/>
        <p:txBody>
          <a:bodyPr/>
          <a:lstStyle/>
          <a:p>
            <a:fld id="{E919DBC0-DF45-4496-B286-885E91DF2AEA}" type="slidenum">
              <a:rPr lang="en-US" smtClean="0"/>
              <a:t>1</a:t>
            </a:fld>
            <a:endParaRPr lang="en-US"/>
          </a:p>
        </p:txBody>
      </p:sp>
      <p:pic>
        <p:nvPicPr>
          <p:cNvPr id="6" name="Picture 2" descr="UMass Lowell Logo"/>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68945" y="533400"/>
            <a:ext cx="1623810" cy="146304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3696766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Why We Try to </a:t>
            </a:r>
            <a:r>
              <a:rPr lang="en-US" dirty="0"/>
              <a:t>A</a:t>
            </a:r>
            <a:r>
              <a:rPr lang="en-US" dirty="0" smtClean="0"/>
              <a:t>void </a:t>
            </a:r>
            <a:r>
              <a:rPr lang="en-US" dirty="0"/>
              <a:t>B</a:t>
            </a:r>
            <a:r>
              <a:rPr lang="en-US" dirty="0" smtClean="0"/>
              <a:t>ias in Language</a:t>
            </a:r>
            <a:endParaRPr lang="en-US" dirty="0"/>
          </a:p>
        </p:txBody>
      </p:sp>
      <p:sp>
        <p:nvSpPr>
          <p:cNvPr id="3" name="Content Placeholder 2"/>
          <p:cNvSpPr>
            <a:spLocks noGrp="1"/>
          </p:cNvSpPr>
          <p:nvPr>
            <p:ph idx="1"/>
          </p:nvPr>
        </p:nvSpPr>
        <p:spPr/>
        <p:txBody>
          <a:bodyPr/>
          <a:lstStyle/>
          <a:p>
            <a:r>
              <a:rPr lang="en-US" dirty="0" smtClean="0"/>
              <a:t>Psychology is often concerned with the study of behavior</a:t>
            </a:r>
          </a:p>
          <a:p>
            <a:r>
              <a:rPr lang="en-US" dirty="0"/>
              <a:t>W</a:t>
            </a:r>
            <a:r>
              <a:rPr lang="en-US" dirty="0" smtClean="0"/>
              <a:t>e may study </a:t>
            </a:r>
          </a:p>
          <a:p>
            <a:pPr lvl="1"/>
            <a:r>
              <a:rPr lang="en-US" dirty="0" smtClean="0"/>
              <a:t>People who are mentally ill</a:t>
            </a:r>
          </a:p>
          <a:p>
            <a:pPr lvl="1"/>
            <a:r>
              <a:rPr lang="en-US" dirty="0" smtClean="0"/>
              <a:t>People who have physical disabilities</a:t>
            </a:r>
          </a:p>
          <a:p>
            <a:pPr lvl="1"/>
            <a:r>
              <a:rPr lang="en-US" dirty="0" smtClean="0"/>
              <a:t>People who have learning or cognitive disabilities</a:t>
            </a:r>
          </a:p>
          <a:p>
            <a:r>
              <a:rPr lang="en-US" dirty="0" smtClean="0"/>
              <a:t>Often we study people who face special challenges</a:t>
            </a:r>
            <a:endParaRPr lang="en-US" dirty="0"/>
          </a:p>
        </p:txBody>
      </p:sp>
      <p:sp>
        <p:nvSpPr>
          <p:cNvPr id="4" name="Footer Placeholder 3"/>
          <p:cNvSpPr>
            <a:spLocks noGrp="1"/>
          </p:cNvSpPr>
          <p:nvPr>
            <p:ph type="ftr" sz="quarter" idx="11"/>
          </p:nvPr>
        </p:nvSpPr>
        <p:spPr/>
        <p:txBody>
          <a:bodyPr/>
          <a:lstStyle/>
          <a:p>
            <a:r>
              <a:rPr lang="en-US" smtClean="0"/>
              <a:t>Created by Alice Frye, Ph.D., Department of Psychology, University of Massachusetts, Lowell</a:t>
            </a:r>
            <a:endParaRPr lang="en-US"/>
          </a:p>
        </p:txBody>
      </p:sp>
      <p:sp>
        <p:nvSpPr>
          <p:cNvPr id="5" name="Slide Number Placeholder 4"/>
          <p:cNvSpPr>
            <a:spLocks noGrp="1"/>
          </p:cNvSpPr>
          <p:nvPr>
            <p:ph type="sldNum" sz="quarter" idx="12"/>
          </p:nvPr>
        </p:nvSpPr>
        <p:spPr/>
        <p:txBody>
          <a:bodyPr/>
          <a:lstStyle/>
          <a:p>
            <a:fld id="{E919DBC0-DF45-4496-B286-885E91DF2AEA}" type="slidenum">
              <a:rPr lang="en-US" smtClean="0"/>
              <a:t>10</a:t>
            </a:fld>
            <a:endParaRPr lang="en-US"/>
          </a:p>
        </p:txBody>
      </p:sp>
    </p:spTree>
    <p:extLst>
      <p:ext uri="{BB962C8B-B14F-4D97-AF65-F5344CB8AC3E}">
        <p14:creationId xmlns:p14="http://schemas.microsoft.com/office/powerpoint/2010/main" val="63765814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Why We Try to Avoid Bias in Language</a:t>
            </a:r>
          </a:p>
        </p:txBody>
      </p:sp>
      <p:sp>
        <p:nvSpPr>
          <p:cNvPr id="3" name="Content Placeholder 2"/>
          <p:cNvSpPr>
            <a:spLocks noGrp="1"/>
          </p:cNvSpPr>
          <p:nvPr>
            <p:ph idx="1"/>
          </p:nvPr>
        </p:nvSpPr>
        <p:spPr/>
        <p:txBody>
          <a:bodyPr/>
          <a:lstStyle/>
          <a:p>
            <a:r>
              <a:rPr lang="en-US" dirty="0" smtClean="0"/>
              <a:t>People we study may have disabilities or problems</a:t>
            </a:r>
          </a:p>
          <a:p>
            <a:pPr lvl="1"/>
            <a:r>
              <a:rPr lang="en-US" dirty="0" smtClean="0"/>
              <a:t>They may be “outside the norm” in some aspects of functioning</a:t>
            </a:r>
          </a:p>
          <a:p>
            <a:r>
              <a:rPr lang="en-US" dirty="0" smtClean="0"/>
              <a:t>We need to be sure that our language does not imply that they are “outside the norm” in terms of their rights, potential and privileges as human beings</a:t>
            </a:r>
            <a:endParaRPr lang="en-US" dirty="0"/>
          </a:p>
        </p:txBody>
      </p:sp>
      <p:sp>
        <p:nvSpPr>
          <p:cNvPr id="4" name="Footer Placeholder 3"/>
          <p:cNvSpPr>
            <a:spLocks noGrp="1"/>
          </p:cNvSpPr>
          <p:nvPr>
            <p:ph type="ftr" sz="quarter" idx="11"/>
          </p:nvPr>
        </p:nvSpPr>
        <p:spPr/>
        <p:txBody>
          <a:bodyPr/>
          <a:lstStyle/>
          <a:p>
            <a:r>
              <a:rPr lang="en-US" smtClean="0"/>
              <a:t>Created by Alice Frye, Ph.D., Department of Psychology, University of Massachusetts, Lowell</a:t>
            </a:r>
            <a:endParaRPr lang="en-US"/>
          </a:p>
        </p:txBody>
      </p:sp>
      <p:sp>
        <p:nvSpPr>
          <p:cNvPr id="5" name="Slide Number Placeholder 4"/>
          <p:cNvSpPr>
            <a:spLocks noGrp="1"/>
          </p:cNvSpPr>
          <p:nvPr>
            <p:ph type="sldNum" sz="quarter" idx="12"/>
          </p:nvPr>
        </p:nvSpPr>
        <p:spPr/>
        <p:txBody>
          <a:bodyPr/>
          <a:lstStyle/>
          <a:p>
            <a:fld id="{E919DBC0-DF45-4496-B286-885E91DF2AEA}" type="slidenum">
              <a:rPr lang="en-US" smtClean="0"/>
              <a:t>11</a:t>
            </a:fld>
            <a:endParaRPr lang="en-US"/>
          </a:p>
        </p:txBody>
      </p:sp>
    </p:spTree>
    <p:extLst>
      <p:ext uri="{BB962C8B-B14F-4D97-AF65-F5344CB8AC3E}">
        <p14:creationId xmlns:p14="http://schemas.microsoft.com/office/powerpoint/2010/main" val="234721133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How to avoid bias in language</a:t>
            </a:r>
            <a:endParaRPr lang="en-US" dirty="0"/>
          </a:p>
        </p:txBody>
      </p:sp>
      <p:sp>
        <p:nvSpPr>
          <p:cNvPr id="3" name="Content Placeholder 2"/>
          <p:cNvSpPr>
            <a:spLocks noGrp="1"/>
          </p:cNvSpPr>
          <p:nvPr>
            <p:ph idx="1"/>
          </p:nvPr>
        </p:nvSpPr>
        <p:spPr/>
        <p:txBody>
          <a:bodyPr>
            <a:normAutofit fontScale="85000" lnSpcReduction="20000"/>
          </a:bodyPr>
          <a:lstStyle/>
          <a:p>
            <a:r>
              <a:rPr lang="en-US" dirty="0" smtClean="0"/>
              <a:t>This can be hard because what is considered “biased” changes over time</a:t>
            </a:r>
          </a:p>
          <a:p>
            <a:r>
              <a:rPr lang="en-US" dirty="0" smtClean="0"/>
              <a:t>Terms that were once acceptable are not  acceptable now</a:t>
            </a:r>
          </a:p>
          <a:p>
            <a:r>
              <a:rPr lang="en-US" dirty="0" smtClean="0"/>
              <a:t>Groups change over time regarding the words they are comfortable with</a:t>
            </a:r>
          </a:p>
          <a:p>
            <a:r>
              <a:rPr lang="en-US" dirty="0" smtClean="0"/>
              <a:t>It is our responsibility keep up with these changes</a:t>
            </a:r>
          </a:p>
          <a:p>
            <a:r>
              <a:rPr lang="en-US" dirty="0" smtClean="0"/>
              <a:t>Asking our friends and colleagues is a start, but not a certain solution for avoiding bias</a:t>
            </a:r>
          </a:p>
          <a:p>
            <a:r>
              <a:rPr lang="en-US" dirty="0" smtClean="0"/>
              <a:t>Using common media and cultural terms will not be a certain solution for avoiding bias </a:t>
            </a:r>
            <a:endParaRPr lang="en-US" dirty="0"/>
          </a:p>
        </p:txBody>
      </p:sp>
      <p:sp>
        <p:nvSpPr>
          <p:cNvPr id="4" name="Footer Placeholder 3"/>
          <p:cNvSpPr>
            <a:spLocks noGrp="1"/>
          </p:cNvSpPr>
          <p:nvPr>
            <p:ph type="ftr" sz="quarter" idx="11"/>
          </p:nvPr>
        </p:nvSpPr>
        <p:spPr/>
        <p:txBody>
          <a:bodyPr/>
          <a:lstStyle/>
          <a:p>
            <a:r>
              <a:rPr lang="en-US" smtClean="0"/>
              <a:t>Created by Alice Frye, Ph.D., Department of Psychology, University of Massachusetts, Lowell</a:t>
            </a:r>
            <a:endParaRPr lang="en-US"/>
          </a:p>
        </p:txBody>
      </p:sp>
      <p:sp>
        <p:nvSpPr>
          <p:cNvPr id="5" name="Slide Number Placeholder 4"/>
          <p:cNvSpPr>
            <a:spLocks noGrp="1"/>
          </p:cNvSpPr>
          <p:nvPr>
            <p:ph type="sldNum" sz="quarter" idx="12"/>
          </p:nvPr>
        </p:nvSpPr>
        <p:spPr/>
        <p:txBody>
          <a:bodyPr/>
          <a:lstStyle/>
          <a:p>
            <a:fld id="{E919DBC0-DF45-4496-B286-885E91DF2AEA}" type="slidenum">
              <a:rPr lang="en-US" smtClean="0"/>
              <a:t>12</a:t>
            </a:fld>
            <a:endParaRPr lang="en-US"/>
          </a:p>
        </p:txBody>
      </p:sp>
    </p:spTree>
    <p:extLst>
      <p:ext uri="{BB962C8B-B14F-4D97-AF65-F5344CB8AC3E}">
        <p14:creationId xmlns:p14="http://schemas.microsoft.com/office/powerpoint/2010/main" val="180479452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Guidelines for avoiding Bias</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The APA style manual (2011) has three general guidelines for avoiding bias</a:t>
            </a:r>
          </a:p>
          <a:p>
            <a:pPr marL="0" indent="0">
              <a:buNone/>
            </a:pPr>
            <a:r>
              <a:rPr lang="en-US" dirty="0" smtClean="0"/>
              <a:t>(1) Describe at appropriate level of specificity</a:t>
            </a:r>
          </a:p>
          <a:p>
            <a:pPr marL="0" indent="0">
              <a:buNone/>
            </a:pPr>
            <a:r>
              <a:rPr lang="en-US" dirty="0" smtClean="0"/>
              <a:t>(2) Be sensitive to labels</a:t>
            </a:r>
          </a:p>
          <a:p>
            <a:pPr marL="0" indent="0">
              <a:buNone/>
            </a:pPr>
            <a:r>
              <a:rPr lang="en-US" dirty="0" smtClean="0"/>
              <a:t>(3) Acknowledge participation</a:t>
            </a:r>
          </a:p>
          <a:p>
            <a:pPr marL="0" indent="0">
              <a:buNone/>
            </a:pPr>
            <a:endParaRPr lang="en-US" dirty="0" smtClean="0"/>
          </a:p>
          <a:p>
            <a:r>
              <a:rPr lang="en-US" dirty="0" smtClean="0"/>
              <a:t>These guidelines are a start</a:t>
            </a:r>
          </a:p>
          <a:p>
            <a:r>
              <a:rPr lang="en-US" dirty="0" smtClean="0"/>
              <a:t>Following them will help you avoid bias</a:t>
            </a:r>
          </a:p>
          <a:p>
            <a:r>
              <a:rPr lang="en-US" dirty="0" smtClean="0"/>
              <a:t>But not guarantee it</a:t>
            </a:r>
            <a:endParaRPr lang="en-US" dirty="0"/>
          </a:p>
        </p:txBody>
      </p:sp>
      <p:sp>
        <p:nvSpPr>
          <p:cNvPr id="4" name="Footer Placeholder 3"/>
          <p:cNvSpPr>
            <a:spLocks noGrp="1"/>
          </p:cNvSpPr>
          <p:nvPr>
            <p:ph type="ftr" sz="quarter" idx="11"/>
          </p:nvPr>
        </p:nvSpPr>
        <p:spPr/>
        <p:txBody>
          <a:bodyPr/>
          <a:lstStyle/>
          <a:p>
            <a:r>
              <a:rPr lang="en-US" smtClean="0"/>
              <a:t>Created by Alice Frye, Ph.D., Department of Psychology, University of Massachusetts, Lowell</a:t>
            </a:r>
            <a:endParaRPr lang="en-US"/>
          </a:p>
        </p:txBody>
      </p:sp>
      <p:sp>
        <p:nvSpPr>
          <p:cNvPr id="5" name="Slide Number Placeholder 4"/>
          <p:cNvSpPr>
            <a:spLocks noGrp="1"/>
          </p:cNvSpPr>
          <p:nvPr>
            <p:ph type="sldNum" sz="quarter" idx="12"/>
          </p:nvPr>
        </p:nvSpPr>
        <p:spPr/>
        <p:txBody>
          <a:bodyPr/>
          <a:lstStyle/>
          <a:p>
            <a:fld id="{E919DBC0-DF45-4496-B286-885E91DF2AEA}" type="slidenum">
              <a:rPr lang="en-US" smtClean="0"/>
              <a:t>13</a:t>
            </a:fld>
            <a:endParaRPr lang="en-US"/>
          </a:p>
        </p:txBody>
      </p:sp>
    </p:spTree>
    <p:extLst>
      <p:ext uri="{BB962C8B-B14F-4D97-AF65-F5344CB8AC3E}">
        <p14:creationId xmlns:p14="http://schemas.microsoft.com/office/powerpoint/2010/main" val="3805861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1066800"/>
            <a:ext cx="8001000" cy="1103864"/>
          </a:xfrm>
        </p:spPr>
        <p:txBody>
          <a:bodyPr>
            <a:normAutofit fontScale="90000"/>
          </a:bodyPr>
          <a:lstStyle/>
          <a:p>
            <a:r>
              <a:rPr lang="en-US" dirty="0" smtClean="0"/>
              <a:t/>
            </a:r>
            <a:br>
              <a:rPr lang="en-US" dirty="0" smtClean="0"/>
            </a:br>
            <a:r>
              <a:rPr lang="en-US" dirty="0" smtClean="0"/>
              <a:t>Guideline </a:t>
            </a:r>
            <a:r>
              <a:rPr lang="en-US" dirty="0"/>
              <a:t>1-Describe at Appropriate Level of Specificity</a:t>
            </a:r>
            <a:br>
              <a:rPr lang="en-US" dirty="0"/>
            </a:br>
            <a:endParaRPr lang="en-US" dirty="0"/>
          </a:p>
        </p:txBody>
      </p:sp>
      <p:sp>
        <p:nvSpPr>
          <p:cNvPr id="3" name="Content Placeholder 2"/>
          <p:cNvSpPr>
            <a:spLocks noGrp="1"/>
          </p:cNvSpPr>
          <p:nvPr>
            <p:ph idx="1"/>
          </p:nvPr>
        </p:nvSpPr>
        <p:spPr>
          <a:xfrm>
            <a:off x="457200" y="2362200"/>
            <a:ext cx="8229600" cy="3763963"/>
          </a:xfrm>
        </p:spPr>
        <p:txBody>
          <a:bodyPr>
            <a:normAutofit fontScale="85000" lnSpcReduction="20000"/>
          </a:bodyPr>
          <a:lstStyle/>
          <a:p>
            <a:r>
              <a:rPr lang="en-US" dirty="0" smtClean="0"/>
              <a:t>The goal is to make sure participants are fully and fairly described</a:t>
            </a:r>
          </a:p>
          <a:p>
            <a:pPr lvl="1"/>
            <a:r>
              <a:rPr lang="en-US" dirty="0" smtClean="0"/>
              <a:t>In terms of race and ethnicity</a:t>
            </a:r>
          </a:p>
          <a:p>
            <a:pPr lvl="1"/>
            <a:r>
              <a:rPr lang="en-US" dirty="0" smtClean="0"/>
              <a:t>In terms of sex</a:t>
            </a:r>
            <a:r>
              <a:rPr lang="en-US" dirty="0"/>
              <a:t> </a:t>
            </a:r>
            <a:r>
              <a:rPr lang="en-US" dirty="0" smtClean="0"/>
              <a:t>and sexual orientation</a:t>
            </a:r>
          </a:p>
          <a:p>
            <a:pPr lvl="1"/>
            <a:r>
              <a:rPr lang="en-US" dirty="0" smtClean="0"/>
              <a:t>In terms of age</a:t>
            </a:r>
          </a:p>
          <a:p>
            <a:pPr lvl="1"/>
            <a:r>
              <a:rPr lang="en-US" dirty="0" smtClean="0"/>
              <a:t>In terms of any </a:t>
            </a:r>
            <a:r>
              <a:rPr lang="en-US" u="sng" dirty="0" smtClean="0"/>
              <a:t>relevant</a:t>
            </a:r>
            <a:r>
              <a:rPr lang="en-US" dirty="0" smtClean="0"/>
              <a:t> conditions or illnesses they may have</a:t>
            </a:r>
          </a:p>
          <a:p>
            <a:r>
              <a:rPr lang="en-US" dirty="0" smtClean="0"/>
              <a:t>Characteristics that are not relevant should not be described</a:t>
            </a:r>
          </a:p>
          <a:p>
            <a:r>
              <a:rPr lang="en-US" dirty="0" smtClean="0"/>
              <a:t>So you need to </a:t>
            </a:r>
            <a:r>
              <a:rPr lang="en-US" i="1" dirty="0" smtClean="0"/>
              <a:t>think</a:t>
            </a:r>
            <a:r>
              <a:rPr lang="en-US" dirty="0" smtClean="0"/>
              <a:t> about what is actually relevant</a:t>
            </a:r>
          </a:p>
        </p:txBody>
      </p:sp>
      <p:sp>
        <p:nvSpPr>
          <p:cNvPr id="4" name="Footer Placeholder 3"/>
          <p:cNvSpPr>
            <a:spLocks noGrp="1"/>
          </p:cNvSpPr>
          <p:nvPr>
            <p:ph type="ftr" sz="quarter" idx="11"/>
          </p:nvPr>
        </p:nvSpPr>
        <p:spPr/>
        <p:txBody>
          <a:bodyPr/>
          <a:lstStyle/>
          <a:p>
            <a:r>
              <a:rPr lang="en-US" smtClean="0"/>
              <a:t>Created by Alice Frye, Ph.D., Department of Psychology, University of Massachusetts, Lowell</a:t>
            </a:r>
            <a:endParaRPr lang="en-US"/>
          </a:p>
        </p:txBody>
      </p:sp>
      <p:sp>
        <p:nvSpPr>
          <p:cNvPr id="5" name="Slide Number Placeholder 4"/>
          <p:cNvSpPr>
            <a:spLocks noGrp="1"/>
          </p:cNvSpPr>
          <p:nvPr>
            <p:ph type="sldNum" sz="quarter" idx="12"/>
          </p:nvPr>
        </p:nvSpPr>
        <p:spPr/>
        <p:txBody>
          <a:bodyPr/>
          <a:lstStyle/>
          <a:p>
            <a:fld id="{E919DBC0-DF45-4496-B286-885E91DF2AEA}" type="slidenum">
              <a:rPr lang="en-US" smtClean="0"/>
              <a:t>14</a:t>
            </a:fld>
            <a:endParaRPr lang="en-US"/>
          </a:p>
        </p:txBody>
      </p:sp>
    </p:spTree>
    <p:extLst>
      <p:ext uri="{BB962C8B-B14F-4D97-AF65-F5344CB8AC3E}">
        <p14:creationId xmlns:p14="http://schemas.microsoft.com/office/powerpoint/2010/main" val="413433736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Guideline 1-Example</a:t>
            </a:r>
            <a:endParaRPr lang="en-US" dirty="0"/>
          </a:p>
        </p:txBody>
      </p:sp>
      <p:sp>
        <p:nvSpPr>
          <p:cNvPr id="3" name="Content Placeholder 2"/>
          <p:cNvSpPr>
            <a:spLocks noGrp="1"/>
          </p:cNvSpPr>
          <p:nvPr>
            <p:ph idx="1"/>
          </p:nvPr>
        </p:nvSpPr>
        <p:spPr/>
        <p:txBody>
          <a:bodyPr/>
          <a:lstStyle/>
          <a:p>
            <a:r>
              <a:rPr lang="en-US" dirty="0" smtClean="0"/>
              <a:t>Here is a bad example:</a:t>
            </a:r>
          </a:p>
          <a:p>
            <a:pPr marL="0" indent="0">
              <a:buNone/>
            </a:pPr>
            <a:r>
              <a:rPr lang="en-US" dirty="0" smtClean="0">
                <a:solidFill>
                  <a:srgbClr val="FF0000"/>
                </a:solidFill>
              </a:rPr>
              <a:t>Participants included poor elderly non-whites</a:t>
            </a:r>
          </a:p>
          <a:p>
            <a:r>
              <a:rPr lang="en-US" dirty="0" smtClean="0"/>
              <a:t>Here is a better example:</a:t>
            </a:r>
          </a:p>
          <a:p>
            <a:pPr marL="0" indent="0">
              <a:buNone/>
            </a:pPr>
            <a:r>
              <a:rPr lang="en-US" dirty="0" smtClean="0">
                <a:solidFill>
                  <a:srgbClr val="FF0000"/>
                </a:solidFill>
              </a:rPr>
              <a:t>Participants included Hispanic Americans over the age of 65, who had incomes below the federal poverty level.  </a:t>
            </a:r>
            <a:endParaRPr lang="en-US" dirty="0">
              <a:solidFill>
                <a:srgbClr val="FF0000"/>
              </a:solidFill>
            </a:endParaRPr>
          </a:p>
        </p:txBody>
      </p:sp>
      <p:sp>
        <p:nvSpPr>
          <p:cNvPr id="4" name="Footer Placeholder 3"/>
          <p:cNvSpPr>
            <a:spLocks noGrp="1"/>
          </p:cNvSpPr>
          <p:nvPr>
            <p:ph type="ftr" sz="quarter" idx="11"/>
          </p:nvPr>
        </p:nvSpPr>
        <p:spPr/>
        <p:txBody>
          <a:bodyPr/>
          <a:lstStyle/>
          <a:p>
            <a:r>
              <a:rPr lang="en-US" smtClean="0"/>
              <a:t>Created by Alice Frye, Ph.D., Department of Psychology, University of Massachusetts, Lowell</a:t>
            </a:r>
            <a:endParaRPr lang="en-US"/>
          </a:p>
        </p:txBody>
      </p:sp>
      <p:sp>
        <p:nvSpPr>
          <p:cNvPr id="5" name="Slide Number Placeholder 4"/>
          <p:cNvSpPr>
            <a:spLocks noGrp="1"/>
          </p:cNvSpPr>
          <p:nvPr>
            <p:ph type="sldNum" sz="quarter" idx="12"/>
          </p:nvPr>
        </p:nvSpPr>
        <p:spPr/>
        <p:txBody>
          <a:bodyPr/>
          <a:lstStyle/>
          <a:p>
            <a:fld id="{E919DBC0-DF45-4496-B286-885E91DF2AEA}" type="slidenum">
              <a:rPr lang="en-US" smtClean="0"/>
              <a:t>15</a:t>
            </a:fld>
            <a:endParaRPr lang="en-US"/>
          </a:p>
        </p:txBody>
      </p:sp>
    </p:spTree>
    <p:extLst>
      <p:ext uri="{BB962C8B-B14F-4D97-AF65-F5344CB8AC3E}">
        <p14:creationId xmlns:p14="http://schemas.microsoft.com/office/powerpoint/2010/main" val="365954663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Guideline 1-Notes on the Example</a:t>
            </a:r>
            <a:endParaRPr lang="en-US" dirty="0"/>
          </a:p>
        </p:txBody>
      </p:sp>
      <p:sp>
        <p:nvSpPr>
          <p:cNvPr id="3" name="Content Placeholder 2"/>
          <p:cNvSpPr>
            <a:spLocks noGrp="1"/>
          </p:cNvSpPr>
          <p:nvPr>
            <p:ph idx="1"/>
          </p:nvPr>
        </p:nvSpPr>
        <p:spPr/>
        <p:txBody>
          <a:bodyPr>
            <a:normAutofit fontScale="85000" lnSpcReduction="20000"/>
          </a:bodyPr>
          <a:lstStyle/>
          <a:p>
            <a:r>
              <a:rPr lang="en-US" dirty="0" smtClean="0"/>
              <a:t>The bad example is too general</a:t>
            </a:r>
          </a:p>
          <a:p>
            <a:r>
              <a:rPr lang="en-US" dirty="0" smtClean="0"/>
              <a:t>The bad example uses inexact terms that don’t clearly describe the sample and have negative meanings</a:t>
            </a:r>
          </a:p>
          <a:p>
            <a:r>
              <a:rPr lang="en-US" dirty="0" smtClean="0"/>
              <a:t>The better example is more specific</a:t>
            </a:r>
          </a:p>
          <a:p>
            <a:r>
              <a:rPr lang="en-US" dirty="0" smtClean="0"/>
              <a:t>The better example uses objective descriptions such as “below the poverty line,” and gives details about age and race</a:t>
            </a:r>
          </a:p>
          <a:p>
            <a:r>
              <a:rPr lang="en-US" dirty="0" smtClean="0"/>
              <a:t>The better example could be improved by giving more detail about the ethnicity of the sample, if they are, for instance, of specific Hispanic ethnicities.  This information would also be relevant to include if it is available.    </a:t>
            </a:r>
            <a:endParaRPr lang="en-US" dirty="0"/>
          </a:p>
        </p:txBody>
      </p:sp>
      <p:sp>
        <p:nvSpPr>
          <p:cNvPr id="4" name="Footer Placeholder 3"/>
          <p:cNvSpPr>
            <a:spLocks noGrp="1"/>
          </p:cNvSpPr>
          <p:nvPr>
            <p:ph type="ftr" sz="quarter" idx="11"/>
          </p:nvPr>
        </p:nvSpPr>
        <p:spPr/>
        <p:txBody>
          <a:bodyPr/>
          <a:lstStyle/>
          <a:p>
            <a:r>
              <a:rPr lang="en-US" smtClean="0"/>
              <a:t>Created by Alice Frye, Ph.D., Department of Psychology, University of Massachusetts, Lowell</a:t>
            </a:r>
            <a:endParaRPr lang="en-US"/>
          </a:p>
        </p:txBody>
      </p:sp>
      <p:sp>
        <p:nvSpPr>
          <p:cNvPr id="5" name="Slide Number Placeholder 4"/>
          <p:cNvSpPr>
            <a:spLocks noGrp="1"/>
          </p:cNvSpPr>
          <p:nvPr>
            <p:ph type="sldNum" sz="quarter" idx="12"/>
          </p:nvPr>
        </p:nvSpPr>
        <p:spPr/>
        <p:txBody>
          <a:bodyPr/>
          <a:lstStyle/>
          <a:p>
            <a:fld id="{E919DBC0-DF45-4496-B286-885E91DF2AEA}" type="slidenum">
              <a:rPr lang="en-US" smtClean="0"/>
              <a:t>16</a:t>
            </a:fld>
            <a:endParaRPr lang="en-US"/>
          </a:p>
        </p:txBody>
      </p:sp>
    </p:spTree>
    <p:extLst>
      <p:ext uri="{BB962C8B-B14F-4D97-AF65-F5344CB8AC3E}">
        <p14:creationId xmlns:p14="http://schemas.microsoft.com/office/powerpoint/2010/main" val="417565370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Guideline 2-Be sensitive to labels</a:t>
            </a:r>
            <a:endParaRPr lang="en-US" dirty="0"/>
          </a:p>
        </p:txBody>
      </p:sp>
      <p:sp>
        <p:nvSpPr>
          <p:cNvPr id="3" name="Content Placeholder 2"/>
          <p:cNvSpPr>
            <a:spLocks noGrp="1"/>
          </p:cNvSpPr>
          <p:nvPr>
            <p:ph idx="1"/>
          </p:nvPr>
        </p:nvSpPr>
        <p:spPr/>
        <p:txBody>
          <a:bodyPr>
            <a:normAutofit/>
          </a:bodyPr>
          <a:lstStyle/>
          <a:p>
            <a:r>
              <a:rPr lang="en-US" dirty="0" smtClean="0"/>
              <a:t>People may be grouped by labels, such as racial or ethnic categories, symptom levels or diagnostic categories.</a:t>
            </a:r>
          </a:p>
          <a:p>
            <a:r>
              <a:rPr lang="en-US" dirty="0" smtClean="0"/>
              <a:t>It is important to use labels fairly</a:t>
            </a:r>
          </a:p>
          <a:p>
            <a:pPr lvl="1"/>
            <a:r>
              <a:rPr lang="en-US" dirty="0" smtClean="0"/>
              <a:t>So that one group does not seem “better” than another</a:t>
            </a:r>
          </a:p>
          <a:p>
            <a:r>
              <a:rPr lang="en-US" dirty="0" smtClean="0"/>
              <a:t>It is important to use labels that are the accepted usage by the members of that group</a:t>
            </a:r>
            <a:endParaRPr lang="en-US" dirty="0"/>
          </a:p>
        </p:txBody>
      </p:sp>
      <p:sp>
        <p:nvSpPr>
          <p:cNvPr id="4" name="Footer Placeholder 3"/>
          <p:cNvSpPr>
            <a:spLocks noGrp="1"/>
          </p:cNvSpPr>
          <p:nvPr>
            <p:ph type="ftr" sz="quarter" idx="11"/>
          </p:nvPr>
        </p:nvSpPr>
        <p:spPr/>
        <p:txBody>
          <a:bodyPr/>
          <a:lstStyle/>
          <a:p>
            <a:r>
              <a:rPr lang="en-US" smtClean="0"/>
              <a:t>Created by Alice Frye, Ph.D., Department of Psychology, University of Massachusetts, Lowell</a:t>
            </a:r>
            <a:endParaRPr lang="en-US"/>
          </a:p>
        </p:txBody>
      </p:sp>
      <p:sp>
        <p:nvSpPr>
          <p:cNvPr id="5" name="Slide Number Placeholder 4"/>
          <p:cNvSpPr>
            <a:spLocks noGrp="1"/>
          </p:cNvSpPr>
          <p:nvPr>
            <p:ph type="sldNum" sz="quarter" idx="12"/>
          </p:nvPr>
        </p:nvSpPr>
        <p:spPr/>
        <p:txBody>
          <a:bodyPr/>
          <a:lstStyle/>
          <a:p>
            <a:fld id="{E919DBC0-DF45-4496-B286-885E91DF2AEA}" type="slidenum">
              <a:rPr lang="en-US" smtClean="0"/>
              <a:t>17</a:t>
            </a:fld>
            <a:endParaRPr lang="en-US"/>
          </a:p>
        </p:txBody>
      </p:sp>
    </p:spTree>
    <p:extLst>
      <p:ext uri="{BB962C8B-B14F-4D97-AF65-F5344CB8AC3E}">
        <p14:creationId xmlns:p14="http://schemas.microsoft.com/office/powerpoint/2010/main" val="419178509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Guideline 2-Example</a:t>
            </a:r>
            <a:endParaRPr lang="en-US" dirty="0"/>
          </a:p>
        </p:txBody>
      </p:sp>
      <p:sp>
        <p:nvSpPr>
          <p:cNvPr id="3" name="Content Placeholder 2"/>
          <p:cNvSpPr>
            <a:spLocks noGrp="1"/>
          </p:cNvSpPr>
          <p:nvPr>
            <p:ph idx="1"/>
          </p:nvPr>
        </p:nvSpPr>
        <p:spPr/>
        <p:txBody>
          <a:bodyPr/>
          <a:lstStyle/>
          <a:p>
            <a:r>
              <a:rPr lang="en-US" dirty="0" smtClean="0"/>
              <a:t>A bad example</a:t>
            </a:r>
          </a:p>
          <a:p>
            <a:pPr marL="0" indent="0">
              <a:buNone/>
            </a:pPr>
            <a:r>
              <a:rPr lang="en-US" dirty="0" smtClean="0">
                <a:solidFill>
                  <a:srgbClr val="FF0000"/>
                </a:solidFill>
              </a:rPr>
              <a:t>Researchers collected data from mentally ill urban youth</a:t>
            </a:r>
            <a:r>
              <a:rPr lang="en-US" dirty="0" smtClean="0"/>
              <a:t>.</a:t>
            </a:r>
          </a:p>
          <a:p>
            <a:r>
              <a:rPr lang="en-US" dirty="0" smtClean="0"/>
              <a:t>A better example</a:t>
            </a:r>
          </a:p>
          <a:p>
            <a:pPr marL="0" indent="0">
              <a:buNone/>
            </a:pPr>
            <a:r>
              <a:rPr lang="en-US" dirty="0" smtClean="0">
                <a:solidFill>
                  <a:srgbClr val="FF0000"/>
                </a:solidFill>
              </a:rPr>
              <a:t>Researchers collected data from adolescents aged 13 to 18 who lived in metropolitan areas and met criteria for schizophrenia or depression.</a:t>
            </a:r>
          </a:p>
        </p:txBody>
      </p:sp>
      <p:sp>
        <p:nvSpPr>
          <p:cNvPr id="4" name="Footer Placeholder 3"/>
          <p:cNvSpPr>
            <a:spLocks noGrp="1"/>
          </p:cNvSpPr>
          <p:nvPr>
            <p:ph type="ftr" sz="quarter" idx="11"/>
          </p:nvPr>
        </p:nvSpPr>
        <p:spPr/>
        <p:txBody>
          <a:bodyPr/>
          <a:lstStyle/>
          <a:p>
            <a:r>
              <a:rPr lang="en-US" smtClean="0"/>
              <a:t>Created by Alice Frye, Ph.D., Department of Psychology, University of Massachusetts, Lowell</a:t>
            </a:r>
            <a:endParaRPr lang="en-US"/>
          </a:p>
        </p:txBody>
      </p:sp>
      <p:sp>
        <p:nvSpPr>
          <p:cNvPr id="5" name="Slide Number Placeholder 4"/>
          <p:cNvSpPr>
            <a:spLocks noGrp="1"/>
          </p:cNvSpPr>
          <p:nvPr>
            <p:ph type="sldNum" sz="quarter" idx="12"/>
          </p:nvPr>
        </p:nvSpPr>
        <p:spPr/>
        <p:txBody>
          <a:bodyPr/>
          <a:lstStyle/>
          <a:p>
            <a:fld id="{E919DBC0-DF45-4496-B286-885E91DF2AEA}" type="slidenum">
              <a:rPr lang="en-US" smtClean="0"/>
              <a:t>18</a:t>
            </a:fld>
            <a:endParaRPr lang="en-US"/>
          </a:p>
        </p:txBody>
      </p:sp>
    </p:spTree>
    <p:extLst>
      <p:ext uri="{BB962C8B-B14F-4D97-AF65-F5344CB8AC3E}">
        <p14:creationId xmlns:p14="http://schemas.microsoft.com/office/powerpoint/2010/main" val="263596670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Guideline 2-Notes on the Example</a:t>
            </a:r>
            <a:endParaRPr lang="en-US" dirty="0"/>
          </a:p>
        </p:txBody>
      </p:sp>
      <p:sp>
        <p:nvSpPr>
          <p:cNvPr id="3" name="Content Placeholder 2"/>
          <p:cNvSpPr>
            <a:spLocks noGrp="1"/>
          </p:cNvSpPr>
          <p:nvPr>
            <p:ph idx="1"/>
          </p:nvPr>
        </p:nvSpPr>
        <p:spPr/>
        <p:txBody>
          <a:bodyPr/>
          <a:lstStyle/>
          <a:p>
            <a:r>
              <a:rPr lang="en-US" dirty="0" smtClean="0"/>
              <a:t>The bad example is, again, too general</a:t>
            </a:r>
          </a:p>
          <a:p>
            <a:r>
              <a:rPr lang="en-US" dirty="0" smtClean="0"/>
              <a:t>It uses terms that are inexact and also may have subtle negative meanings, like “urban” and “mentally ill”</a:t>
            </a:r>
          </a:p>
          <a:p>
            <a:r>
              <a:rPr lang="en-US" dirty="0" smtClean="0"/>
              <a:t>The better example is more precise</a:t>
            </a:r>
          </a:p>
          <a:p>
            <a:r>
              <a:rPr lang="en-US" dirty="0" smtClean="0"/>
              <a:t>It describes clearly who the people are and uses accepted diagnostic and demographic terms</a:t>
            </a:r>
            <a:endParaRPr lang="en-US" dirty="0"/>
          </a:p>
        </p:txBody>
      </p:sp>
      <p:sp>
        <p:nvSpPr>
          <p:cNvPr id="4" name="Footer Placeholder 3"/>
          <p:cNvSpPr>
            <a:spLocks noGrp="1"/>
          </p:cNvSpPr>
          <p:nvPr>
            <p:ph type="ftr" sz="quarter" idx="11"/>
          </p:nvPr>
        </p:nvSpPr>
        <p:spPr/>
        <p:txBody>
          <a:bodyPr/>
          <a:lstStyle/>
          <a:p>
            <a:r>
              <a:rPr lang="en-US" smtClean="0"/>
              <a:t>Created by Alice Frye, Ph.D., Department of Psychology, University of Massachusetts, Lowell</a:t>
            </a:r>
            <a:endParaRPr lang="en-US"/>
          </a:p>
        </p:txBody>
      </p:sp>
      <p:sp>
        <p:nvSpPr>
          <p:cNvPr id="5" name="Slide Number Placeholder 4"/>
          <p:cNvSpPr>
            <a:spLocks noGrp="1"/>
          </p:cNvSpPr>
          <p:nvPr>
            <p:ph type="sldNum" sz="quarter" idx="12"/>
          </p:nvPr>
        </p:nvSpPr>
        <p:spPr/>
        <p:txBody>
          <a:bodyPr/>
          <a:lstStyle/>
          <a:p>
            <a:fld id="{E919DBC0-DF45-4496-B286-885E91DF2AEA}" type="slidenum">
              <a:rPr lang="en-US" smtClean="0"/>
              <a:t>19</a:t>
            </a:fld>
            <a:endParaRPr lang="en-US"/>
          </a:p>
        </p:txBody>
      </p:sp>
    </p:spTree>
    <p:extLst>
      <p:ext uri="{BB962C8B-B14F-4D97-AF65-F5344CB8AC3E}">
        <p14:creationId xmlns:p14="http://schemas.microsoft.com/office/powerpoint/2010/main" val="114632015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Steps in this tutorial</a:t>
            </a:r>
            <a:endParaRPr lang="en-US" dirty="0"/>
          </a:p>
        </p:txBody>
      </p:sp>
      <p:sp>
        <p:nvSpPr>
          <p:cNvPr id="3" name="Content Placeholder 2"/>
          <p:cNvSpPr>
            <a:spLocks noGrp="1"/>
          </p:cNvSpPr>
          <p:nvPr>
            <p:ph idx="1"/>
          </p:nvPr>
        </p:nvSpPr>
        <p:spPr/>
        <p:txBody>
          <a:bodyPr/>
          <a:lstStyle/>
          <a:p>
            <a:r>
              <a:rPr lang="en-US" dirty="0" smtClean="0"/>
              <a:t>1) State the goals of this tutorial</a:t>
            </a:r>
          </a:p>
          <a:p>
            <a:r>
              <a:rPr lang="en-US" dirty="0" smtClean="0"/>
              <a:t>2) What biased language is</a:t>
            </a:r>
          </a:p>
          <a:p>
            <a:r>
              <a:rPr lang="en-US" dirty="0" smtClean="0"/>
              <a:t>3) Why we should avoid biased language</a:t>
            </a:r>
          </a:p>
          <a:p>
            <a:r>
              <a:rPr lang="en-US" dirty="0" smtClean="0"/>
              <a:t>4) APA guidelines for avoiding the three types of biased language</a:t>
            </a:r>
            <a:endParaRPr lang="en-US" dirty="0"/>
          </a:p>
        </p:txBody>
      </p:sp>
      <p:sp>
        <p:nvSpPr>
          <p:cNvPr id="4" name="Footer Placeholder 3"/>
          <p:cNvSpPr>
            <a:spLocks noGrp="1"/>
          </p:cNvSpPr>
          <p:nvPr>
            <p:ph type="ftr" sz="quarter" idx="11"/>
          </p:nvPr>
        </p:nvSpPr>
        <p:spPr/>
        <p:txBody>
          <a:bodyPr/>
          <a:lstStyle/>
          <a:p>
            <a:r>
              <a:rPr lang="en-US" smtClean="0"/>
              <a:t>Created by Alice Frye, Ph.D., Department of Psychology, University of Massachusetts, Lowell</a:t>
            </a:r>
            <a:endParaRPr lang="en-US"/>
          </a:p>
        </p:txBody>
      </p:sp>
      <p:sp>
        <p:nvSpPr>
          <p:cNvPr id="5" name="Slide Number Placeholder 4"/>
          <p:cNvSpPr>
            <a:spLocks noGrp="1"/>
          </p:cNvSpPr>
          <p:nvPr>
            <p:ph type="sldNum" sz="quarter" idx="12"/>
          </p:nvPr>
        </p:nvSpPr>
        <p:spPr/>
        <p:txBody>
          <a:bodyPr/>
          <a:lstStyle/>
          <a:p>
            <a:fld id="{E919DBC0-DF45-4496-B286-885E91DF2AEA}" type="slidenum">
              <a:rPr lang="en-US" smtClean="0"/>
              <a:t>2</a:t>
            </a:fld>
            <a:endParaRPr lang="en-US"/>
          </a:p>
        </p:txBody>
      </p:sp>
    </p:spTree>
    <p:extLst>
      <p:ext uri="{BB962C8B-B14F-4D97-AF65-F5344CB8AC3E}">
        <p14:creationId xmlns:p14="http://schemas.microsoft.com/office/powerpoint/2010/main" val="2413767538"/>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Guideline 3: Acknowledge Participation</a:t>
            </a:r>
            <a:endParaRPr lang="en-US" dirty="0"/>
          </a:p>
        </p:txBody>
      </p:sp>
      <p:sp>
        <p:nvSpPr>
          <p:cNvPr id="3" name="Content Placeholder 2"/>
          <p:cNvSpPr>
            <a:spLocks noGrp="1"/>
          </p:cNvSpPr>
          <p:nvPr>
            <p:ph idx="1"/>
          </p:nvPr>
        </p:nvSpPr>
        <p:spPr/>
        <p:txBody>
          <a:bodyPr>
            <a:normAutofit lnSpcReduction="10000"/>
          </a:bodyPr>
          <a:lstStyle/>
          <a:p>
            <a:r>
              <a:rPr lang="en-US" dirty="0" smtClean="0"/>
              <a:t>Psychologists conduct research with other people</a:t>
            </a:r>
          </a:p>
          <a:p>
            <a:r>
              <a:rPr lang="en-US" dirty="0" smtClean="0"/>
              <a:t>It is important to use terms that show that those people are active, living participants in our studies</a:t>
            </a:r>
          </a:p>
          <a:p>
            <a:r>
              <a:rPr lang="en-US" dirty="0" smtClean="0"/>
              <a:t>It highlights our responsibility as researchers</a:t>
            </a:r>
          </a:p>
          <a:p>
            <a:r>
              <a:rPr lang="en-US" dirty="0" smtClean="0"/>
              <a:t>It highlights the importance of participants’ collaborative efforts in moving science forward</a:t>
            </a:r>
            <a:endParaRPr lang="en-US" dirty="0"/>
          </a:p>
        </p:txBody>
      </p:sp>
      <p:sp>
        <p:nvSpPr>
          <p:cNvPr id="4" name="Footer Placeholder 3"/>
          <p:cNvSpPr>
            <a:spLocks noGrp="1"/>
          </p:cNvSpPr>
          <p:nvPr>
            <p:ph type="ftr" sz="quarter" idx="11"/>
          </p:nvPr>
        </p:nvSpPr>
        <p:spPr/>
        <p:txBody>
          <a:bodyPr/>
          <a:lstStyle/>
          <a:p>
            <a:r>
              <a:rPr lang="en-US" smtClean="0"/>
              <a:t>Created by Alice Frye, Ph.D., Department of Psychology, University of Massachusetts, Lowell</a:t>
            </a:r>
            <a:endParaRPr lang="en-US"/>
          </a:p>
        </p:txBody>
      </p:sp>
      <p:sp>
        <p:nvSpPr>
          <p:cNvPr id="5" name="Slide Number Placeholder 4"/>
          <p:cNvSpPr>
            <a:spLocks noGrp="1"/>
          </p:cNvSpPr>
          <p:nvPr>
            <p:ph type="sldNum" sz="quarter" idx="12"/>
          </p:nvPr>
        </p:nvSpPr>
        <p:spPr/>
        <p:txBody>
          <a:bodyPr/>
          <a:lstStyle/>
          <a:p>
            <a:fld id="{E919DBC0-DF45-4496-B286-885E91DF2AEA}" type="slidenum">
              <a:rPr lang="en-US" smtClean="0"/>
              <a:t>20</a:t>
            </a:fld>
            <a:endParaRPr lang="en-US"/>
          </a:p>
        </p:txBody>
      </p:sp>
    </p:spTree>
    <p:extLst>
      <p:ext uri="{BB962C8B-B14F-4D97-AF65-F5344CB8AC3E}">
        <p14:creationId xmlns:p14="http://schemas.microsoft.com/office/powerpoint/2010/main" val="397854958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Acknowledge Participation-Example</a:t>
            </a:r>
            <a:endParaRPr lang="en-US" dirty="0"/>
          </a:p>
        </p:txBody>
      </p:sp>
      <p:sp>
        <p:nvSpPr>
          <p:cNvPr id="3" name="Content Placeholder 2"/>
          <p:cNvSpPr>
            <a:spLocks noGrp="1"/>
          </p:cNvSpPr>
          <p:nvPr>
            <p:ph idx="1"/>
          </p:nvPr>
        </p:nvSpPr>
        <p:spPr/>
        <p:txBody>
          <a:bodyPr/>
          <a:lstStyle/>
          <a:p>
            <a:r>
              <a:rPr lang="en-US" dirty="0" smtClean="0"/>
              <a:t>A bad example</a:t>
            </a:r>
          </a:p>
          <a:p>
            <a:pPr marL="0" indent="0">
              <a:buNone/>
            </a:pPr>
            <a:r>
              <a:rPr lang="en-US" dirty="0" smtClean="0">
                <a:solidFill>
                  <a:srgbClr val="FF0000"/>
                </a:solidFill>
              </a:rPr>
              <a:t>Subjects had to submit a blood sample, and then were interviewed</a:t>
            </a:r>
          </a:p>
          <a:p>
            <a:r>
              <a:rPr lang="en-US" dirty="0" smtClean="0"/>
              <a:t>A better example</a:t>
            </a:r>
          </a:p>
          <a:p>
            <a:pPr marL="0" indent="0">
              <a:buNone/>
            </a:pPr>
            <a:r>
              <a:rPr lang="en-US" dirty="0" smtClean="0">
                <a:solidFill>
                  <a:srgbClr val="FF0000"/>
                </a:solidFill>
              </a:rPr>
              <a:t>Participants voluntarily provided a blood sample collected by a lab technician, and then a research assistant interviewed each participant</a:t>
            </a:r>
          </a:p>
        </p:txBody>
      </p:sp>
      <p:sp>
        <p:nvSpPr>
          <p:cNvPr id="4" name="Footer Placeholder 3"/>
          <p:cNvSpPr>
            <a:spLocks noGrp="1"/>
          </p:cNvSpPr>
          <p:nvPr>
            <p:ph type="ftr" sz="quarter" idx="11"/>
          </p:nvPr>
        </p:nvSpPr>
        <p:spPr/>
        <p:txBody>
          <a:bodyPr/>
          <a:lstStyle/>
          <a:p>
            <a:r>
              <a:rPr lang="en-US" smtClean="0"/>
              <a:t>Created by Alice Frye, Ph.D., Department of Psychology, University of Massachusetts, Lowell</a:t>
            </a:r>
            <a:endParaRPr lang="en-US"/>
          </a:p>
        </p:txBody>
      </p:sp>
      <p:sp>
        <p:nvSpPr>
          <p:cNvPr id="5" name="Slide Number Placeholder 4"/>
          <p:cNvSpPr>
            <a:spLocks noGrp="1"/>
          </p:cNvSpPr>
          <p:nvPr>
            <p:ph type="sldNum" sz="quarter" idx="12"/>
          </p:nvPr>
        </p:nvSpPr>
        <p:spPr/>
        <p:txBody>
          <a:bodyPr/>
          <a:lstStyle/>
          <a:p>
            <a:fld id="{E919DBC0-DF45-4496-B286-885E91DF2AEA}" type="slidenum">
              <a:rPr lang="en-US" smtClean="0"/>
              <a:t>21</a:t>
            </a:fld>
            <a:endParaRPr lang="en-US"/>
          </a:p>
        </p:txBody>
      </p:sp>
    </p:spTree>
    <p:extLst>
      <p:ext uri="{BB962C8B-B14F-4D97-AF65-F5344CB8AC3E}">
        <p14:creationId xmlns:p14="http://schemas.microsoft.com/office/powerpoint/2010/main" val="314511488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Guideline 3-Notes on the example</a:t>
            </a:r>
            <a:endParaRPr lang="en-US" dirty="0"/>
          </a:p>
        </p:txBody>
      </p:sp>
      <p:sp>
        <p:nvSpPr>
          <p:cNvPr id="3" name="Content Placeholder 2"/>
          <p:cNvSpPr>
            <a:spLocks noGrp="1"/>
          </p:cNvSpPr>
          <p:nvPr>
            <p:ph idx="1"/>
          </p:nvPr>
        </p:nvSpPr>
        <p:spPr/>
        <p:txBody>
          <a:bodyPr>
            <a:normAutofit fontScale="85000" lnSpcReduction="20000"/>
          </a:bodyPr>
          <a:lstStyle/>
          <a:p>
            <a:r>
              <a:rPr lang="en-US" dirty="0" smtClean="0"/>
              <a:t>The bad example sounds as if the people in the study had no control or choice over their own behavior—they </a:t>
            </a:r>
            <a:r>
              <a:rPr lang="en-US" u="sng" dirty="0" smtClean="0"/>
              <a:t>had</a:t>
            </a:r>
            <a:r>
              <a:rPr lang="en-US" dirty="0" smtClean="0"/>
              <a:t> to submit a sample, they </a:t>
            </a:r>
            <a:r>
              <a:rPr lang="en-US" u="sng" dirty="0" smtClean="0"/>
              <a:t>were</a:t>
            </a:r>
            <a:r>
              <a:rPr lang="en-US" dirty="0" smtClean="0"/>
              <a:t> interviewed.</a:t>
            </a:r>
          </a:p>
          <a:p>
            <a:r>
              <a:rPr lang="en-US" dirty="0" smtClean="0"/>
              <a:t>The bad example makes no reference to the researcher’s role, as if the researcher is an invisible, all powerful presence</a:t>
            </a:r>
          </a:p>
          <a:p>
            <a:r>
              <a:rPr lang="en-US" dirty="0" smtClean="0"/>
              <a:t>The good example shows that the people in the study are in charge of their own behavior—they </a:t>
            </a:r>
            <a:r>
              <a:rPr lang="en-US" u="sng" dirty="0" smtClean="0"/>
              <a:t>provide</a:t>
            </a:r>
            <a:r>
              <a:rPr lang="en-US" dirty="0" smtClean="0"/>
              <a:t> the sample</a:t>
            </a:r>
          </a:p>
          <a:p>
            <a:r>
              <a:rPr lang="en-US" dirty="0" smtClean="0"/>
              <a:t>The good example shows that the researcher and the participant actively work together on the research—the </a:t>
            </a:r>
            <a:r>
              <a:rPr lang="en-US" u="sng" dirty="0" smtClean="0"/>
              <a:t>research assistant</a:t>
            </a:r>
            <a:r>
              <a:rPr lang="en-US" dirty="0" smtClean="0"/>
              <a:t> interviews the participants</a:t>
            </a:r>
            <a:endParaRPr lang="en-US" dirty="0"/>
          </a:p>
        </p:txBody>
      </p:sp>
      <p:sp>
        <p:nvSpPr>
          <p:cNvPr id="4" name="Footer Placeholder 3"/>
          <p:cNvSpPr>
            <a:spLocks noGrp="1"/>
          </p:cNvSpPr>
          <p:nvPr>
            <p:ph type="ftr" sz="quarter" idx="11"/>
          </p:nvPr>
        </p:nvSpPr>
        <p:spPr/>
        <p:txBody>
          <a:bodyPr/>
          <a:lstStyle/>
          <a:p>
            <a:r>
              <a:rPr lang="en-US" smtClean="0"/>
              <a:t>Created by Alice Frye, Ph.D., Department of Psychology, University of Massachusetts, Lowell</a:t>
            </a:r>
            <a:endParaRPr lang="en-US"/>
          </a:p>
        </p:txBody>
      </p:sp>
      <p:sp>
        <p:nvSpPr>
          <p:cNvPr id="5" name="Slide Number Placeholder 4"/>
          <p:cNvSpPr>
            <a:spLocks noGrp="1"/>
          </p:cNvSpPr>
          <p:nvPr>
            <p:ph type="sldNum" sz="quarter" idx="12"/>
          </p:nvPr>
        </p:nvSpPr>
        <p:spPr/>
        <p:txBody>
          <a:bodyPr/>
          <a:lstStyle/>
          <a:p>
            <a:fld id="{E919DBC0-DF45-4496-B286-885E91DF2AEA}" type="slidenum">
              <a:rPr lang="en-US" smtClean="0"/>
              <a:t>22</a:t>
            </a:fld>
            <a:endParaRPr lang="en-US"/>
          </a:p>
        </p:txBody>
      </p:sp>
    </p:spTree>
    <p:extLst>
      <p:ext uri="{BB962C8B-B14F-4D97-AF65-F5344CB8AC3E}">
        <p14:creationId xmlns:p14="http://schemas.microsoft.com/office/powerpoint/2010/main" val="199931627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Bias in language-Summary</a:t>
            </a:r>
            <a:endParaRPr lang="en-US" dirty="0"/>
          </a:p>
        </p:txBody>
      </p:sp>
      <p:sp>
        <p:nvSpPr>
          <p:cNvPr id="3" name="Content Placeholder 2"/>
          <p:cNvSpPr>
            <a:spLocks noGrp="1"/>
          </p:cNvSpPr>
          <p:nvPr>
            <p:ph idx="1"/>
          </p:nvPr>
        </p:nvSpPr>
        <p:spPr/>
        <p:txBody>
          <a:bodyPr>
            <a:normAutofit/>
          </a:bodyPr>
          <a:lstStyle/>
          <a:p>
            <a:r>
              <a:rPr lang="en-US" dirty="0" smtClean="0"/>
              <a:t>Bias in language can be hard to avoid</a:t>
            </a:r>
          </a:p>
          <a:p>
            <a:r>
              <a:rPr lang="en-US" dirty="0" smtClean="0"/>
              <a:t>3 guidelines to keep in mind are</a:t>
            </a:r>
          </a:p>
          <a:p>
            <a:pPr lvl="1"/>
            <a:r>
              <a:rPr lang="en-US" dirty="0" smtClean="0"/>
              <a:t>Be appropriately specific</a:t>
            </a:r>
          </a:p>
          <a:p>
            <a:pPr lvl="1"/>
            <a:r>
              <a:rPr lang="en-US" dirty="0" smtClean="0"/>
              <a:t>Use labels that are acceptable to groups described</a:t>
            </a:r>
          </a:p>
          <a:p>
            <a:pPr lvl="1"/>
            <a:r>
              <a:rPr lang="en-US" dirty="0" smtClean="0"/>
              <a:t>Acknowledge participation</a:t>
            </a:r>
          </a:p>
          <a:p>
            <a:r>
              <a:rPr lang="en-US" dirty="0" smtClean="0"/>
              <a:t>Following these guidelines will help you avoid bias</a:t>
            </a:r>
          </a:p>
          <a:p>
            <a:r>
              <a:rPr lang="en-US" dirty="0" smtClean="0"/>
              <a:t>But they are not </a:t>
            </a:r>
            <a:r>
              <a:rPr lang="en-US" smtClean="0"/>
              <a:t>a guarantee</a:t>
            </a:r>
            <a:endParaRPr lang="en-US" dirty="0" smtClean="0"/>
          </a:p>
          <a:p>
            <a:pPr lvl="1"/>
            <a:endParaRPr lang="en-US" dirty="0" smtClean="0"/>
          </a:p>
          <a:p>
            <a:pPr lvl="1"/>
            <a:endParaRPr lang="en-US" dirty="0" smtClean="0"/>
          </a:p>
        </p:txBody>
      </p:sp>
      <p:sp>
        <p:nvSpPr>
          <p:cNvPr id="4" name="Footer Placeholder 3"/>
          <p:cNvSpPr>
            <a:spLocks noGrp="1"/>
          </p:cNvSpPr>
          <p:nvPr>
            <p:ph type="ftr" sz="quarter" idx="11"/>
          </p:nvPr>
        </p:nvSpPr>
        <p:spPr/>
        <p:txBody>
          <a:bodyPr/>
          <a:lstStyle/>
          <a:p>
            <a:r>
              <a:rPr lang="en-US" smtClean="0"/>
              <a:t>Created by Alice Frye, Ph.D., Department of Psychology, University of Massachusetts, Lowell</a:t>
            </a:r>
            <a:endParaRPr lang="en-US"/>
          </a:p>
        </p:txBody>
      </p:sp>
      <p:sp>
        <p:nvSpPr>
          <p:cNvPr id="5" name="Slide Number Placeholder 4"/>
          <p:cNvSpPr>
            <a:spLocks noGrp="1"/>
          </p:cNvSpPr>
          <p:nvPr>
            <p:ph type="sldNum" sz="quarter" idx="12"/>
          </p:nvPr>
        </p:nvSpPr>
        <p:spPr/>
        <p:txBody>
          <a:bodyPr/>
          <a:lstStyle/>
          <a:p>
            <a:fld id="{E919DBC0-DF45-4496-B286-885E91DF2AEA}" type="slidenum">
              <a:rPr lang="en-US" smtClean="0"/>
              <a:t>23</a:t>
            </a:fld>
            <a:endParaRPr lang="en-US"/>
          </a:p>
        </p:txBody>
      </p:sp>
    </p:spTree>
    <p:extLst>
      <p:ext uri="{BB962C8B-B14F-4D97-AF65-F5344CB8AC3E}">
        <p14:creationId xmlns:p14="http://schemas.microsoft.com/office/powerpoint/2010/main" val="51352896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Bias in Language-Summary</a:t>
            </a:r>
            <a:endParaRPr lang="en-US" dirty="0"/>
          </a:p>
        </p:txBody>
      </p:sp>
      <p:sp>
        <p:nvSpPr>
          <p:cNvPr id="3" name="Content Placeholder 2"/>
          <p:cNvSpPr>
            <a:spLocks noGrp="1"/>
          </p:cNvSpPr>
          <p:nvPr>
            <p:ph idx="1"/>
          </p:nvPr>
        </p:nvSpPr>
        <p:spPr/>
        <p:txBody>
          <a:bodyPr>
            <a:normAutofit/>
          </a:bodyPr>
          <a:lstStyle/>
          <a:p>
            <a:r>
              <a:rPr lang="en-US" dirty="0" smtClean="0"/>
              <a:t>APA style </a:t>
            </a:r>
            <a:r>
              <a:rPr lang="en-US" u="sng" dirty="0" smtClean="0"/>
              <a:t>requires</a:t>
            </a:r>
            <a:r>
              <a:rPr lang="en-US" dirty="0" smtClean="0"/>
              <a:t> writers to avoid bias in language</a:t>
            </a:r>
          </a:p>
          <a:p>
            <a:r>
              <a:rPr lang="en-US" dirty="0" smtClean="0"/>
              <a:t>The APA style manual (6</a:t>
            </a:r>
            <a:r>
              <a:rPr lang="en-US" baseline="30000" dirty="0" smtClean="0"/>
              <a:t>th</a:t>
            </a:r>
            <a:r>
              <a:rPr lang="en-US" dirty="0" smtClean="0"/>
              <a:t> edition) has detailed guidelines and examples for how to do so</a:t>
            </a:r>
          </a:p>
          <a:p>
            <a:r>
              <a:rPr lang="en-US" dirty="0" smtClean="0"/>
              <a:t>Other guidelines and examples are available on the APA website:</a:t>
            </a:r>
          </a:p>
          <a:p>
            <a:pPr marL="0" indent="0">
              <a:buNone/>
            </a:pPr>
            <a:r>
              <a:rPr lang="en-US" dirty="0"/>
              <a:t>http://www.apastyle.org/manual/supplement/index.aspx</a:t>
            </a:r>
          </a:p>
          <a:p>
            <a:pPr marL="0" indent="0">
              <a:buNone/>
            </a:pPr>
            <a:endParaRPr lang="en-US" dirty="0" smtClean="0"/>
          </a:p>
          <a:p>
            <a:endParaRPr lang="en-US" dirty="0"/>
          </a:p>
        </p:txBody>
      </p:sp>
      <p:sp>
        <p:nvSpPr>
          <p:cNvPr id="4" name="Footer Placeholder 3"/>
          <p:cNvSpPr>
            <a:spLocks noGrp="1"/>
          </p:cNvSpPr>
          <p:nvPr>
            <p:ph type="ftr" sz="quarter" idx="11"/>
          </p:nvPr>
        </p:nvSpPr>
        <p:spPr/>
        <p:txBody>
          <a:bodyPr/>
          <a:lstStyle/>
          <a:p>
            <a:r>
              <a:rPr lang="en-US" smtClean="0"/>
              <a:t>Created by Alice Frye, Ph.D., Department of Psychology, University of Massachusetts, Lowell</a:t>
            </a:r>
            <a:endParaRPr lang="en-US"/>
          </a:p>
        </p:txBody>
      </p:sp>
      <p:sp>
        <p:nvSpPr>
          <p:cNvPr id="5" name="Slide Number Placeholder 4"/>
          <p:cNvSpPr>
            <a:spLocks noGrp="1"/>
          </p:cNvSpPr>
          <p:nvPr>
            <p:ph type="sldNum" sz="quarter" idx="12"/>
          </p:nvPr>
        </p:nvSpPr>
        <p:spPr/>
        <p:txBody>
          <a:bodyPr/>
          <a:lstStyle/>
          <a:p>
            <a:fld id="{E919DBC0-DF45-4496-B286-885E91DF2AEA}" type="slidenum">
              <a:rPr lang="en-US" smtClean="0"/>
              <a:t>24</a:t>
            </a:fld>
            <a:endParaRPr lang="en-US"/>
          </a:p>
        </p:txBody>
      </p:sp>
    </p:spTree>
    <p:extLst>
      <p:ext uri="{BB962C8B-B14F-4D97-AF65-F5344CB8AC3E}">
        <p14:creationId xmlns:p14="http://schemas.microsoft.com/office/powerpoint/2010/main" val="198607962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Reference</a:t>
            </a:r>
            <a:endParaRPr lang="en-US" dirty="0"/>
          </a:p>
        </p:txBody>
      </p:sp>
      <p:sp>
        <p:nvSpPr>
          <p:cNvPr id="3" name="Content Placeholder 2"/>
          <p:cNvSpPr>
            <a:spLocks noGrp="1"/>
          </p:cNvSpPr>
          <p:nvPr>
            <p:ph idx="1"/>
          </p:nvPr>
        </p:nvSpPr>
        <p:spPr/>
        <p:txBody>
          <a:bodyPr>
            <a:normAutofit fontScale="92500" lnSpcReduction="10000"/>
          </a:bodyPr>
          <a:lstStyle/>
          <a:p>
            <a:pPr marL="0" indent="-457200">
              <a:lnSpc>
                <a:spcPct val="200000"/>
              </a:lnSpc>
              <a:buNone/>
            </a:pPr>
            <a:r>
              <a:rPr lang="en-US" dirty="0" smtClean="0"/>
              <a:t>American Psychological Association. (2011). 	Publication manual of the </a:t>
            </a:r>
            <a:r>
              <a:rPr lang="en-US" dirty="0"/>
              <a:t>A</a:t>
            </a:r>
            <a:r>
              <a:rPr lang="en-US" dirty="0" smtClean="0"/>
              <a:t>merican 	Psychological </a:t>
            </a:r>
            <a:r>
              <a:rPr lang="en-US" dirty="0"/>
              <a:t>A</a:t>
            </a:r>
            <a:r>
              <a:rPr lang="en-US" dirty="0" smtClean="0"/>
              <a:t>ssociation (6</a:t>
            </a:r>
            <a:r>
              <a:rPr lang="en-US" baseline="30000" dirty="0" smtClean="0"/>
              <a:t>th</a:t>
            </a:r>
            <a:r>
              <a:rPr lang="en-US" dirty="0" smtClean="0"/>
              <a:t> ed.). 	Washington, D.C.: American 	</a:t>
            </a:r>
            <a:r>
              <a:rPr lang="en-US" smtClean="0"/>
              <a:t>Psychological 	Association</a:t>
            </a:r>
            <a:r>
              <a:rPr lang="en-US" dirty="0" smtClean="0"/>
              <a:t>.</a:t>
            </a:r>
            <a:endParaRPr lang="en-US" dirty="0"/>
          </a:p>
        </p:txBody>
      </p:sp>
      <p:sp>
        <p:nvSpPr>
          <p:cNvPr id="4" name="Footer Placeholder 3"/>
          <p:cNvSpPr>
            <a:spLocks noGrp="1"/>
          </p:cNvSpPr>
          <p:nvPr>
            <p:ph type="ftr" sz="quarter" idx="11"/>
          </p:nvPr>
        </p:nvSpPr>
        <p:spPr/>
        <p:txBody>
          <a:bodyPr/>
          <a:lstStyle/>
          <a:p>
            <a:r>
              <a:rPr lang="en-US" smtClean="0"/>
              <a:t>Created by Alice Frye, Ph.D., Department of Psychology, University of Massachusetts, Lowell</a:t>
            </a:r>
            <a:endParaRPr lang="en-US"/>
          </a:p>
        </p:txBody>
      </p:sp>
      <p:sp>
        <p:nvSpPr>
          <p:cNvPr id="5" name="Slide Number Placeholder 4"/>
          <p:cNvSpPr>
            <a:spLocks noGrp="1"/>
          </p:cNvSpPr>
          <p:nvPr>
            <p:ph type="sldNum" sz="quarter" idx="12"/>
          </p:nvPr>
        </p:nvSpPr>
        <p:spPr/>
        <p:txBody>
          <a:bodyPr/>
          <a:lstStyle/>
          <a:p>
            <a:fld id="{E919DBC0-DF45-4496-B286-885E91DF2AEA}" type="slidenum">
              <a:rPr lang="en-US" smtClean="0"/>
              <a:t>25</a:t>
            </a:fld>
            <a:endParaRPr lang="en-US"/>
          </a:p>
        </p:txBody>
      </p:sp>
    </p:spTree>
    <p:extLst>
      <p:ext uri="{BB962C8B-B14F-4D97-AF65-F5344CB8AC3E}">
        <p14:creationId xmlns:p14="http://schemas.microsoft.com/office/powerpoint/2010/main" val="416042295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Goal</a:t>
            </a:r>
            <a:endParaRPr lang="en-US" dirty="0"/>
          </a:p>
        </p:txBody>
      </p:sp>
      <p:sp>
        <p:nvSpPr>
          <p:cNvPr id="3" name="Content Placeholder 2"/>
          <p:cNvSpPr>
            <a:spLocks noGrp="1"/>
          </p:cNvSpPr>
          <p:nvPr>
            <p:ph idx="1"/>
          </p:nvPr>
        </p:nvSpPr>
        <p:spPr/>
        <p:txBody>
          <a:bodyPr/>
          <a:lstStyle/>
          <a:p>
            <a:r>
              <a:rPr lang="en-US" dirty="0" smtClean="0"/>
              <a:t>The goal of this tutorial is to make sure you understand what biased language is</a:t>
            </a:r>
          </a:p>
          <a:p>
            <a:r>
              <a:rPr lang="en-US" dirty="0" smtClean="0"/>
              <a:t>You should avoid using biased language in your work</a:t>
            </a:r>
          </a:p>
          <a:p>
            <a:r>
              <a:rPr lang="en-US" dirty="0" smtClean="0"/>
              <a:t>APA has guidelines for avoiding it</a:t>
            </a:r>
          </a:p>
          <a:p>
            <a:pPr marL="0" indent="0">
              <a:buNone/>
            </a:pPr>
            <a:endParaRPr lang="en-US" dirty="0"/>
          </a:p>
        </p:txBody>
      </p:sp>
      <p:sp>
        <p:nvSpPr>
          <p:cNvPr id="4" name="Footer Placeholder 3"/>
          <p:cNvSpPr>
            <a:spLocks noGrp="1"/>
          </p:cNvSpPr>
          <p:nvPr>
            <p:ph type="ftr" sz="quarter" idx="11"/>
          </p:nvPr>
        </p:nvSpPr>
        <p:spPr/>
        <p:txBody>
          <a:bodyPr/>
          <a:lstStyle/>
          <a:p>
            <a:r>
              <a:rPr lang="en-US" smtClean="0"/>
              <a:t>Created by Alice Frye, Ph.D., Department of Psychology, University of Massachusetts, Lowell</a:t>
            </a:r>
            <a:endParaRPr lang="en-US"/>
          </a:p>
        </p:txBody>
      </p:sp>
      <p:sp>
        <p:nvSpPr>
          <p:cNvPr id="5" name="Slide Number Placeholder 4"/>
          <p:cNvSpPr>
            <a:spLocks noGrp="1"/>
          </p:cNvSpPr>
          <p:nvPr>
            <p:ph type="sldNum" sz="quarter" idx="12"/>
          </p:nvPr>
        </p:nvSpPr>
        <p:spPr/>
        <p:txBody>
          <a:bodyPr/>
          <a:lstStyle/>
          <a:p>
            <a:fld id="{E919DBC0-DF45-4496-B286-885E91DF2AEA}" type="slidenum">
              <a:rPr lang="en-US" smtClean="0"/>
              <a:t>3</a:t>
            </a:fld>
            <a:endParaRPr lang="en-US"/>
          </a:p>
        </p:txBody>
      </p:sp>
    </p:spTree>
    <p:extLst>
      <p:ext uri="{BB962C8B-B14F-4D97-AF65-F5344CB8AC3E}">
        <p14:creationId xmlns:p14="http://schemas.microsoft.com/office/powerpoint/2010/main" val="425859059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Objectives</a:t>
            </a:r>
            <a:endParaRPr lang="en-US" dirty="0"/>
          </a:p>
        </p:txBody>
      </p:sp>
      <p:sp>
        <p:nvSpPr>
          <p:cNvPr id="3" name="Content Placeholder 2"/>
          <p:cNvSpPr>
            <a:spLocks noGrp="1"/>
          </p:cNvSpPr>
          <p:nvPr>
            <p:ph idx="1"/>
          </p:nvPr>
        </p:nvSpPr>
        <p:spPr/>
        <p:txBody>
          <a:bodyPr/>
          <a:lstStyle/>
          <a:p>
            <a:r>
              <a:rPr lang="en-US" dirty="0" smtClean="0"/>
              <a:t>By the end of this tutorial you should be able to</a:t>
            </a:r>
          </a:p>
          <a:p>
            <a:pPr lvl="1"/>
            <a:r>
              <a:rPr lang="en-US" dirty="0" smtClean="0"/>
              <a:t>Identify biased language in psychology writing</a:t>
            </a:r>
          </a:p>
          <a:p>
            <a:pPr lvl="1"/>
            <a:r>
              <a:rPr lang="en-US" dirty="0" smtClean="0"/>
              <a:t>Articulate why biased language should </a:t>
            </a:r>
            <a:r>
              <a:rPr lang="en-US" smtClean="0"/>
              <a:t>be avoided</a:t>
            </a:r>
            <a:endParaRPr lang="en-US" dirty="0" smtClean="0"/>
          </a:p>
          <a:p>
            <a:pPr lvl="1"/>
            <a:r>
              <a:rPr lang="en-US" dirty="0" smtClean="0"/>
              <a:t>Be able to edit your own writing so that you avoid biased language</a:t>
            </a:r>
            <a:endParaRPr lang="en-US" dirty="0"/>
          </a:p>
        </p:txBody>
      </p:sp>
      <p:sp>
        <p:nvSpPr>
          <p:cNvPr id="4" name="Footer Placeholder 3"/>
          <p:cNvSpPr>
            <a:spLocks noGrp="1"/>
          </p:cNvSpPr>
          <p:nvPr>
            <p:ph type="ftr" sz="quarter" idx="11"/>
          </p:nvPr>
        </p:nvSpPr>
        <p:spPr/>
        <p:txBody>
          <a:bodyPr/>
          <a:lstStyle/>
          <a:p>
            <a:r>
              <a:rPr lang="en-US" smtClean="0"/>
              <a:t>Created by Alice Frye, Ph.D., Department of Psychology, University of Massachusetts, Lowell</a:t>
            </a:r>
            <a:endParaRPr lang="en-US"/>
          </a:p>
        </p:txBody>
      </p:sp>
      <p:sp>
        <p:nvSpPr>
          <p:cNvPr id="5" name="Slide Number Placeholder 4"/>
          <p:cNvSpPr>
            <a:spLocks noGrp="1"/>
          </p:cNvSpPr>
          <p:nvPr>
            <p:ph type="sldNum" sz="quarter" idx="12"/>
          </p:nvPr>
        </p:nvSpPr>
        <p:spPr/>
        <p:txBody>
          <a:bodyPr/>
          <a:lstStyle/>
          <a:p>
            <a:fld id="{E919DBC0-DF45-4496-B286-885E91DF2AEA}" type="slidenum">
              <a:rPr lang="en-US" smtClean="0"/>
              <a:t>4</a:t>
            </a:fld>
            <a:endParaRPr lang="en-US"/>
          </a:p>
        </p:txBody>
      </p:sp>
    </p:spTree>
    <p:extLst>
      <p:ext uri="{BB962C8B-B14F-4D97-AF65-F5344CB8AC3E}">
        <p14:creationId xmlns:p14="http://schemas.microsoft.com/office/powerpoint/2010/main" val="2983429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is Bias in Language</a:t>
            </a:r>
            <a:endParaRPr lang="en-US" dirty="0"/>
          </a:p>
        </p:txBody>
      </p:sp>
      <p:sp>
        <p:nvSpPr>
          <p:cNvPr id="3" name="Content Placeholder 2"/>
          <p:cNvSpPr>
            <a:spLocks noGrp="1"/>
          </p:cNvSpPr>
          <p:nvPr>
            <p:ph idx="1"/>
          </p:nvPr>
        </p:nvSpPr>
        <p:spPr/>
        <p:txBody>
          <a:bodyPr>
            <a:normAutofit fontScale="92500"/>
          </a:bodyPr>
          <a:lstStyle/>
          <a:p>
            <a:r>
              <a:rPr lang="en-US" dirty="0" smtClean="0"/>
              <a:t>The word “bias” refers to something that is uneven or unbalanced</a:t>
            </a:r>
          </a:p>
          <a:p>
            <a:pPr lvl="1"/>
            <a:r>
              <a:rPr lang="en-US" dirty="0"/>
              <a:t>T</a:t>
            </a:r>
            <a:r>
              <a:rPr lang="en-US" dirty="0" smtClean="0"/>
              <a:t>his word is sometimes used to refer to samples—as in, if a sample is </a:t>
            </a:r>
            <a:r>
              <a:rPr lang="en-US" u="sng" dirty="0" smtClean="0"/>
              <a:t>biased</a:t>
            </a:r>
            <a:r>
              <a:rPr lang="en-US" dirty="0" smtClean="0"/>
              <a:t>, it does not represent the population</a:t>
            </a:r>
          </a:p>
          <a:p>
            <a:r>
              <a:rPr lang="en-US" dirty="0" smtClean="0"/>
              <a:t>Bias in language refers to language that is uneven or unbalanced or not a fair representation</a:t>
            </a:r>
          </a:p>
          <a:p>
            <a:r>
              <a:rPr lang="en-US" dirty="0" smtClean="0"/>
              <a:t>APA style </a:t>
            </a:r>
            <a:r>
              <a:rPr lang="en-US" u="sng" dirty="0" smtClean="0"/>
              <a:t>requires</a:t>
            </a:r>
            <a:r>
              <a:rPr lang="en-US" dirty="0" smtClean="0"/>
              <a:t> writers not to use biased language</a:t>
            </a:r>
            <a:endParaRPr lang="en-US" dirty="0"/>
          </a:p>
        </p:txBody>
      </p:sp>
      <p:sp>
        <p:nvSpPr>
          <p:cNvPr id="4" name="Footer Placeholder 3"/>
          <p:cNvSpPr>
            <a:spLocks noGrp="1"/>
          </p:cNvSpPr>
          <p:nvPr>
            <p:ph type="ftr" sz="quarter" idx="11"/>
          </p:nvPr>
        </p:nvSpPr>
        <p:spPr/>
        <p:txBody>
          <a:bodyPr/>
          <a:lstStyle/>
          <a:p>
            <a:r>
              <a:rPr lang="en-US" smtClean="0"/>
              <a:t>Created by Alice Frye, Ph.D., Department of Psychology, University of Massachusetts, Lowell</a:t>
            </a:r>
            <a:endParaRPr lang="en-US"/>
          </a:p>
        </p:txBody>
      </p:sp>
      <p:sp>
        <p:nvSpPr>
          <p:cNvPr id="5" name="Slide Number Placeholder 4"/>
          <p:cNvSpPr>
            <a:spLocks noGrp="1"/>
          </p:cNvSpPr>
          <p:nvPr>
            <p:ph type="sldNum" sz="quarter" idx="12"/>
          </p:nvPr>
        </p:nvSpPr>
        <p:spPr/>
        <p:txBody>
          <a:bodyPr/>
          <a:lstStyle/>
          <a:p>
            <a:fld id="{E919DBC0-DF45-4496-B286-885E91DF2AEA}" type="slidenum">
              <a:rPr lang="en-US" smtClean="0"/>
              <a:t>5</a:t>
            </a:fld>
            <a:endParaRPr lang="en-US"/>
          </a:p>
        </p:txBody>
      </p:sp>
    </p:spTree>
    <p:extLst>
      <p:ext uri="{BB962C8B-B14F-4D97-AF65-F5344CB8AC3E}">
        <p14:creationId xmlns:p14="http://schemas.microsoft.com/office/powerpoint/2010/main" val="241084602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Bias in Language</a:t>
            </a:r>
            <a:endParaRPr lang="en-US" dirty="0"/>
          </a:p>
        </p:txBody>
      </p:sp>
      <p:sp>
        <p:nvSpPr>
          <p:cNvPr id="3" name="Content Placeholder 2"/>
          <p:cNvSpPr>
            <a:spLocks noGrp="1"/>
          </p:cNvSpPr>
          <p:nvPr>
            <p:ph idx="1"/>
          </p:nvPr>
        </p:nvSpPr>
        <p:spPr/>
        <p:txBody>
          <a:bodyPr/>
          <a:lstStyle/>
          <a:p>
            <a:r>
              <a:rPr lang="en-US" dirty="0" smtClean="0"/>
              <a:t>Bias in language can be obvious</a:t>
            </a:r>
          </a:p>
          <a:p>
            <a:pPr lvl="1"/>
            <a:r>
              <a:rPr lang="en-US" dirty="0" smtClean="0"/>
              <a:t>Words that are obviously prejudiced</a:t>
            </a:r>
          </a:p>
          <a:p>
            <a:pPr lvl="1"/>
            <a:r>
              <a:rPr lang="en-US" dirty="0" smtClean="0"/>
              <a:t>Offensive or colloquial words referring to specific groups of people</a:t>
            </a:r>
          </a:p>
          <a:p>
            <a:r>
              <a:rPr lang="en-US" dirty="0" smtClean="0"/>
              <a:t>It can also be difficult to detect</a:t>
            </a:r>
          </a:p>
          <a:p>
            <a:pPr lvl="1"/>
            <a:r>
              <a:rPr lang="en-US" dirty="0" smtClean="0"/>
              <a:t>Writing can contain “hidden messages” about the superiority or inferiority of various groups or types of people</a:t>
            </a:r>
            <a:endParaRPr lang="en-US" dirty="0"/>
          </a:p>
        </p:txBody>
      </p:sp>
      <p:sp>
        <p:nvSpPr>
          <p:cNvPr id="4" name="Footer Placeholder 3"/>
          <p:cNvSpPr>
            <a:spLocks noGrp="1"/>
          </p:cNvSpPr>
          <p:nvPr>
            <p:ph type="ftr" sz="quarter" idx="11"/>
          </p:nvPr>
        </p:nvSpPr>
        <p:spPr/>
        <p:txBody>
          <a:bodyPr/>
          <a:lstStyle/>
          <a:p>
            <a:r>
              <a:rPr lang="en-US" smtClean="0"/>
              <a:t>Created by Alice Frye, Ph.D., Department of Psychology, University of Massachusetts, Lowell</a:t>
            </a:r>
            <a:endParaRPr lang="en-US"/>
          </a:p>
        </p:txBody>
      </p:sp>
      <p:sp>
        <p:nvSpPr>
          <p:cNvPr id="5" name="Slide Number Placeholder 4"/>
          <p:cNvSpPr>
            <a:spLocks noGrp="1"/>
          </p:cNvSpPr>
          <p:nvPr>
            <p:ph type="sldNum" sz="quarter" idx="12"/>
          </p:nvPr>
        </p:nvSpPr>
        <p:spPr/>
        <p:txBody>
          <a:bodyPr/>
          <a:lstStyle/>
          <a:p>
            <a:fld id="{E919DBC0-DF45-4496-B286-885E91DF2AEA}" type="slidenum">
              <a:rPr lang="en-US" smtClean="0"/>
              <a:t>6</a:t>
            </a:fld>
            <a:endParaRPr lang="en-US"/>
          </a:p>
        </p:txBody>
      </p:sp>
    </p:spTree>
    <p:extLst>
      <p:ext uri="{BB962C8B-B14F-4D97-AF65-F5344CB8AC3E}">
        <p14:creationId xmlns:p14="http://schemas.microsoft.com/office/powerpoint/2010/main" val="373126824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Example of Bias in Language</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Any ethnic, racial or sexual slang </a:t>
            </a:r>
          </a:p>
          <a:p>
            <a:pPr lvl="1"/>
            <a:r>
              <a:rPr lang="en-US" dirty="0" smtClean="0"/>
              <a:t>E.g. “redneck” rather than white laborer</a:t>
            </a:r>
          </a:p>
          <a:p>
            <a:pPr lvl="1"/>
            <a:r>
              <a:rPr lang="en-US" dirty="0" smtClean="0"/>
              <a:t>E.g. “chick” rather than woman</a:t>
            </a:r>
          </a:p>
          <a:p>
            <a:r>
              <a:rPr lang="en-US" dirty="0" smtClean="0"/>
              <a:t>Terms that were once used but are now outdated</a:t>
            </a:r>
          </a:p>
          <a:p>
            <a:pPr lvl="1"/>
            <a:r>
              <a:rPr lang="en-US" dirty="0" smtClean="0"/>
              <a:t>E.g. “colored” instead of Black or African American</a:t>
            </a:r>
          </a:p>
          <a:p>
            <a:pPr lvl="1"/>
            <a:r>
              <a:rPr lang="en-US" dirty="0" smtClean="0"/>
              <a:t>E.g. “idiot” instead of learning disabled </a:t>
            </a:r>
          </a:p>
          <a:p>
            <a:pPr lvl="2"/>
            <a:r>
              <a:rPr lang="en-US" dirty="0"/>
              <a:t>T</a:t>
            </a:r>
            <a:r>
              <a:rPr lang="en-US" dirty="0" smtClean="0"/>
              <a:t>he word “idiot” was used long ago to formally refer to people with cognitive disabilities</a:t>
            </a:r>
          </a:p>
          <a:p>
            <a:pPr lvl="2"/>
            <a:r>
              <a:rPr lang="en-US" dirty="0" smtClean="0"/>
              <a:t>Now it is used to deliberately insult someone’s intelligence</a:t>
            </a:r>
          </a:p>
          <a:p>
            <a:pPr lvl="2"/>
            <a:r>
              <a:rPr lang="en-US" dirty="0" smtClean="0"/>
              <a:t>This is a good example of how dramatically terms can change</a:t>
            </a:r>
          </a:p>
        </p:txBody>
      </p:sp>
      <p:sp>
        <p:nvSpPr>
          <p:cNvPr id="4" name="Footer Placeholder 3"/>
          <p:cNvSpPr>
            <a:spLocks noGrp="1"/>
          </p:cNvSpPr>
          <p:nvPr>
            <p:ph type="ftr" sz="quarter" idx="11"/>
          </p:nvPr>
        </p:nvSpPr>
        <p:spPr/>
        <p:txBody>
          <a:bodyPr/>
          <a:lstStyle/>
          <a:p>
            <a:r>
              <a:rPr lang="en-US" smtClean="0"/>
              <a:t>Created by Alice Frye, Ph.D., Department of Psychology, University of Massachusetts, Lowell</a:t>
            </a:r>
            <a:endParaRPr lang="en-US"/>
          </a:p>
        </p:txBody>
      </p:sp>
      <p:sp>
        <p:nvSpPr>
          <p:cNvPr id="5" name="Slide Number Placeholder 4"/>
          <p:cNvSpPr>
            <a:spLocks noGrp="1"/>
          </p:cNvSpPr>
          <p:nvPr>
            <p:ph type="sldNum" sz="quarter" idx="12"/>
          </p:nvPr>
        </p:nvSpPr>
        <p:spPr/>
        <p:txBody>
          <a:bodyPr/>
          <a:lstStyle/>
          <a:p>
            <a:fld id="{E919DBC0-DF45-4496-B286-885E91DF2AEA}" type="slidenum">
              <a:rPr lang="en-US" smtClean="0"/>
              <a:t>7</a:t>
            </a:fld>
            <a:endParaRPr lang="en-US"/>
          </a:p>
        </p:txBody>
      </p:sp>
    </p:spTree>
    <p:extLst>
      <p:ext uri="{BB962C8B-B14F-4D97-AF65-F5344CB8AC3E}">
        <p14:creationId xmlns:p14="http://schemas.microsoft.com/office/powerpoint/2010/main" val="218046855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Examples of Bias in Language</a:t>
            </a:r>
            <a:endParaRPr lang="en-US" dirty="0"/>
          </a:p>
        </p:txBody>
      </p:sp>
      <p:sp>
        <p:nvSpPr>
          <p:cNvPr id="3" name="Content Placeholder 2"/>
          <p:cNvSpPr>
            <a:spLocks noGrp="1"/>
          </p:cNvSpPr>
          <p:nvPr>
            <p:ph idx="1"/>
          </p:nvPr>
        </p:nvSpPr>
        <p:spPr/>
        <p:txBody>
          <a:bodyPr>
            <a:normAutofit/>
          </a:bodyPr>
          <a:lstStyle/>
          <a:p>
            <a:r>
              <a:rPr lang="en-US" dirty="0" smtClean="0"/>
              <a:t>Colloquial terms</a:t>
            </a:r>
          </a:p>
          <a:p>
            <a:pPr lvl="1"/>
            <a:r>
              <a:rPr lang="en-US" dirty="0" smtClean="0"/>
              <a:t>E.g. “street person” instead of homeless person</a:t>
            </a:r>
          </a:p>
          <a:p>
            <a:r>
              <a:rPr lang="en-US" dirty="0" smtClean="0"/>
              <a:t>Terms with unnecessary or subtle negative meaning</a:t>
            </a:r>
          </a:p>
          <a:p>
            <a:pPr lvl="1"/>
            <a:r>
              <a:rPr lang="en-US" dirty="0" smtClean="0"/>
              <a:t>E.g. “vagrant” instead of homeless person</a:t>
            </a:r>
          </a:p>
          <a:p>
            <a:pPr lvl="2"/>
            <a:r>
              <a:rPr lang="en-US" dirty="0" smtClean="0"/>
              <a:t>Vagrancy is word that refers to a legal violation</a:t>
            </a:r>
          </a:p>
          <a:p>
            <a:pPr lvl="2"/>
            <a:r>
              <a:rPr lang="en-US" dirty="0" smtClean="0"/>
              <a:t>It is not a violation of the law to be without a home</a:t>
            </a:r>
          </a:p>
          <a:p>
            <a:pPr lvl="1"/>
            <a:endParaRPr lang="en-US" dirty="0"/>
          </a:p>
        </p:txBody>
      </p:sp>
      <p:sp>
        <p:nvSpPr>
          <p:cNvPr id="4" name="Footer Placeholder 3"/>
          <p:cNvSpPr>
            <a:spLocks noGrp="1"/>
          </p:cNvSpPr>
          <p:nvPr>
            <p:ph type="ftr" sz="quarter" idx="11"/>
          </p:nvPr>
        </p:nvSpPr>
        <p:spPr/>
        <p:txBody>
          <a:bodyPr/>
          <a:lstStyle/>
          <a:p>
            <a:r>
              <a:rPr lang="en-US" smtClean="0"/>
              <a:t>Created by Alice Frye, Ph.D., Department of Psychology, University of Massachusetts, Lowell</a:t>
            </a:r>
            <a:endParaRPr lang="en-US"/>
          </a:p>
        </p:txBody>
      </p:sp>
      <p:sp>
        <p:nvSpPr>
          <p:cNvPr id="5" name="Slide Number Placeholder 4"/>
          <p:cNvSpPr>
            <a:spLocks noGrp="1"/>
          </p:cNvSpPr>
          <p:nvPr>
            <p:ph type="sldNum" sz="quarter" idx="12"/>
          </p:nvPr>
        </p:nvSpPr>
        <p:spPr/>
        <p:txBody>
          <a:bodyPr/>
          <a:lstStyle/>
          <a:p>
            <a:fld id="{E919DBC0-DF45-4496-B286-885E91DF2AEA}" type="slidenum">
              <a:rPr lang="en-US" smtClean="0"/>
              <a:t>8</a:t>
            </a:fld>
            <a:endParaRPr lang="en-US"/>
          </a:p>
        </p:txBody>
      </p:sp>
    </p:spTree>
    <p:extLst>
      <p:ext uri="{BB962C8B-B14F-4D97-AF65-F5344CB8AC3E}">
        <p14:creationId xmlns:p14="http://schemas.microsoft.com/office/powerpoint/2010/main" val="419682794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Why We Try to Avoid </a:t>
            </a:r>
            <a:r>
              <a:rPr lang="en-US" dirty="0"/>
              <a:t>B</a:t>
            </a:r>
            <a:r>
              <a:rPr lang="en-US" dirty="0" smtClean="0"/>
              <a:t>ias in Language</a:t>
            </a:r>
            <a:endParaRPr lang="en-US" dirty="0"/>
          </a:p>
        </p:txBody>
      </p:sp>
      <p:sp>
        <p:nvSpPr>
          <p:cNvPr id="3" name="Content Placeholder 2"/>
          <p:cNvSpPr>
            <a:spLocks noGrp="1"/>
          </p:cNvSpPr>
          <p:nvPr>
            <p:ph idx="1"/>
          </p:nvPr>
        </p:nvSpPr>
        <p:spPr/>
        <p:txBody>
          <a:bodyPr>
            <a:normAutofit/>
          </a:bodyPr>
          <a:lstStyle/>
          <a:p>
            <a:r>
              <a:rPr lang="en-US" dirty="0" smtClean="0"/>
              <a:t>Psychology is an empirically based field</a:t>
            </a:r>
          </a:p>
          <a:p>
            <a:pPr lvl="1"/>
            <a:r>
              <a:rPr lang="en-US" dirty="0" smtClean="0"/>
              <a:t>Based on observations and data  </a:t>
            </a:r>
          </a:p>
          <a:p>
            <a:r>
              <a:rPr lang="en-US" dirty="0" smtClean="0"/>
              <a:t>Our goal is to present an objective account of our work and the people involved in it</a:t>
            </a:r>
          </a:p>
          <a:p>
            <a:r>
              <a:rPr lang="en-US" dirty="0" smtClean="0"/>
              <a:t>As a field we accept that all people are equal</a:t>
            </a:r>
          </a:p>
          <a:p>
            <a:r>
              <a:rPr lang="en-US" dirty="0" smtClean="0"/>
              <a:t>And thus our language should reflect that belief in equality</a:t>
            </a:r>
            <a:endParaRPr lang="en-US" dirty="0"/>
          </a:p>
        </p:txBody>
      </p:sp>
      <p:sp>
        <p:nvSpPr>
          <p:cNvPr id="4" name="Footer Placeholder 3"/>
          <p:cNvSpPr>
            <a:spLocks noGrp="1"/>
          </p:cNvSpPr>
          <p:nvPr>
            <p:ph type="ftr" sz="quarter" idx="11"/>
          </p:nvPr>
        </p:nvSpPr>
        <p:spPr/>
        <p:txBody>
          <a:bodyPr/>
          <a:lstStyle/>
          <a:p>
            <a:r>
              <a:rPr lang="en-US" smtClean="0"/>
              <a:t>Created by Alice Frye, Ph.D., Department of Psychology, University of Massachusetts, Lowell</a:t>
            </a:r>
            <a:endParaRPr lang="en-US"/>
          </a:p>
        </p:txBody>
      </p:sp>
      <p:sp>
        <p:nvSpPr>
          <p:cNvPr id="5" name="Slide Number Placeholder 4"/>
          <p:cNvSpPr>
            <a:spLocks noGrp="1"/>
          </p:cNvSpPr>
          <p:nvPr>
            <p:ph type="sldNum" sz="quarter" idx="12"/>
          </p:nvPr>
        </p:nvSpPr>
        <p:spPr/>
        <p:txBody>
          <a:bodyPr/>
          <a:lstStyle/>
          <a:p>
            <a:fld id="{E919DBC0-DF45-4496-B286-885E91DF2AEA}" type="slidenum">
              <a:rPr lang="en-US" smtClean="0"/>
              <a:t>9</a:t>
            </a:fld>
            <a:endParaRPr lang="en-US"/>
          </a:p>
        </p:txBody>
      </p:sp>
    </p:spTree>
    <p:extLst>
      <p:ext uri="{BB962C8B-B14F-4D97-AF65-F5344CB8AC3E}">
        <p14:creationId xmlns:p14="http://schemas.microsoft.com/office/powerpoint/2010/main" val="2064583618"/>
      </p:ext>
    </p:extLst>
  </p:cSld>
  <p:clrMapOvr>
    <a:masterClrMapping/>
  </p:clrMapOvr>
</p:sld>
</file>

<file path=ppt/theme/theme1.xml><?xml version="1.0" encoding="utf-8"?>
<a:theme xmlns:a="http://schemas.openxmlformats.org/drawingml/2006/main" name="Office Theme">
  <a:themeElements>
    <a:clrScheme name="Custom 5">
      <a:dk1>
        <a:srgbClr val="292934"/>
      </a:dk1>
      <a:lt1>
        <a:srgbClr val="FFFFFF"/>
      </a:lt1>
      <a:dk2>
        <a:srgbClr val="007033"/>
      </a:dk2>
      <a:lt2>
        <a:srgbClr val="F3F2DC"/>
      </a:lt2>
      <a:accent1>
        <a:srgbClr val="93A299"/>
      </a:accent1>
      <a:accent2>
        <a:srgbClr val="AD8F67"/>
      </a:accent2>
      <a:accent3>
        <a:srgbClr val="726056"/>
      </a:accent3>
      <a:accent4>
        <a:srgbClr val="4C5A6A"/>
      </a:accent4>
      <a:accent5>
        <a:srgbClr val="808DA0"/>
      </a:accent5>
      <a:accent6>
        <a:srgbClr val="79463D"/>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377</TotalTime>
  <Words>1737</Words>
  <Application>Microsoft Office PowerPoint</Application>
  <PresentationFormat>On-screen Show (4:3)</PresentationFormat>
  <Paragraphs>192</Paragraphs>
  <Slides>25</Slides>
  <Notes>1</Notes>
  <HiddenSlides>0</HiddenSlides>
  <MMClips>0</MMClips>
  <ScaleCrop>false</ScaleCrop>
  <HeadingPairs>
    <vt:vector size="4" baseType="variant">
      <vt:variant>
        <vt:lpstr>Theme</vt:lpstr>
      </vt:variant>
      <vt:variant>
        <vt:i4>1</vt:i4>
      </vt:variant>
      <vt:variant>
        <vt:lpstr>Slide Titles</vt:lpstr>
      </vt:variant>
      <vt:variant>
        <vt:i4>25</vt:i4>
      </vt:variant>
    </vt:vector>
  </HeadingPairs>
  <TitlesOfParts>
    <vt:vector size="26" baseType="lpstr">
      <vt:lpstr>Office Theme</vt:lpstr>
      <vt:lpstr>Avoiding Bias in Language</vt:lpstr>
      <vt:lpstr>Steps in this tutorial</vt:lpstr>
      <vt:lpstr>Goal</vt:lpstr>
      <vt:lpstr>Objectives</vt:lpstr>
      <vt:lpstr>What is Bias in Language</vt:lpstr>
      <vt:lpstr>Bias in Language</vt:lpstr>
      <vt:lpstr>Example of Bias in Language</vt:lpstr>
      <vt:lpstr>Examples of Bias in Language</vt:lpstr>
      <vt:lpstr>Why We Try to Avoid Bias in Language</vt:lpstr>
      <vt:lpstr>Why We Try to Avoid Bias in Language</vt:lpstr>
      <vt:lpstr>Why We Try to Avoid Bias in Language</vt:lpstr>
      <vt:lpstr>How to avoid bias in language</vt:lpstr>
      <vt:lpstr>Guidelines for avoiding Bias</vt:lpstr>
      <vt:lpstr> Guideline 1-Describe at Appropriate Level of Specificity </vt:lpstr>
      <vt:lpstr>Guideline 1-Example</vt:lpstr>
      <vt:lpstr>Guideline 1-Notes on the Example</vt:lpstr>
      <vt:lpstr>Guideline 2-Be sensitive to labels</vt:lpstr>
      <vt:lpstr>Guideline 2-Example</vt:lpstr>
      <vt:lpstr>Guideline 2-Notes on the Example</vt:lpstr>
      <vt:lpstr>Guideline 3: Acknowledge Participation</vt:lpstr>
      <vt:lpstr>Acknowledge Participation-Example</vt:lpstr>
      <vt:lpstr>Guideline 3-Notes on the example</vt:lpstr>
      <vt:lpstr>Bias in language-Summary</vt:lpstr>
      <vt:lpstr>Bias in Language-Summary</vt:lpstr>
      <vt:lpstr>Reference</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Avoiding Bias in Language</dc:title>
  <dc:creator>Frye, Alice A</dc:creator>
  <cp:lastModifiedBy>Mary</cp:lastModifiedBy>
  <cp:revision>35</cp:revision>
  <dcterms:created xsi:type="dcterms:W3CDTF">2012-06-25T18:14:21Z</dcterms:created>
  <dcterms:modified xsi:type="dcterms:W3CDTF">2013-09-21T19:53:20Z</dcterms:modified>
</cp:coreProperties>
</file>