
<file path=[Content_Types].xml><?xml version="1.0" encoding="utf-8"?>
<Types xmlns="http://schemas.openxmlformats.org/package/2006/content-types">
  <Default Extension="B5ghGpQkr5yp5xd0VjhDswHaE8" ContentType="image/jpeg"/>
  <Default Extension="H4VAZ163Agyz-PQFPPP1AgHaEp" ContentType="image/jpeg"/>
  <Default Extension="jpeg" ContentType="image/jpeg"/>
  <Default Extension="jpg&amp;f=1&amp;nofb=1&amp;ipt=2f162d054aba8dfaba5cf0a90da0e0b3039f430cbd38a9cfbec19c9101afeac6"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5A8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4E39D1-4FA7-9542-8C47-11EB5C22680B}" v="9" dt="2026-08-27T14:56:03.5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5" autoAdjust="0"/>
    <p:restoredTop sz="94658"/>
  </p:normalViewPr>
  <p:slideViewPr>
    <p:cSldViewPr snapToGrid="0">
      <p:cViewPr varScale="1">
        <p:scale>
          <a:sx n="24" d="100"/>
          <a:sy n="24" d="100"/>
        </p:scale>
        <p:origin x="856" y="21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ury, Daniel M" userId="c72f4d8f-aed0-4c87-9169-75810b8611e1" providerId="ADAL" clId="{566677F7-03ED-5141-8D3C-AA20C77B622B}"/>
    <pc:docChg chg="undo custSel modSld">
      <pc:chgData name="Coury, Daniel M" userId="c72f4d8f-aed0-4c87-9169-75810b8611e1" providerId="ADAL" clId="{566677F7-03ED-5141-8D3C-AA20C77B622B}" dt="2026-08-27T14:56:03.566" v="32"/>
      <pc:docMkLst>
        <pc:docMk/>
      </pc:docMkLst>
      <pc:sldChg chg="modSp mod">
        <pc:chgData name="Coury, Daniel M" userId="c72f4d8f-aed0-4c87-9169-75810b8611e1" providerId="ADAL" clId="{566677F7-03ED-5141-8D3C-AA20C77B622B}" dt="2026-08-27T14:56:03.566" v="32"/>
        <pc:sldMkLst>
          <pc:docMk/>
          <pc:sldMk cId="0" sldId="256"/>
        </pc:sldMkLst>
        <pc:spChg chg="mod">
          <ac:chgData name="Coury, Daniel M" userId="c72f4d8f-aed0-4c87-9169-75810b8611e1" providerId="ADAL" clId="{566677F7-03ED-5141-8D3C-AA20C77B622B}" dt="2026-08-27T14:53:31.738" v="2" actId="962"/>
          <ac:spMkLst>
            <pc:docMk/>
            <pc:sldMk cId="0" sldId="256"/>
            <ac:spMk id="2" creationId="{00000000-0000-0000-0000-000000000000}"/>
          </ac:spMkLst>
        </pc:spChg>
        <pc:spChg chg="mod ord">
          <ac:chgData name="Coury, Daniel M" userId="c72f4d8f-aed0-4c87-9169-75810b8611e1" providerId="ADAL" clId="{566677F7-03ED-5141-8D3C-AA20C77B622B}" dt="2026-08-27T14:54:59.148" v="23"/>
          <ac:spMkLst>
            <pc:docMk/>
            <pc:sldMk cId="0" sldId="256"/>
            <ac:spMk id="3" creationId="{00000000-0000-0000-0000-000000000000}"/>
          </ac:spMkLst>
        </pc:spChg>
        <pc:spChg chg="mod ord">
          <ac:chgData name="Coury, Daniel M" userId="c72f4d8f-aed0-4c87-9169-75810b8611e1" providerId="ADAL" clId="{566677F7-03ED-5141-8D3C-AA20C77B622B}" dt="2026-08-27T14:54:59.148" v="23"/>
          <ac:spMkLst>
            <pc:docMk/>
            <pc:sldMk cId="0" sldId="256"/>
            <ac:spMk id="12" creationId="{00000000-0000-0000-0000-000000000000}"/>
          </ac:spMkLst>
        </pc:spChg>
        <pc:spChg chg="ord">
          <ac:chgData name="Coury, Daniel M" userId="c72f4d8f-aed0-4c87-9169-75810b8611e1" providerId="ADAL" clId="{566677F7-03ED-5141-8D3C-AA20C77B622B}" dt="2026-08-27T14:54:59.148" v="23"/>
          <ac:spMkLst>
            <pc:docMk/>
            <pc:sldMk cId="0" sldId="256"/>
            <ac:spMk id="13" creationId="{00000000-0000-0000-0000-000000000000}"/>
          </ac:spMkLst>
        </pc:spChg>
        <pc:spChg chg="ord">
          <ac:chgData name="Coury, Daniel M" userId="c72f4d8f-aed0-4c87-9169-75810b8611e1" providerId="ADAL" clId="{566677F7-03ED-5141-8D3C-AA20C77B622B}" dt="2026-08-27T14:54:59.148" v="23"/>
          <ac:spMkLst>
            <pc:docMk/>
            <pc:sldMk cId="0" sldId="256"/>
            <ac:spMk id="14" creationId="{00000000-0000-0000-0000-000000000000}"/>
          </ac:spMkLst>
        </pc:spChg>
        <pc:spChg chg="mod ord">
          <ac:chgData name="Coury, Daniel M" userId="c72f4d8f-aed0-4c87-9169-75810b8611e1" providerId="ADAL" clId="{566677F7-03ED-5141-8D3C-AA20C77B622B}" dt="2026-08-27T14:54:59.148" v="23"/>
          <ac:spMkLst>
            <pc:docMk/>
            <pc:sldMk cId="0" sldId="256"/>
            <ac:spMk id="15" creationId="{00000000-0000-0000-0000-000000000000}"/>
          </ac:spMkLst>
        </pc:spChg>
        <pc:spChg chg="ord">
          <ac:chgData name="Coury, Daniel M" userId="c72f4d8f-aed0-4c87-9169-75810b8611e1" providerId="ADAL" clId="{566677F7-03ED-5141-8D3C-AA20C77B622B}" dt="2026-08-27T14:54:59.148" v="23"/>
          <ac:spMkLst>
            <pc:docMk/>
            <pc:sldMk cId="0" sldId="256"/>
            <ac:spMk id="16" creationId="{00000000-0000-0000-0000-000000000000}"/>
          </ac:spMkLst>
        </pc:spChg>
        <pc:spChg chg="ord">
          <ac:chgData name="Coury, Daniel M" userId="c72f4d8f-aed0-4c87-9169-75810b8611e1" providerId="ADAL" clId="{566677F7-03ED-5141-8D3C-AA20C77B622B}" dt="2026-08-27T14:54:59.148" v="23"/>
          <ac:spMkLst>
            <pc:docMk/>
            <pc:sldMk cId="0" sldId="256"/>
            <ac:spMk id="17" creationId="{00000000-0000-0000-0000-000000000000}"/>
          </ac:spMkLst>
        </pc:spChg>
        <pc:spChg chg="mod ord">
          <ac:chgData name="Coury, Daniel M" userId="c72f4d8f-aed0-4c87-9169-75810b8611e1" providerId="ADAL" clId="{566677F7-03ED-5141-8D3C-AA20C77B622B}" dt="2026-08-27T14:54:59.148" v="23"/>
          <ac:spMkLst>
            <pc:docMk/>
            <pc:sldMk cId="0" sldId="256"/>
            <ac:spMk id="18" creationId="{00000000-0000-0000-0000-000000000000}"/>
          </ac:spMkLst>
        </pc:spChg>
        <pc:spChg chg="ord">
          <ac:chgData name="Coury, Daniel M" userId="c72f4d8f-aed0-4c87-9169-75810b8611e1" providerId="ADAL" clId="{566677F7-03ED-5141-8D3C-AA20C77B622B}" dt="2026-08-27T14:54:59.148" v="23"/>
          <ac:spMkLst>
            <pc:docMk/>
            <pc:sldMk cId="0" sldId="256"/>
            <ac:spMk id="19" creationId="{00000000-0000-0000-0000-000000000000}"/>
          </ac:spMkLst>
        </pc:spChg>
        <pc:spChg chg="ord">
          <ac:chgData name="Coury, Daniel M" userId="c72f4d8f-aed0-4c87-9169-75810b8611e1" providerId="ADAL" clId="{566677F7-03ED-5141-8D3C-AA20C77B622B}" dt="2026-08-27T14:54:59.148" v="23"/>
          <ac:spMkLst>
            <pc:docMk/>
            <pc:sldMk cId="0" sldId="256"/>
            <ac:spMk id="20" creationId="{00000000-0000-0000-0000-000000000000}"/>
          </ac:spMkLst>
        </pc:spChg>
        <pc:spChg chg="mod">
          <ac:chgData name="Coury, Daniel M" userId="c72f4d8f-aed0-4c87-9169-75810b8611e1" providerId="ADAL" clId="{566677F7-03ED-5141-8D3C-AA20C77B622B}" dt="2026-08-27T14:53:55.190" v="9" actId="962"/>
          <ac:spMkLst>
            <pc:docMk/>
            <pc:sldMk cId="0" sldId="256"/>
            <ac:spMk id="21" creationId="{00000000-0000-0000-0000-000000000000}"/>
          </ac:spMkLst>
        </pc:spChg>
        <pc:spChg chg="mod">
          <ac:chgData name="Coury, Daniel M" userId="c72f4d8f-aed0-4c87-9169-75810b8611e1" providerId="ADAL" clId="{566677F7-03ED-5141-8D3C-AA20C77B622B}" dt="2026-08-27T14:53:58.293" v="10" actId="962"/>
          <ac:spMkLst>
            <pc:docMk/>
            <pc:sldMk cId="0" sldId="256"/>
            <ac:spMk id="27" creationId="{00000000-0000-0000-0000-000000000000}"/>
          </ac:spMkLst>
        </pc:spChg>
        <pc:spChg chg="mod">
          <ac:chgData name="Coury, Daniel M" userId="c72f4d8f-aed0-4c87-9169-75810b8611e1" providerId="ADAL" clId="{566677F7-03ED-5141-8D3C-AA20C77B622B}" dt="2026-08-27T14:53:59.465" v="11" actId="962"/>
          <ac:spMkLst>
            <pc:docMk/>
            <pc:sldMk cId="0" sldId="256"/>
            <ac:spMk id="33" creationId="{00000000-0000-0000-0000-000000000000}"/>
          </ac:spMkLst>
        </pc:spChg>
        <pc:spChg chg="mod">
          <ac:chgData name="Coury, Daniel M" userId="c72f4d8f-aed0-4c87-9169-75810b8611e1" providerId="ADAL" clId="{566677F7-03ED-5141-8D3C-AA20C77B622B}" dt="2026-08-27T14:54:09.781" v="14" actId="962"/>
          <ac:spMkLst>
            <pc:docMk/>
            <pc:sldMk cId="0" sldId="256"/>
            <ac:spMk id="34" creationId="{00000000-0000-0000-0000-000000000000}"/>
          </ac:spMkLst>
        </pc:spChg>
        <pc:spChg chg="mod">
          <ac:chgData name="Coury, Daniel M" userId="c72f4d8f-aed0-4c87-9169-75810b8611e1" providerId="ADAL" clId="{566677F7-03ED-5141-8D3C-AA20C77B622B}" dt="2026-08-27T14:56:03.566" v="32"/>
          <ac:spMkLst>
            <pc:docMk/>
            <pc:sldMk cId="0" sldId="256"/>
            <ac:spMk id="36" creationId="{00000000-0000-0000-0000-000000000000}"/>
          </ac:spMkLst>
        </pc:spChg>
        <pc:picChg chg="mod">
          <ac:chgData name="Coury, Daniel M" userId="c72f4d8f-aed0-4c87-9169-75810b8611e1" providerId="ADAL" clId="{566677F7-03ED-5141-8D3C-AA20C77B622B}" dt="2026-08-27T14:54:21.563" v="16" actId="962"/>
          <ac:picMkLst>
            <pc:docMk/>
            <pc:sldMk cId="0" sldId="256"/>
            <ac:picMk id="6" creationId="{F96F44C6-6E8C-E500-6636-18D2D409625C}"/>
          </ac:picMkLst>
        </pc:picChg>
        <pc:picChg chg="mod">
          <ac:chgData name="Coury, Daniel M" userId="c72f4d8f-aed0-4c87-9169-75810b8611e1" providerId="ADAL" clId="{566677F7-03ED-5141-8D3C-AA20C77B622B}" dt="2026-08-27T14:54:31.294" v="18" actId="962"/>
          <ac:picMkLst>
            <pc:docMk/>
            <pc:sldMk cId="0" sldId="256"/>
            <ac:picMk id="39" creationId="{56AE03F3-4909-BADD-C8CF-22FDCAE34BBA}"/>
          </ac:picMkLst>
        </pc:picChg>
        <pc:picChg chg="mod">
          <ac:chgData name="Coury, Daniel M" userId="c72f4d8f-aed0-4c87-9169-75810b8611e1" providerId="ADAL" clId="{566677F7-03ED-5141-8D3C-AA20C77B622B}" dt="2026-08-27T14:54:40.384" v="20" actId="962"/>
          <ac:picMkLst>
            <pc:docMk/>
            <pc:sldMk cId="0" sldId="256"/>
            <ac:picMk id="42" creationId="{F2F4F7F5-EA02-A4E0-ED20-8C9772357509}"/>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8/27/26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8/27/26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8/27/26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8/27/26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H4VAZ163Agyz-PQFPPP1AgHaEp"/><Relationship Id="rId3" Type="http://schemas.openxmlformats.org/officeDocument/2006/relationships/image" Target="../media/image2.png"/><Relationship Id="rId7" Type="http://schemas.openxmlformats.org/officeDocument/2006/relationships/image" Target="../media/image6.svg"/><Relationship Id="rId12" Type="http://schemas.openxmlformats.org/officeDocument/2006/relationships/image" Target="../media/image11.jpg&amp;f=1&amp;nofb=1&amp;ipt=2f162d054aba8dfaba5cf0a90da0e0b3039f430cbd38a9cfbec19c9101afeac6"/><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B5ghGpQkr5yp5xd0VjhDswHaE8"/></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C183D7F6-B498-43B3-948B-1728B52AA6E4}">
                <adec:decorative xmlns:adec="http://schemas.microsoft.com/office/drawing/2017/decorative" val="1"/>
              </a:ext>
            </a:extLst>
          </p:cNvPr>
          <p:cNvSpPr/>
          <p:nvPr/>
        </p:nvSpPr>
        <p:spPr>
          <a:xfrm>
            <a:off x="0" y="0"/>
            <a:ext cx="43891200" cy="50292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2685273" y="429560"/>
            <a:ext cx="19694659" cy="2554545"/>
          </a:xfrm>
          <a:prstGeom prst="rect">
            <a:avLst/>
          </a:prstGeom>
          <a:noFill/>
        </p:spPr>
        <p:txBody>
          <a:bodyPr wrap="square" lIns="91440" tIns="45720" rIns="91440" bIns="45720" anchor="t">
            <a:spAutoFit/>
          </a:bodyPr>
          <a:lstStyle/>
          <a:p>
            <a:pPr algn="ctr"/>
            <a:r>
              <a:rPr lang="en-US" sz="8000" b="1" i="0" dirty="0">
                <a:solidFill>
                  <a:srgbClr val="2E5A87"/>
                </a:solidFill>
                <a:latin typeface="Arial"/>
              </a:rPr>
              <a:t>Old </a:t>
            </a:r>
            <a:r>
              <a:rPr lang="en-US" sz="8000" b="1" dirty="0">
                <a:solidFill>
                  <a:srgbClr val="2E5A87"/>
                </a:solidFill>
                <a:latin typeface="Arial"/>
              </a:rPr>
              <a:t>Town New Futures: </a:t>
            </a:r>
          </a:p>
          <a:p>
            <a:pPr algn="ctr"/>
            <a:r>
              <a:rPr lang="en-US" sz="8000" b="1" dirty="0">
                <a:solidFill>
                  <a:srgbClr val="2E5A87"/>
                </a:solidFill>
                <a:latin typeface="Arial"/>
              </a:rPr>
              <a:t>Sustainability Funding for Petersham</a:t>
            </a:r>
            <a:endParaRPr lang="en-US" sz="8000" b="1" i="0" dirty="0">
              <a:solidFill>
                <a:srgbClr val="2E5A87"/>
              </a:solidFill>
              <a:latin typeface="Arial"/>
              <a:cs typeface="Arial"/>
            </a:endParaRPr>
          </a:p>
        </p:txBody>
      </p:sp>
      <p:sp>
        <p:nvSpPr>
          <p:cNvPr id="9" name="TextBox 8"/>
          <p:cNvSpPr txBox="1"/>
          <p:nvPr/>
        </p:nvSpPr>
        <p:spPr>
          <a:xfrm>
            <a:off x="5072743" y="2834640"/>
            <a:ext cx="33832800" cy="769441"/>
          </a:xfrm>
          <a:prstGeom prst="rect">
            <a:avLst/>
          </a:prstGeom>
          <a:noFill/>
        </p:spPr>
        <p:txBody>
          <a:bodyPr wrap="square" lIns="91440" tIns="45720" rIns="91440" bIns="45720" anchor="t">
            <a:spAutoFit/>
          </a:bodyPr>
          <a:lstStyle/>
          <a:p>
            <a:pPr algn="ctr"/>
            <a:r>
              <a:rPr lang="en-US" sz="4400" b="0" i="0" dirty="0">
                <a:solidFill>
                  <a:srgbClr val="2D2926"/>
                </a:solidFill>
                <a:latin typeface="Arial"/>
              </a:rPr>
              <a:t>Ashley Gast, Clark University</a:t>
            </a:r>
            <a:r>
              <a:rPr lang="en-US" sz="4400" dirty="0">
                <a:solidFill>
                  <a:srgbClr val="2D2926"/>
                </a:solidFill>
                <a:latin typeface="Arial"/>
              </a:rPr>
              <a:t>, Environmental Science &amp; International Development</a:t>
            </a:r>
            <a:endParaRPr sz="4400" b="0" i="0" dirty="0">
              <a:solidFill>
                <a:srgbClr val="2D2926"/>
              </a:solidFill>
              <a:latin typeface="Arial"/>
            </a:endParaRPr>
          </a:p>
        </p:txBody>
      </p:sp>
      <p:sp>
        <p:nvSpPr>
          <p:cNvPr id="10" name="TextBox 9"/>
          <p:cNvSpPr txBox="1"/>
          <p:nvPr/>
        </p:nvSpPr>
        <p:spPr>
          <a:xfrm>
            <a:off x="5029200" y="3566160"/>
            <a:ext cx="33832800" cy="646331"/>
          </a:xfrm>
          <a:prstGeom prst="rect">
            <a:avLst/>
          </a:prstGeom>
          <a:noFill/>
        </p:spPr>
        <p:txBody>
          <a:bodyPr wrap="square" lIns="91440" tIns="45720" rIns="91440" bIns="45720" anchor="t">
            <a:spAutoFit/>
          </a:bodyPr>
          <a:lstStyle/>
          <a:p>
            <a:pPr algn="ctr"/>
            <a:r>
              <a:rPr lang="en-US" sz="3600" b="0" i="1" dirty="0">
                <a:solidFill>
                  <a:srgbClr val="888888"/>
                </a:solidFill>
                <a:latin typeface="Arial"/>
              </a:rPr>
              <a:t>Town </a:t>
            </a:r>
            <a:r>
              <a:rPr lang="en-US" sz="3600" i="1" dirty="0">
                <a:solidFill>
                  <a:srgbClr val="888888"/>
                </a:solidFill>
                <a:latin typeface="Arial"/>
              </a:rPr>
              <a:t>of Petersham, Deb Poodry</a:t>
            </a:r>
            <a:endParaRPr sz="3600" b="0" i="1" dirty="0">
              <a:solidFill>
                <a:srgbClr val="888888"/>
              </a:solidFill>
              <a:latin typeface="Arial"/>
            </a:endParaRPr>
          </a:p>
        </p:txBody>
      </p:sp>
      <p:pic>
        <p:nvPicPr>
          <p:cNvPr id="6" name="Picture 5" descr="CELT logo">
            <a:extLst>
              <a:ext uri="{FF2B5EF4-FFF2-40B4-BE49-F238E27FC236}">
                <a16:creationId xmlns:a16="http://schemas.microsoft.com/office/drawing/2014/main" id="{F96F44C6-6E8C-E500-6636-18D2D409625C}"/>
              </a:ext>
            </a:extLst>
          </p:cNvPr>
          <p:cNvPicPr>
            <a:picLocks noChangeAspect="1"/>
          </p:cNvPicPr>
          <p:nvPr/>
        </p:nvPicPr>
        <p:blipFill>
          <a:blip r:embed="rId2"/>
          <a:stretch>
            <a:fillRect/>
          </a:stretch>
        </p:blipFill>
        <p:spPr>
          <a:xfrm>
            <a:off x="479169" y="1613105"/>
            <a:ext cx="11032101" cy="2215945"/>
          </a:xfrm>
          <a:prstGeom prst="rect">
            <a:avLst/>
          </a:prstGeom>
        </p:spPr>
      </p:pic>
      <p:pic>
        <p:nvPicPr>
          <p:cNvPr id="26" name="Picture 25" descr="University of Massachusetts Lowell Logo (UMass Lowell - UML) Download ...">
            <a:extLst>
              <a:ext uri="{FF2B5EF4-FFF2-40B4-BE49-F238E27FC236}">
                <a16:creationId xmlns:a16="http://schemas.microsoft.com/office/drawing/2014/main" id="{4E61F0C9-C0BC-A311-F08E-7ADDD3A58495}"/>
              </a:ext>
            </a:extLst>
          </p:cNvPr>
          <p:cNvPicPr>
            <a:picLocks noChangeAspect="1"/>
          </p:cNvPicPr>
          <p:nvPr/>
        </p:nvPicPr>
        <p:blipFill>
          <a:blip r:embed="rId3"/>
          <a:stretch>
            <a:fillRect/>
          </a:stretch>
        </p:blipFill>
        <p:spPr>
          <a:xfrm>
            <a:off x="34865188" y="1377708"/>
            <a:ext cx="2300747" cy="2819476"/>
          </a:xfrm>
          <a:prstGeom prst="rect">
            <a:avLst/>
          </a:prstGeom>
        </p:spPr>
      </p:pic>
      <p:pic>
        <p:nvPicPr>
          <p:cNvPr id="25" name="Picture 24" descr="University Of Boston Logo">
            <a:extLst>
              <a:ext uri="{FF2B5EF4-FFF2-40B4-BE49-F238E27FC236}">
                <a16:creationId xmlns:a16="http://schemas.microsoft.com/office/drawing/2014/main" id="{14907D77-3604-763F-3FE8-885EF20894E3}"/>
              </a:ext>
            </a:extLst>
          </p:cNvPr>
          <p:cNvPicPr>
            <a:picLocks noChangeAspect="1"/>
          </p:cNvPicPr>
          <p:nvPr/>
        </p:nvPicPr>
        <p:blipFill>
          <a:blip r:embed="rId4"/>
          <a:stretch>
            <a:fillRect/>
          </a:stretch>
        </p:blipFill>
        <p:spPr>
          <a:xfrm>
            <a:off x="37549394" y="951271"/>
            <a:ext cx="5958349" cy="3362633"/>
          </a:xfrm>
          <a:prstGeom prst="rect">
            <a:avLst/>
          </a:prstGeom>
        </p:spPr>
      </p:pic>
      <p:sp>
        <p:nvSpPr>
          <p:cNvPr id="11" name="TextBox 10"/>
          <p:cNvSpPr txBox="1"/>
          <p:nvPr/>
        </p:nvSpPr>
        <p:spPr>
          <a:xfrm>
            <a:off x="5029200" y="4206240"/>
            <a:ext cx="33832800" cy="523220"/>
          </a:xfrm>
          <a:prstGeom prst="rect">
            <a:avLst/>
          </a:prstGeom>
          <a:noFill/>
        </p:spPr>
        <p:txBody>
          <a:bodyPr wrap="square" lIns="91440" tIns="45720" rIns="91440" bIns="45720" anchor="t">
            <a:spAutoFit/>
          </a:bodyPr>
          <a:lstStyle/>
          <a:p>
            <a:pPr algn="ctr"/>
            <a:r>
              <a:rPr sz="2800" b="0" i="0" dirty="0">
                <a:solidFill>
                  <a:srgbClr val="2D2926"/>
                </a:solidFill>
                <a:latin typeface="Arial"/>
              </a:rPr>
              <a:t>Contact: </a:t>
            </a:r>
            <a:r>
              <a:rPr lang="en-US" sz="2800" b="0" i="0" dirty="0" err="1">
                <a:solidFill>
                  <a:srgbClr val="2D2926"/>
                </a:solidFill>
                <a:latin typeface="Arial"/>
              </a:rPr>
              <a:t>AGast</a:t>
            </a:r>
            <a:r>
              <a:rPr sz="2800" b="0" i="0" dirty="0" err="1">
                <a:solidFill>
                  <a:srgbClr val="2D2926"/>
                </a:solidFill>
                <a:latin typeface="Arial"/>
              </a:rPr>
              <a:t>@</a:t>
            </a:r>
            <a:r>
              <a:rPr lang="en-US" sz="2800" dirty="0" err="1">
                <a:solidFill>
                  <a:srgbClr val="2D2926"/>
                </a:solidFill>
                <a:latin typeface="Arial"/>
              </a:rPr>
              <a:t>clarku@edu</a:t>
            </a:r>
            <a:endParaRPr sz="2800" b="0" i="0" dirty="0">
              <a:solidFill>
                <a:srgbClr val="2D2926"/>
              </a:solidFill>
              <a:latin typeface="Arial"/>
            </a:endParaRPr>
          </a:p>
        </p:txBody>
      </p:sp>
      <p:sp>
        <p:nvSpPr>
          <p:cNvPr id="3" name="Rectangle 2">
            <a:extLst>
              <a:ext uri="{C183D7F6-B498-43B3-948B-1728B52AA6E4}">
                <adec:decorative xmlns:adec="http://schemas.microsoft.com/office/drawing/2017/decorative" val="1"/>
              </a:ext>
            </a:extLst>
          </p:cNvPr>
          <p:cNvSpPr/>
          <p:nvPr/>
        </p:nvSpPr>
        <p:spPr>
          <a:xfrm>
            <a:off x="0" y="4892040"/>
            <a:ext cx="43891200" cy="137160"/>
          </a:xfrm>
          <a:prstGeom prst="rect">
            <a:avLst/>
          </a:prstGeom>
          <a:solidFill>
            <a:srgbClr val="2E5A87"/>
          </a:solidFill>
          <a:ln>
            <a:solidFill>
              <a:srgbClr val="2E5A87"/>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a:p>
        </p:txBody>
      </p:sp>
      <p:sp>
        <p:nvSpPr>
          <p:cNvPr id="12" name="Rounded Rectangle 11">
            <a:extLst>
              <a:ext uri="{C183D7F6-B498-43B3-948B-1728B52AA6E4}">
                <adec:decorative xmlns:adec="http://schemas.microsoft.com/office/drawing/2017/decorative" val="1"/>
              </a:ext>
            </a:extLst>
          </p:cNvPr>
          <p:cNvSpPr/>
          <p:nvPr/>
        </p:nvSpPr>
        <p:spPr>
          <a:xfrm>
            <a:off x="457200" y="5303520"/>
            <a:ext cx="14081760" cy="12201753"/>
          </a:xfrm>
          <a:prstGeom prst="round2SameRect">
            <a:avLst>
              <a:gd name="adj1" fmla="val 0"/>
              <a:gd name="adj2" fmla="val 5000"/>
            </a:avLst>
          </a:prstGeom>
          <a:solidFill>
            <a:srgbClr val="FFFFFF"/>
          </a:solidFill>
          <a:ln w="38100">
            <a:solidFill>
              <a:srgbClr val="2E5A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457200" y="5303520"/>
            <a:ext cx="14081760" cy="822960"/>
          </a:xfrm>
          <a:prstGeom prst="rect">
            <a:avLst/>
          </a:prstGeom>
          <a:solidFill>
            <a:srgbClr val="2E5A87"/>
          </a:solidFill>
          <a:ln w="38100">
            <a:solidFill>
              <a:srgbClr val="2E5A87"/>
            </a:solidFill>
          </a:ln>
        </p:spPr>
        <p:style>
          <a:lnRef idx="1">
            <a:schemeClr val="accent1"/>
          </a:lnRef>
          <a:fillRef idx="3">
            <a:schemeClr val="accent1"/>
          </a:fillRef>
          <a:effectRef idx="2">
            <a:schemeClr val="accent1"/>
          </a:effectRef>
          <a:fontRef idx="minor">
            <a:schemeClr val="lt1"/>
          </a:fontRef>
        </p:style>
        <p:txBody>
          <a:bodyPr wrap="square" lIns="91440" tIns="45720" rIns="91440" bIns="45720" rtlCol="0" anchor="ctr"/>
          <a:lstStyle/>
          <a:p>
            <a:pPr algn="ctr">
              <a:spcBef>
                <a:spcPts val="800"/>
              </a:spcBef>
            </a:pPr>
            <a:r>
              <a:rPr lang="en-IN" sz="4400" b="1">
                <a:solidFill>
                  <a:srgbClr val="FFFFFF"/>
                </a:solidFill>
                <a:latin typeface="Arial"/>
              </a:rPr>
              <a:t>Project Overview &amp; Objectives</a:t>
            </a:r>
            <a:endParaRPr sz="4400" b="1" i="0">
              <a:solidFill>
                <a:srgbClr val="FFFFFF"/>
              </a:solidFill>
              <a:latin typeface="Arial"/>
            </a:endParaRPr>
          </a:p>
        </p:txBody>
      </p:sp>
      <p:sp>
        <p:nvSpPr>
          <p:cNvPr id="14" name="TextBox 13"/>
          <p:cNvSpPr txBox="1"/>
          <p:nvPr/>
        </p:nvSpPr>
        <p:spPr>
          <a:xfrm>
            <a:off x="777240" y="6309360"/>
            <a:ext cx="13441680" cy="11280011"/>
          </a:xfrm>
          <a:prstGeom prst="rect">
            <a:avLst/>
          </a:prstGeom>
          <a:noFill/>
        </p:spPr>
        <p:txBody>
          <a:bodyPr wrap="square" lIns="91440" tIns="45720" rIns="91440" bIns="45720" anchor="t">
            <a:spAutoFit/>
          </a:bodyPr>
          <a:lstStyle/>
          <a:p>
            <a:pPr algn="l"/>
            <a:r>
              <a:rPr lang="en-US" sz="3200" b="1" u="sng" dirty="0">
                <a:solidFill>
                  <a:srgbClr val="2D2926"/>
                </a:solidFill>
                <a:latin typeface="Arial"/>
              </a:rPr>
              <a:t>Petersham Context &amp; Challenges:</a:t>
            </a:r>
          </a:p>
          <a:p>
            <a:pPr algn="l"/>
            <a:r>
              <a:rPr lang="en-US" sz="3200" dirty="0">
                <a:solidFill>
                  <a:srgbClr val="2D2926"/>
                </a:solidFill>
                <a:latin typeface="Arial"/>
              </a:rPr>
              <a:t>The vast majority of land in Petersham is conserved land, including part of the Quabbin Reservoir and the Harvard forest. Thus, new construction and development is usually hindered. </a:t>
            </a:r>
          </a:p>
          <a:p>
            <a:pPr algn="l"/>
            <a:endParaRPr lang="en-US" sz="3200" b="0" i="0" dirty="0">
              <a:solidFill>
                <a:srgbClr val="2D2926"/>
              </a:solidFill>
              <a:latin typeface="Arial"/>
            </a:endParaRPr>
          </a:p>
          <a:p>
            <a:pPr algn="l"/>
            <a:r>
              <a:rPr lang="en-US" sz="3200" b="1" u="sng" dirty="0">
                <a:solidFill>
                  <a:srgbClr val="2D2926"/>
                </a:solidFill>
                <a:latin typeface="Arial"/>
              </a:rPr>
              <a:t>State of Municipal Buildings:</a:t>
            </a:r>
            <a:r>
              <a:rPr lang="en-US" sz="3200" b="1" dirty="0">
                <a:solidFill>
                  <a:srgbClr val="2D2926"/>
                </a:solidFill>
                <a:latin typeface="Arial"/>
              </a:rPr>
              <a:t> </a:t>
            </a:r>
            <a:r>
              <a:rPr lang="en-US" sz="3200" dirty="0">
                <a:solidFill>
                  <a:srgbClr val="2D2926"/>
                </a:solidFill>
                <a:latin typeface="Arial"/>
              </a:rPr>
              <a:t>Most of the five municipally-owned buildings, as well as the other community buildings in town, run off fossil fuels and/or have not been weatherized or electrified. Many are also historical buildings, so maintaining their character is paramount.</a:t>
            </a:r>
          </a:p>
          <a:p>
            <a:pPr algn="l"/>
            <a:endParaRPr lang="en-US" sz="3200" dirty="0">
              <a:solidFill>
                <a:srgbClr val="2D2926"/>
              </a:solidFill>
              <a:latin typeface="Arial"/>
            </a:endParaRPr>
          </a:p>
          <a:p>
            <a:pPr algn="l"/>
            <a:r>
              <a:rPr lang="en-US" sz="3200" b="1" u="sng" dirty="0">
                <a:solidFill>
                  <a:srgbClr val="2D2926"/>
                </a:solidFill>
                <a:latin typeface="Arial"/>
              </a:rPr>
              <a:t>Project &amp; Objectives:</a:t>
            </a:r>
            <a:r>
              <a:rPr lang="en-US" sz="3200" dirty="0">
                <a:solidFill>
                  <a:srgbClr val="2D2926"/>
                </a:solidFill>
                <a:latin typeface="Arial"/>
              </a:rPr>
              <a:t> I compiled research, wrote, and submitted a Green Communities Competitive Grant for $219,350 to fund four weatherization and heat pump projects for three municipal buildings.</a:t>
            </a:r>
          </a:p>
          <a:p>
            <a:pPr algn="l"/>
            <a:endParaRPr lang="en-US" sz="3200" b="0" i="0" dirty="0">
              <a:solidFill>
                <a:srgbClr val="2D2926"/>
              </a:solidFill>
              <a:latin typeface="Arial"/>
            </a:endParaRPr>
          </a:p>
          <a:p>
            <a:pPr algn="l"/>
            <a:r>
              <a:rPr lang="en-US" sz="3200" b="1" u="sng" dirty="0">
                <a:solidFill>
                  <a:srgbClr val="2D2926"/>
                </a:solidFill>
                <a:latin typeface="Arial"/>
              </a:rPr>
              <a:t>Why this Project:</a:t>
            </a:r>
            <a:r>
              <a:rPr lang="en-US" sz="3200" b="1" dirty="0">
                <a:solidFill>
                  <a:srgbClr val="2D2926"/>
                </a:solidFill>
                <a:latin typeface="Arial"/>
              </a:rPr>
              <a:t> </a:t>
            </a:r>
            <a:r>
              <a:rPr lang="en-US" sz="3200" dirty="0">
                <a:solidFill>
                  <a:srgbClr val="2D2926"/>
                </a:solidFill>
                <a:latin typeface="Arial"/>
              </a:rPr>
              <a:t>In order to work towards substantial and cost-effective decarbonization, the buildings need to be weatherized to reduce the energy needed for climate control and electrified so that they may eventually be connected to clean energy sources. This project sets Petersham on a path towards municipal decarbonization.</a:t>
            </a:r>
          </a:p>
          <a:p>
            <a:pPr algn="l"/>
            <a:endParaRPr lang="en-US" sz="3200" b="0" i="0" dirty="0">
              <a:solidFill>
                <a:srgbClr val="2D2926"/>
              </a:solidFill>
              <a:latin typeface="Arial"/>
            </a:endParaRPr>
          </a:p>
          <a:p>
            <a:pPr algn="l"/>
            <a:r>
              <a:rPr lang="en-US" sz="3200" b="1" u="sng" dirty="0">
                <a:solidFill>
                  <a:srgbClr val="2D2926"/>
                </a:solidFill>
                <a:latin typeface="Arial"/>
              </a:rPr>
              <a:t>Current Situation:</a:t>
            </a:r>
            <a:r>
              <a:rPr lang="en-US" sz="3200" b="1" dirty="0">
                <a:solidFill>
                  <a:srgbClr val="2D2926"/>
                </a:solidFill>
                <a:latin typeface="Arial"/>
              </a:rPr>
              <a:t> </a:t>
            </a:r>
            <a:r>
              <a:rPr lang="en-US" sz="3200" dirty="0">
                <a:solidFill>
                  <a:srgbClr val="2D2926"/>
                </a:solidFill>
                <a:latin typeface="Arial"/>
              </a:rPr>
              <a:t>Awaiting Award Response</a:t>
            </a:r>
            <a:endParaRPr sz="3200" b="0" i="0" dirty="0">
              <a:solidFill>
                <a:srgbClr val="2D2926"/>
              </a:solidFill>
              <a:latin typeface="Arial"/>
            </a:endParaRPr>
          </a:p>
          <a:p>
            <a:pPr algn="l">
              <a:spcBef>
                <a:spcPts val="0"/>
              </a:spcBef>
              <a:spcAft>
                <a:spcPts val="600"/>
              </a:spcAft>
            </a:pPr>
            <a:endParaRPr sz="2600" b="0" i="0" dirty="0">
              <a:solidFill>
                <a:srgbClr val="2D2926"/>
              </a:solidFill>
              <a:latin typeface="Arial"/>
            </a:endParaRPr>
          </a:p>
          <a:p>
            <a:pPr algn="l">
              <a:spcBef>
                <a:spcPts val="0"/>
              </a:spcBef>
              <a:spcAft>
                <a:spcPts val="600"/>
              </a:spcAft>
            </a:pPr>
            <a:r>
              <a:rPr sz="2400" b="0" i="1" dirty="0">
                <a:solidFill>
                  <a:srgbClr val="888888"/>
                </a:solidFill>
                <a:latin typeface="Arial"/>
              </a:rPr>
              <a:t>[Insert figure/diagram if helpful]</a:t>
            </a:r>
          </a:p>
        </p:txBody>
      </p:sp>
      <p:sp>
        <p:nvSpPr>
          <p:cNvPr id="15" name="Rounded Rectangle 14">
            <a:extLst>
              <a:ext uri="{C183D7F6-B498-43B3-948B-1728B52AA6E4}">
                <adec:decorative xmlns:adec="http://schemas.microsoft.com/office/drawing/2017/decorative" val="1"/>
              </a:ext>
            </a:extLst>
          </p:cNvPr>
          <p:cNvSpPr/>
          <p:nvPr/>
        </p:nvSpPr>
        <p:spPr>
          <a:xfrm>
            <a:off x="482044" y="17825312"/>
            <a:ext cx="14081760" cy="12898526"/>
          </a:xfrm>
          <a:prstGeom prst="round2SameRect">
            <a:avLst>
              <a:gd name="adj1" fmla="val 0"/>
              <a:gd name="adj2" fmla="val 5000"/>
            </a:avLst>
          </a:prstGeom>
          <a:solidFill>
            <a:srgbClr val="FFFFFF"/>
          </a:solidFill>
          <a:ln w="38100">
            <a:solidFill>
              <a:srgbClr val="2E5A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16" name="Rectangle 15"/>
          <p:cNvSpPr/>
          <p:nvPr/>
        </p:nvSpPr>
        <p:spPr>
          <a:xfrm>
            <a:off x="457200" y="17825313"/>
            <a:ext cx="14081760" cy="822960"/>
          </a:xfrm>
          <a:prstGeom prst="rect">
            <a:avLst/>
          </a:prstGeom>
          <a:solidFill>
            <a:srgbClr val="2E5A87"/>
          </a:solidFill>
          <a:ln w="38100">
            <a:solidFill>
              <a:srgbClr val="2E5A87"/>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spcBef>
                <a:spcPts val="800"/>
              </a:spcBef>
            </a:pPr>
            <a:r>
              <a:rPr lang="en-US" sz="4400" b="1" i="0">
                <a:solidFill>
                  <a:srgbClr val="FFFFFF"/>
                </a:solidFill>
                <a:latin typeface="Arial"/>
              </a:rPr>
              <a:t>Approach and Methods</a:t>
            </a:r>
            <a:endParaRPr sz="4400" b="1" i="0">
              <a:solidFill>
                <a:srgbClr val="FFFFFF"/>
              </a:solidFill>
              <a:latin typeface="Arial"/>
            </a:endParaRPr>
          </a:p>
        </p:txBody>
      </p:sp>
      <p:sp>
        <p:nvSpPr>
          <p:cNvPr id="17" name="TextBox 16"/>
          <p:cNvSpPr txBox="1"/>
          <p:nvPr/>
        </p:nvSpPr>
        <p:spPr>
          <a:xfrm>
            <a:off x="1799302" y="18831153"/>
            <a:ext cx="12419617" cy="12726561"/>
          </a:xfrm>
          <a:prstGeom prst="rect">
            <a:avLst/>
          </a:prstGeom>
          <a:noFill/>
        </p:spPr>
        <p:txBody>
          <a:bodyPr wrap="square">
            <a:spAutoFit/>
          </a:bodyPr>
          <a:lstStyle/>
          <a:p>
            <a:pPr algn="l">
              <a:spcBef>
                <a:spcPts val="0"/>
              </a:spcBef>
              <a:spcAft>
                <a:spcPts val="600"/>
              </a:spcAft>
            </a:pPr>
            <a:endParaRPr lang="en-US" sz="3200" dirty="0">
              <a:solidFill>
                <a:srgbClr val="2D2926"/>
              </a:solidFill>
              <a:latin typeface="Arial"/>
            </a:endParaRPr>
          </a:p>
          <a:p>
            <a:pPr algn="l">
              <a:spcBef>
                <a:spcPts val="0"/>
              </a:spcBef>
              <a:spcAft>
                <a:spcPts val="600"/>
              </a:spcAft>
            </a:pPr>
            <a:r>
              <a:rPr lang="en-US" sz="3600" b="0" i="0" dirty="0">
                <a:solidFill>
                  <a:srgbClr val="2D2926"/>
                </a:solidFill>
                <a:latin typeface="Arial"/>
              </a:rPr>
              <a:t>Community Outreach: Discussed concerns with multiple community members and stakeholders through informal meetings. </a:t>
            </a:r>
          </a:p>
          <a:p>
            <a:pPr algn="l">
              <a:spcBef>
                <a:spcPts val="0"/>
              </a:spcBef>
              <a:spcAft>
                <a:spcPts val="600"/>
              </a:spcAft>
            </a:pPr>
            <a:endParaRPr lang="en-US" sz="3600" dirty="0">
              <a:solidFill>
                <a:srgbClr val="2D2926"/>
              </a:solidFill>
              <a:latin typeface="Arial"/>
            </a:endParaRPr>
          </a:p>
          <a:p>
            <a:pPr algn="l">
              <a:spcBef>
                <a:spcPts val="0"/>
              </a:spcBef>
              <a:spcAft>
                <a:spcPts val="600"/>
              </a:spcAft>
            </a:pPr>
            <a:r>
              <a:rPr lang="en-US" sz="3600" b="0" i="0" dirty="0" err="1">
                <a:solidFill>
                  <a:srgbClr val="2D2926"/>
                </a:solidFill>
                <a:latin typeface="Arial"/>
              </a:rPr>
              <a:t>MassSave</a:t>
            </a:r>
            <a:r>
              <a:rPr lang="en-US" sz="3600" b="0" i="0" dirty="0">
                <a:solidFill>
                  <a:srgbClr val="2D2926"/>
                </a:solidFill>
                <a:latin typeface="Arial"/>
              </a:rPr>
              <a:t> Analyses: Reviewed analyses and proposals from </a:t>
            </a:r>
            <a:r>
              <a:rPr lang="en-US" sz="3600" b="0" i="0" dirty="0" err="1">
                <a:solidFill>
                  <a:srgbClr val="2D2926"/>
                </a:solidFill>
                <a:latin typeface="Arial"/>
              </a:rPr>
              <a:t>MassSave</a:t>
            </a:r>
            <a:r>
              <a:rPr lang="en-US" sz="3600" b="0" i="0" dirty="0">
                <a:solidFill>
                  <a:srgbClr val="2D2926"/>
                </a:solidFill>
                <a:latin typeface="Arial"/>
              </a:rPr>
              <a:t> and commissioned additional proposals for heat pumps</a:t>
            </a:r>
          </a:p>
          <a:p>
            <a:pPr algn="l">
              <a:spcBef>
                <a:spcPts val="0"/>
              </a:spcBef>
              <a:spcAft>
                <a:spcPts val="600"/>
              </a:spcAft>
            </a:pPr>
            <a:endParaRPr lang="en-US" sz="3600" dirty="0">
              <a:solidFill>
                <a:srgbClr val="2D2926"/>
              </a:solidFill>
              <a:latin typeface="Arial"/>
            </a:endParaRPr>
          </a:p>
          <a:p>
            <a:pPr algn="l">
              <a:spcBef>
                <a:spcPts val="0"/>
              </a:spcBef>
              <a:spcAft>
                <a:spcPts val="600"/>
              </a:spcAft>
            </a:pPr>
            <a:r>
              <a:rPr lang="en-US" sz="3600" b="0" i="0" dirty="0">
                <a:solidFill>
                  <a:srgbClr val="2D2926"/>
                </a:solidFill>
                <a:latin typeface="Arial"/>
              </a:rPr>
              <a:t>Clean Energy Research: Conducted research on best path forward for municipal building decarbonization and the processes required</a:t>
            </a:r>
          </a:p>
          <a:p>
            <a:pPr algn="l">
              <a:spcBef>
                <a:spcPts val="0"/>
              </a:spcBef>
              <a:spcAft>
                <a:spcPts val="600"/>
              </a:spcAft>
            </a:pPr>
            <a:endParaRPr lang="en-US" sz="3600" dirty="0">
              <a:solidFill>
                <a:srgbClr val="2D2926"/>
              </a:solidFill>
              <a:latin typeface="Arial"/>
            </a:endParaRPr>
          </a:p>
          <a:p>
            <a:pPr algn="l">
              <a:spcBef>
                <a:spcPts val="0"/>
              </a:spcBef>
              <a:spcAft>
                <a:spcPts val="600"/>
              </a:spcAft>
            </a:pPr>
            <a:r>
              <a:rPr lang="en-US" sz="3600" b="0" i="0" dirty="0">
                <a:solidFill>
                  <a:srgbClr val="2D2926"/>
                </a:solidFill>
                <a:latin typeface="Arial"/>
              </a:rPr>
              <a:t>Green Communities Assistance: Met with the Green Communities Regional Coordinator to discuss grant process &amp; details.</a:t>
            </a:r>
          </a:p>
          <a:p>
            <a:pPr algn="l">
              <a:spcBef>
                <a:spcPts val="0"/>
              </a:spcBef>
              <a:spcAft>
                <a:spcPts val="600"/>
              </a:spcAft>
            </a:pPr>
            <a:endParaRPr lang="en-US" sz="3600" dirty="0">
              <a:solidFill>
                <a:srgbClr val="2D2926"/>
              </a:solidFill>
              <a:latin typeface="Arial"/>
            </a:endParaRPr>
          </a:p>
          <a:p>
            <a:pPr algn="l">
              <a:spcBef>
                <a:spcPts val="0"/>
              </a:spcBef>
              <a:spcAft>
                <a:spcPts val="600"/>
              </a:spcAft>
            </a:pPr>
            <a:r>
              <a:rPr lang="en-US" sz="3600" b="0" i="0" dirty="0">
                <a:solidFill>
                  <a:srgbClr val="2D2926"/>
                </a:solidFill>
                <a:latin typeface="Arial"/>
              </a:rPr>
              <a:t>Historical Building Considerations: Investigated policies about historical buildings and processes for renovation and construction approval. </a:t>
            </a:r>
            <a:endParaRPr sz="3600" b="0" i="0" dirty="0">
              <a:solidFill>
                <a:srgbClr val="2D2926"/>
              </a:solidFill>
              <a:latin typeface="Arial"/>
            </a:endParaRPr>
          </a:p>
          <a:p>
            <a:pPr algn="l">
              <a:spcBef>
                <a:spcPts val="0"/>
              </a:spcBef>
              <a:spcAft>
                <a:spcPts val="600"/>
              </a:spcAft>
            </a:pPr>
            <a:endParaRPr sz="2600" b="0" i="0" dirty="0">
              <a:solidFill>
                <a:srgbClr val="2D2926"/>
              </a:solidFill>
              <a:latin typeface="Arial"/>
            </a:endParaRPr>
          </a:p>
          <a:p>
            <a:pPr algn="l">
              <a:spcBef>
                <a:spcPts val="0"/>
              </a:spcBef>
              <a:spcAft>
                <a:spcPts val="600"/>
              </a:spcAft>
            </a:pPr>
            <a:endParaRPr sz="2400" b="0" i="1" dirty="0">
              <a:solidFill>
                <a:srgbClr val="888888"/>
              </a:solidFill>
              <a:latin typeface="Arial"/>
            </a:endParaRPr>
          </a:p>
        </p:txBody>
      </p:sp>
      <p:pic>
        <p:nvPicPr>
          <p:cNvPr id="32" name="Graphic 31" descr="Boardroom with solid fill">
            <a:extLst>
              <a:ext uri="{FF2B5EF4-FFF2-40B4-BE49-F238E27FC236}">
                <a16:creationId xmlns:a16="http://schemas.microsoft.com/office/drawing/2014/main" id="{64CE3E23-3B29-7027-0534-3DA904751E0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4861" y="19499985"/>
            <a:ext cx="1234441" cy="1234441"/>
          </a:xfrm>
          <a:prstGeom prst="rect">
            <a:avLst/>
          </a:prstGeom>
        </p:spPr>
      </p:pic>
      <p:pic>
        <p:nvPicPr>
          <p:cNvPr id="37" name="Graphic 36" descr="Open book outline">
            <a:extLst>
              <a:ext uri="{FF2B5EF4-FFF2-40B4-BE49-F238E27FC236}">
                <a16:creationId xmlns:a16="http://schemas.microsoft.com/office/drawing/2014/main" id="{E9FA8B1B-43E3-E4CC-3544-3D03B063C62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32756" y="24329510"/>
            <a:ext cx="1360193" cy="1360193"/>
          </a:xfrm>
          <a:prstGeom prst="rect">
            <a:avLst/>
          </a:prstGeom>
        </p:spPr>
      </p:pic>
      <p:pic>
        <p:nvPicPr>
          <p:cNvPr id="24" name="Graphic 23" descr="Plant with solid fill">
            <a:extLst>
              <a:ext uri="{FF2B5EF4-FFF2-40B4-BE49-F238E27FC236}">
                <a16:creationId xmlns:a16="http://schemas.microsoft.com/office/drawing/2014/main" id="{3F983A10-9E10-AC29-D982-C3A0061F4B0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14530" y="26616030"/>
            <a:ext cx="1284771" cy="1284771"/>
          </a:xfrm>
          <a:prstGeom prst="rect">
            <a:avLst/>
          </a:prstGeom>
        </p:spPr>
      </p:pic>
      <p:sp>
        <p:nvSpPr>
          <p:cNvPr id="33" name="Rectangle 32">
            <a:extLst>
              <a:ext uri="{C183D7F6-B498-43B3-948B-1728B52AA6E4}">
                <adec:decorative xmlns:adec="http://schemas.microsoft.com/office/drawing/2017/decorative" val="1"/>
              </a:ext>
            </a:extLst>
          </p:cNvPr>
          <p:cNvSpPr/>
          <p:nvPr/>
        </p:nvSpPr>
        <p:spPr>
          <a:xfrm>
            <a:off x="0" y="30906720"/>
            <a:ext cx="43891200" cy="20116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Rectangle 33">
            <a:extLst>
              <a:ext uri="{C183D7F6-B498-43B3-948B-1728B52AA6E4}">
                <adec:decorative xmlns:adec="http://schemas.microsoft.com/office/drawing/2017/decorative" val="1"/>
              </a:ext>
            </a:extLst>
          </p:cNvPr>
          <p:cNvSpPr/>
          <p:nvPr/>
        </p:nvSpPr>
        <p:spPr>
          <a:xfrm>
            <a:off x="0" y="30906720"/>
            <a:ext cx="43891200" cy="137160"/>
          </a:xfrm>
          <a:prstGeom prst="rect">
            <a:avLst/>
          </a:prstGeom>
          <a:solidFill>
            <a:srgbClr val="2E5A87"/>
          </a:solidFill>
          <a:ln>
            <a:solidFill>
              <a:srgbClr val="2E5A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0" name="Graphic 29" descr="Architecture with solid fill">
            <a:extLst>
              <a:ext uri="{FF2B5EF4-FFF2-40B4-BE49-F238E27FC236}">
                <a16:creationId xmlns:a16="http://schemas.microsoft.com/office/drawing/2014/main" id="{84CB5804-8A1F-2950-CDAD-3043A405523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26402" y="28977418"/>
            <a:ext cx="1242716" cy="1242716"/>
          </a:xfrm>
          <a:prstGeom prst="rect">
            <a:avLst/>
          </a:prstGeom>
        </p:spPr>
      </p:pic>
      <p:pic>
        <p:nvPicPr>
          <p:cNvPr id="5" name="Graphic 4" descr="Pen with solid fill">
            <a:extLst>
              <a:ext uri="{FF2B5EF4-FFF2-40B4-BE49-F238E27FC236}">
                <a16:creationId xmlns:a16="http://schemas.microsoft.com/office/drawing/2014/main" id="{41BD1982-40D0-FAC0-4F05-8E76B5399FE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26401" y="22053951"/>
            <a:ext cx="1172900" cy="1172900"/>
          </a:xfrm>
          <a:prstGeom prst="rect">
            <a:avLst/>
          </a:prstGeom>
        </p:spPr>
      </p:pic>
      <p:sp>
        <p:nvSpPr>
          <p:cNvPr id="18" name="Rounded Rectangle 17">
            <a:extLst>
              <a:ext uri="{C183D7F6-B498-43B3-948B-1728B52AA6E4}">
                <adec:decorative xmlns:adec="http://schemas.microsoft.com/office/drawing/2017/decorative" val="1"/>
              </a:ext>
            </a:extLst>
          </p:cNvPr>
          <p:cNvSpPr/>
          <p:nvPr/>
        </p:nvSpPr>
        <p:spPr>
          <a:xfrm>
            <a:off x="14904720" y="5303518"/>
            <a:ext cx="14081760" cy="25420320"/>
          </a:xfrm>
          <a:prstGeom prst="round2SameRect">
            <a:avLst>
              <a:gd name="adj1" fmla="val 0"/>
              <a:gd name="adj2" fmla="val 5000"/>
            </a:avLst>
          </a:prstGeom>
          <a:solidFill>
            <a:schemeClr val="bg1"/>
          </a:solidFill>
          <a:ln w="38100">
            <a:solidFill>
              <a:srgbClr val="2E5A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19" name="Rectangle 18"/>
          <p:cNvSpPr/>
          <p:nvPr/>
        </p:nvSpPr>
        <p:spPr>
          <a:xfrm>
            <a:off x="14904720" y="5303520"/>
            <a:ext cx="14081760" cy="822960"/>
          </a:xfrm>
          <a:prstGeom prst="rect">
            <a:avLst/>
          </a:prstGeom>
          <a:solidFill>
            <a:srgbClr val="2E5A87"/>
          </a:solidFill>
          <a:ln w="38100">
            <a:solidFill>
              <a:srgbClr val="2E5A87"/>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spcBef>
                <a:spcPts val="800"/>
              </a:spcBef>
            </a:pPr>
            <a:r>
              <a:rPr lang="en-IN" sz="4400" b="1">
                <a:solidFill>
                  <a:srgbClr val="FFFFFF"/>
                </a:solidFill>
                <a:latin typeface="Arial"/>
              </a:rPr>
              <a:t>Deliverables and Findings</a:t>
            </a:r>
            <a:endParaRPr sz="4400" b="1" i="0">
              <a:solidFill>
                <a:srgbClr val="FFFFFF"/>
              </a:solidFill>
              <a:latin typeface="Arial"/>
            </a:endParaRPr>
          </a:p>
        </p:txBody>
      </p:sp>
      <p:sp>
        <p:nvSpPr>
          <p:cNvPr id="20" name="TextBox 19"/>
          <p:cNvSpPr txBox="1"/>
          <p:nvPr/>
        </p:nvSpPr>
        <p:spPr>
          <a:xfrm>
            <a:off x="15129344" y="6009161"/>
            <a:ext cx="13577706" cy="13018949"/>
          </a:xfrm>
          <a:prstGeom prst="rect">
            <a:avLst/>
          </a:prstGeom>
          <a:noFill/>
        </p:spPr>
        <p:txBody>
          <a:bodyPr wrap="square" lIns="91440" tIns="45720" rIns="91440" bIns="45720" anchor="t">
            <a:spAutoFit/>
          </a:bodyPr>
          <a:lstStyle/>
          <a:p>
            <a:endParaRPr lang="en-US" sz="2800" dirty="0">
              <a:solidFill>
                <a:srgbClr val="2D2926"/>
              </a:solidFill>
              <a:latin typeface="Arial"/>
            </a:endParaRPr>
          </a:p>
          <a:p>
            <a:r>
              <a:rPr lang="en-US" sz="2800" b="1" i="0" dirty="0">
                <a:solidFill>
                  <a:srgbClr val="2D2926"/>
                </a:solidFill>
                <a:latin typeface="Arial"/>
              </a:rPr>
              <a:t>Findings: </a:t>
            </a:r>
            <a:r>
              <a:rPr lang="en-US" sz="2800" b="0" i="0" dirty="0">
                <a:solidFill>
                  <a:srgbClr val="2D2926"/>
                </a:solidFill>
                <a:latin typeface="Arial"/>
              </a:rPr>
              <a:t>The town of Petersham has had no decarbonization work done in over 10 years. Many of the municipal buildings are uninsulated and still have gas-based heating systems. Before they can be converted to green energy, they must be weatherized and decarbonized first.</a:t>
            </a:r>
            <a:endParaRPr lang="en-US" sz="2800" dirty="0">
              <a:solidFill>
                <a:srgbClr val="2D2926"/>
              </a:solidFill>
              <a:latin typeface="Arial"/>
            </a:endParaRPr>
          </a:p>
          <a:p>
            <a:endParaRPr lang="en-US" sz="2800" b="0" i="0" dirty="0">
              <a:solidFill>
                <a:srgbClr val="2D2926"/>
              </a:solidFill>
              <a:latin typeface="Arial"/>
            </a:endParaRPr>
          </a:p>
          <a:p>
            <a:r>
              <a:rPr lang="en-US" sz="2800" b="1" dirty="0" err="1">
                <a:solidFill>
                  <a:srgbClr val="2D2926"/>
                </a:solidFill>
                <a:latin typeface="Arial"/>
              </a:rPr>
              <a:t>MassSave</a:t>
            </a:r>
            <a:r>
              <a:rPr lang="en-US" sz="2800" b="1" dirty="0">
                <a:solidFill>
                  <a:srgbClr val="2D2926"/>
                </a:solidFill>
                <a:latin typeface="Arial"/>
              </a:rPr>
              <a:t> Initial Proposals: </a:t>
            </a:r>
            <a:r>
              <a:rPr lang="en-US" sz="2800" dirty="0">
                <a:solidFill>
                  <a:srgbClr val="2D2926"/>
                </a:solidFill>
                <a:latin typeface="Arial"/>
              </a:rPr>
              <a:t>Representatives from Energy Source sent us proposals for projects with </a:t>
            </a:r>
            <a:r>
              <a:rPr lang="en-US" sz="2800" dirty="0" err="1">
                <a:solidFill>
                  <a:srgbClr val="2D2926"/>
                </a:solidFill>
                <a:latin typeface="Arial"/>
              </a:rPr>
              <a:t>MassSave</a:t>
            </a:r>
            <a:r>
              <a:rPr lang="en-US" sz="2800" dirty="0">
                <a:solidFill>
                  <a:srgbClr val="2D2926"/>
                </a:solidFill>
                <a:latin typeface="Arial"/>
              </a:rPr>
              <a:t> incentives. These included a heat pump for the Fire Station, weatherization projects for the Fire Station and Town Hall, and LED lighting projects for multiple municipal buildings.</a:t>
            </a:r>
          </a:p>
          <a:p>
            <a:endParaRPr lang="en-US" sz="2800" b="0" i="0" dirty="0">
              <a:solidFill>
                <a:srgbClr val="2D2926"/>
              </a:solidFill>
              <a:latin typeface="Arial"/>
            </a:endParaRPr>
          </a:p>
          <a:p>
            <a:r>
              <a:rPr lang="en-US" sz="2800" b="1" dirty="0" err="1">
                <a:solidFill>
                  <a:srgbClr val="2D2926"/>
                </a:solidFill>
                <a:latin typeface="Arial"/>
              </a:rPr>
              <a:t>MassSave</a:t>
            </a:r>
            <a:r>
              <a:rPr lang="en-US" sz="2800" b="1" dirty="0">
                <a:solidFill>
                  <a:srgbClr val="2D2926"/>
                </a:solidFill>
                <a:latin typeface="Arial"/>
              </a:rPr>
              <a:t> Additional Proposals: </a:t>
            </a:r>
            <a:r>
              <a:rPr lang="en-US" sz="2800" dirty="0">
                <a:solidFill>
                  <a:srgbClr val="2D2926"/>
                </a:solidFill>
                <a:latin typeface="Arial"/>
              </a:rPr>
              <a:t>Given that the Town Offices building was as well-weatherized as it could be, I worked with representatives from energy source to push for a heat pump proposal for the Town Offices building. They performed the analysis for us, and it transformed the Green Communities Grant proposal I wrote.</a:t>
            </a:r>
          </a:p>
          <a:p>
            <a:endParaRPr lang="en-US" sz="2800" b="0" i="0" dirty="0">
              <a:solidFill>
                <a:srgbClr val="2D2926"/>
              </a:solidFill>
              <a:latin typeface="Arial"/>
            </a:endParaRPr>
          </a:p>
          <a:p>
            <a:r>
              <a:rPr lang="en-US" sz="2800" b="1" dirty="0">
                <a:solidFill>
                  <a:srgbClr val="2D2926"/>
                </a:solidFill>
                <a:latin typeface="Arial"/>
              </a:rPr>
              <a:t>Final Results: </a:t>
            </a:r>
            <a:r>
              <a:rPr lang="en-US" sz="2800" dirty="0">
                <a:solidFill>
                  <a:srgbClr val="2D2926"/>
                </a:solidFill>
                <a:latin typeface="Arial"/>
              </a:rPr>
              <a:t>We found that the lighting proposals were not feasible for the town, as the Green Communities Grant does not fully fund these projects. This led to a final submittal of four projects. If funded, these projects will not only reduce greenhouse gas emissions, but they will also save Petersham thousands of dollars a year.</a:t>
            </a:r>
          </a:p>
          <a:p>
            <a:endParaRPr lang="en-US" sz="2800" b="0" i="0" dirty="0">
              <a:solidFill>
                <a:srgbClr val="2D2926"/>
              </a:solidFill>
              <a:latin typeface="Arial"/>
            </a:endParaRPr>
          </a:p>
          <a:p>
            <a:r>
              <a:rPr lang="en-US" sz="2800" dirty="0">
                <a:solidFill>
                  <a:srgbClr val="2D2926"/>
                </a:solidFill>
                <a:latin typeface="Arial"/>
              </a:rPr>
              <a:t>A Green Communities Competitive Grant application was submitted on April 10</a:t>
            </a:r>
            <a:r>
              <a:rPr lang="en-US" sz="2800" baseline="30000" dirty="0">
                <a:solidFill>
                  <a:srgbClr val="2D2926"/>
                </a:solidFill>
                <a:latin typeface="Arial"/>
              </a:rPr>
              <a:t>th</a:t>
            </a:r>
            <a:r>
              <a:rPr lang="en-US" sz="2800" dirty="0">
                <a:solidFill>
                  <a:srgbClr val="2D2926"/>
                </a:solidFill>
                <a:latin typeface="Arial"/>
              </a:rPr>
              <a:t>. Below are the grant proposal grid outlining the details of the four projects and the first page of the five-page briefing I presented to the select board on April 9</a:t>
            </a:r>
            <a:r>
              <a:rPr lang="en-US" sz="2800" baseline="30000" dirty="0">
                <a:solidFill>
                  <a:srgbClr val="2D2926"/>
                </a:solidFill>
                <a:latin typeface="Arial"/>
              </a:rPr>
              <a:t>th</a:t>
            </a:r>
            <a:r>
              <a:rPr lang="en-US" sz="2800" dirty="0">
                <a:solidFill>
                  <a:srgbClr val="2D2926"/>
                </a:solidFill>
                <a:latin typeface="Arial"/>
              </a:rPr>
              <a:t>, 2026.</a:t>
            </a:r>
          </a:p>
          <a:p>
            <a:endParaRPr lang="en-US" sz="2800" b="0" i="0" dirty="0">
              <a:solidFill>
                <a:srgbClr val="2D2926"/>
              </a:solidFill>
              <a:latin typeface="Arial"/>
            </a:endParaRPr>
          </a:p>
          <a:p>
            <a:endParaRPr lang="en-US" sz="2800" dirty="0">
              <a:solidFill>
                <a:srgbClr val="2D2926"/>
              </a:solidFill>
              <a:latin typeface="Arial"/>
            </a:endParaRPr>
          </a:p>
          <a:p>
            <a:endParaRPr lang="en-US" sz="2800" dirty="0">
              <a:solidFill>
                <a:srgbClr val="2D2926"/>
              </a:solidFill>
              <a:latin typeface="Arial"/>
            </a:endParaRPr>
          </a:p>
          <a:p>
            <a:endParaRPr lang="en-US" sz="2800" dirty="0">
              <a:solidFill>
                <a:srgbClr val="2D2926"/>
              </a:solidFill>
              <a:latin typeface="Arial"/>
            </a:endParaRPr>
          </a:p>
          <a:p>
            <a:endParaRPr sz="2800" b="0" i="0" dirty="0">
              <a:solidFill>
                <a:srgbClr val="2D2926"/>
              </a:solidFill>
              <a:latin typeface="Arial"/>
            </a:endParaRPr>
          </a:p>
        </p:txBody>
      </p:sp>
      <p:pic>
        <p:nvPicPr>
          <p:cNvPr id="42" name="Picture 41" descr="The image displays a project energy savings table, listing various buildings, their types of improvements, costs, and funding sources, including grants and incentives for energy efficiency projects.&#10;&#10;">
            <a:extLst>
              <a:ext uri="{FF2B5EF4-FFF2-40B4-BE49-F238E27FC236}">
                <a16:creationId xmlns:a16="http://schemas.microsoft.com/office/drawing/2014/main" id="{F2F4F7F5-EA02-A4E0-ED20-8C9772357509}"/>
              </a:ext>
            </a:extLst>
          </p:cNvPr>
          <p:cNvPicPr>
            <a:picLocks noChangeAspect="1"/>
          </p:cNvPicPr>
          <p:nvPr/>
        </p:nvPicPr>
        <p:blipFill>
          <a:blip r:embed="rId10"/>
          <a:stretch>
            <a:fillRect/>
          </a:stretch>
        </p:blipFill>
        <p:spPr>
          <a:xfrm>
            <a:off x="15536177" y="17387397"/>
            <a:ext cx="12734570" cy="5201444"/>
          </a:xfrm>
          <a:prstGeom prst="rect">
            <a:avLst/>
          </a:prstGeom>
        </p:spPr>
      </p:pic>
      <p:pic>
        <p:nvPicPr>
          <p:cNvPr id="39" name="Picture 38" descr="The image contains a document with a schedule for a briefing on the Green Communities Program in the Town of Petersham, Massachusetts.&#10;&#10;">
            <a:extLst>
              <a:ext uri="{FF2B5EF4-FFF2-40B4-BE49-F238E27FC236}">
                <a16:creationId xmlns:a16="http://schemas.microsoft.com/office/drawing/2014/main" id="{56AE03F3-4909-BADD-C8CF-22FDCAE34BBA}"/>
              </a:ext>
            </a:extLst>
          </p:cNvPr>
          <p:cNvPicPr>
            <a:picLocks noChangeAspect="1"/>
          </p:cNvPicPr>
          <p:nvPr/>
        </p:nvPicPr>
        <p:blipFill>
          <a:blip r:embed="rId11"/>
          <a:stretch>
            <a:fillRect/>
          </a:stretch>
        </p:blipFill>
        <p:spPr>
          <a:xfrm>
            <a:off x="17572686" y="21887795"/>
            <a:ext cx="8255540" cy="7144405"/>
          </a:xfrm>
          <a:prstGeom prst="rect">
            <a:avLst/>
          </a:prstGeom>
        </p:spPr>
      </p:pic>
      <p:sp>
        <p:nvSpPr>
          <p:cNvPr id="4" name="TextBox 3">
            <a:extLst>
              <a:ext uri="{FF2B5EF4-FFF2-40B4-BE49-F238E27FC236}">
                <a16:creationId xmlns:a16="http://schemas.microsoft.com/office/drawing/2014/main" id="{E2A26ED2-F4EF-E465-6E6A-F02A03DF72EE}"/>
              </a:ext>
            </a:extLst>
          </p:cNvPr>
          <p:cNvSpPr txBox="1"/>
          <p:nvPr/>
        </p:nvSpPr>
        <p:spPr>
          <a:xfrm>
            <a:off x="15346536" y="29389137"/>
            <a:ext cx="13192369" cy="830997"/>
          </a:xfrm>
          <a:prstGeom prst="rect">
            <a:avLst/>
          </a:prstGeom>
          <a:noFill/>
        </p:spPr>
        <p:txBody>
          <a:bodyPr wrap="square" rtlCol="0">
            <a:spAutoFit/>
          </a:bodyPr>
          <a:lstStyle/>
          <a:p>
            <a:r>
              <a:rPr lang="en-US" sz="2400" dirty="0"/>
              <a:t>Currently, we are waiting for the results of the Spring Green Communities Competitive Grant Round. We expect a response in July or August, and hope that we will be able to move these projects forward.</a:t>
            </a:r>
          </a:p>
        </p:txBody>
      </p:sp>
      <p:sp>
        <p:nvSpPr>
          <p:cNvPr id="21" name="Rounded Rectangle 20">
            <a:extLst>
              <a:ext uri="{C183D7F6-B498-43B3-948B-1728B52AA6E4}">
                <adec:decorative xmlns:adec="http://schemas.microsoft.com/office/drawing/2017/decorative" val="1"/>
              </a:ext>
            </a:extLst>
          </p:cNvPr>
          <p:cNvSpPr/>
          <p:nvPr/>
        </p:nvSpPr>
        <p:spPr>
          <a:xfrm>
            <a:off x="29352240" y="5303519"/>
            <a:ext cx="14081760" cy="21005781"/>
          </a:xfrm>
          <a:prstGeom prst="round2SameRect">
            <a:avLst>
              <a:gd name="adj1" fmla="val 0"/>
              <a:gd name="adj2" fmla="val 5000"/>
            </a:avLst>
          </a:prstGeom>
          <a:solidFill>
            <a:srgbClr val="FFFFFF"/>
          </a:solidFill>
          <a:ln w="38100">
            <a:solidFill>
              <a:srgbClr val="2E5A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29352240" y="5303520"/>
            <a:ext cx="14081760" cy="822960"/>
          </a:xfrm>
          <a:prstGeom prst="rect">
            <a:avLst/>
          </a:prstGeom>
          <a:solidFill>
            <a:srgbClr val="2E5A87"/>
          </a:solidFill>
          <a:ln w="38100">
            <a:solidFill>
              <a:srgbClr val="2E5A87"/>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spcBef>
                <a:spcPts val="800"/>
              </a:spcBef>
            </a:pPr>
            <a:r>
              <a:rPr lang="en-IN" sz="4400" b="1" dirty="0">
                <a:solidFill>
                  <a:srgbClr val="FFFFFF"/>
                </a:solidFill>
                <a:latin typeface="Arial"/>
              </a:rPr>
              <a:t>Main Takeaways</a:t>
            </a:r>
            <a:endParaRPr sz="4400" b="1" i="0" dirty="0">
              <a:solidFill>
                <a:srgbClr val="FFFFFF"/>
              </a:solidFill>
              <a:latin typeface="Arial"/>
            </a:endParaRPr>
          </a:p>
        </p:txBody>
      </p:sp>
      <p:sp>
        <p:nvSpPr>
          <p:cNvPr id="23" name="TextBox 22"/>
          <p:cNvSpPr txBox="1"/>
          <p:nvPr/>
        </p:nvSpPr>
        <p:spPr>
          <a:xfrm>
            <a:off x="29672280" y="6309360"/>
            <a:ext cx="13441680" cy="13865334"/>
          </a:xfrm>
          <a:prstGeom prst="rect">
            <a:avLst/>
          </a:prstGeom>
          <a:noFill/>
        </p:spPr>
        <p:txBody>
          <a:bodyPr wrap="square" lIns="91440" tIns="45720" rIns="91440" bIns="45720" anchor="t">
            <a:spAutoFit/>
          </a:bodyPr>
          <a:lstStyle/>
          <a:p>
            <a:pPr algn="l"/>
            <a:r>
              <a:rPr lang="en-US" sz="2800" b="1" i="0" u="sng" dirty="0">
                <a:solidFill>
                  <a:srgbClr val="2D2926"/>
                </a:solidFill>
                <a:latin typeface="Arial"/>
              </a:rPr>
              <a:t>Takeaways:</a:t>
            </a:r>
            <a:endParaRPr sz="2800" b="1" i="0" u="sng" dirty="0">
              <a:solidFill>
                <a:srgbClr val="2D2926"/>
              </a:solidFill>
              <a:latin typeface="Arial"/>
            </a:endParaRPr>
          </a:p>
          <a:p>
            <a:pPr marL="457200" indent="-457200" algn="l">
              <a:spcBef>
                <a:spcPts val="0"/>
              </a:spcBef>
              <a:spcAft>
                <a:spcPts val="600"/>
              </a:spcAft>
              <a:buFont typeface="Arial" panose="020B0604020202020204" pitchFamily="34" charset="0"/>
              <a:buChar char="•"/>
            </a:pPr>
            <a:r>
              <a:rPr lang="en-US" sz="2800" b="0" i="0" u="sng" dirty="0">
                <a:solidFill>
                  <a:srgbClr val="2D2926"/>
                </a:solidFill>
                <a:latin typeface="Arial"/>
              </a:rPr>
              <a:t>Bureaucratic processes &amp; Equitable Access:</a:t>
            </a:r>
            <a:r>
              <a:rPr lang="en-US" sz="2800" b="0" i="0" dirty="0">
                <a:solidFill>
                  <a:srgbClr val="2D2926"/>
                </a:solidFill>
                <a:latin typeface="Arial"/>
              </a:rPr>
              <a:t> State processes can be difficult to navigate for small towns without the expertise to navigate it. State laws that streamline these processes and provide assistance made learning these systems easier for both me and relevant local stakeholders.</a:t>
            </a:r>
            <a:endParaRPr lang="en-US" sz="2800" u="sng" dirty="0">
              <a:solidFill>
                <a:srgbClr val="2D2926"/>
              </a:solidFill>
              <a:latin typeface="Arial"/>
            </a:endParaRPr>
          </a:p>
          <a:p>
            <a:pPr marL="457200" indent="-457200" algn="l">
              <a:spcBef>
                <a:spcPts val="0"/>
              </a:spcBef>
              <a:spcAft>
                <a:spcPts val="600"/>
              </a:spcAft>
              <a:buFont typeface="Arial" panose="020B0604020202020204" pitchFamily="34" charset="0"/>
              <a:buChar char="•"/>
            </a:pPr>
            <a:r>
              <a:rPr lang="en-US" sz="2800" b="0" i="0" u="sng" dirty="0">
                <a:solidFill>
                  <a:srgbClr val="2D2926"/>
                </a:solidFill>
                <a:latin typeface="Arial"/>
              </a:rPr>
              <a:t>Community Resource Challenges: </a:t>
            </a:r>
            <a:r>
              <a:rPr lang="en-US" sz="2800" b="0" i="0" dirty="0">
                <a:solidFill>
                  <a:srgbClr val="2D2926"/>
                </a:solidFill>
                <a:latin typeface="Arial"/>
              </a:rPr>
              <a:t>Petersham, and towns like it, are too small to regularly have spare monetary resources to fund clean energy infrastructure projects, as well as other improvements, so grants are a critical part of the town’s monetary makeup. Additionally, without a person or committee </a:t>
            </a:r>
            <a:endParaRPr lang="en-US" sz="2800" dirty="0">
              <a:solidFill>
                <a:srgbClr val="2D2926"/>
              </a:solidFill>
              <a:latin typeface="Arial"/>
            </a:endParaRPr>
          </a:p>
          <a:p>
            <a:pPr marL="457200" indent="-457200" algn="l">
              <a:spcBef>
                <a:spcPts val="0"/>
              </a:spcBef>
              <a:spcAft>
                <a:spcPts val="600"/>
              </a:spcAft>
              <a:buFont typeface="Arial" panose="020B0604020202020204" pitchFamily="34" charset="0"/>
              <a:buChar char="•"/>
            </a:pPr>
            <a:r>
              <a:rPr lang="en-US" sz="2800" u="sng" dirty="0">
                <a:solidFill>
                  <a:srgbClr val="2D2926"/>
                </a:solidFill>
                <a:latin typeface="Arial"/>
              </a:rPr>
              <a:t>Impact For Sustainable Energy:</a:t>
            </a:r>
            <a:r>
              <a:rPr lang="en-US" sz="2800" dirty="0">
                <a:solidFill>
                  <a:srgbClr val="2D2926"/>
                </a:solidFill>
                <a:latin typeface="Arial"/>
              </a:rPr>
              <a:t> The project I pursued makes the transition to clean energy for Petersham feasible. Putting efforts into projects like these across the state ensures rural populations are not left behind and the state achieves its climate goals.</a:t>
            </a:r>
            <a:endParaRPr lang="en-US" sz="2800" b="0" i="0" u="sng" dirty="0">
              <a:solidFill>
                <a:srgbClr val="2D2926"/>
              </a:solidFill>
              <a:latin typeface="Arial"/>
            </a:endParaRPr>
          </a:p>
          <a:p>
            <a:pPr algn="l">
              <a:spcBef>
                <a:spcPts val="0"/>
              </a:spcBef>
              <a:spcAft>
                <a:spcPts val="600"/>
              </a:spcAft>
            </a:pPr>
            <a:endParaRPr lang="en-US" sz="2800" b="0" i="0" dirty="0">
              <a:solidFill>
                <a:srgbClr val="2D2926"/>
              </a:solidFill>
              <a:latin typeface="Arial"/>
            </a:endParaRPr>
          </a:p>
          <a:p>
            <a:pPr algn="l">
              <a:spcBef>
                <a:spcPts val="0"/>
              </a:spcBef>
              <a:spcAft>
                <a:spcPts val="600"/>
              </a:spcAft>
            </a:pPr>
            <a:r>
              <a:rPr lang="en-US" sz="2800" b="1" u="sng" dirty="0">
                <a:solidFill>
                  <a:srgbClr val="2D2926"/>
                </a:solidFill>
                <a:latin typeface="Arial"/>
              </a:rPr>
              <a:t>Future Plans:</a:t>
            </a:r>
          </a:p>
          <a:p>
            <a:pPr marL="457200" indent="-457200" algn="l">
              <a:spcBef>
                <a:spcPts val="0"/>
              </a:spcBef>
              <a:spcAft>
                <a:spcPts val="600"/>
              </a:spcAft>
              <a:buFont typeface="Arial" panose="020B0604020202020204" pitchFamily="34" charset="0"/>
              <a:buChar char="•"/>
            </a:pPr>
            <a:r>
              <a:rPr lang="en-US" sz="2800" b="0" i="0" dirty="0">
                <a:solidFill>
                  <a:srgbClr val="2D2926"/>
                </a:solidFill>
                <a:latin typeface="Arial"/>
              </a:rPr>
              <a:t>Future Green Communities Work: Work will focus on the implementation of these projects and submitting greenhouse gas emissions data to maintain Green Communities status.</a:t>
            </a:r>
          </a:p>
          <a:p>
            <a:pPr marL="457200" indent="-457200" algn="l">
              <a:spcBef>
                <a:spcPts val="0"/>
              </a:spcBef>
              <a:spcAft>
                <a:spcPts val="600"/>
              </a:spcAft>
              <a:buFont typeface="Arial" panose="020B0604020202020204" pitchFamily="34" charset="0"/>
              <a:buChar char="•"/>
            </a:pPr>
            <a:r>
              <a:rPr lang="en-US" sz="2800" b="0" i="0" dirty="0">
                <a:solidFill>
                  <a:srgbClr val="2D2926"/>
                </a:solidFill>
                <a:latin typeface="Arial"/>
              </a:rPr>
              <a:t>Assistance for Private building decarbonization: Provide educational materials for town residents and search for grant opportunities to fund clean energy projects for community buildings, such as the library.</a:t>
            </a:r>
          </a:p>
          <a:p>
            <a:pPr marL="457200" indent="-457200" algn="l">
              <a:spcBef>
                <a:spcPts val="0"/>
              </a:spcBef>
              <a:spcAft>
                <a:spcPts val="600"/>
              </a:spcAft>
              <a:buFont typeface="Arial" panose="020B0604020202020204" pitchFamily="34" charset="0"/>
              <a:buChar char="•"/>
            </a:pPr>
            <a:r>
              <a:rPr lang="en-US" sz="2800" dirty="0">
                <a:solidFill>
                  <a:srgbClr val="2D2926"/>
                </a:solidFill>
                <a:latin typeface="Arial"/>
              </a:rPr>
              <a:t>LED Light Changes: Collaborate with National Grid, the Select Board, and State Regulators to implement LED lighting changes that meet environmental and dark sky standards that the town wishes to implement.</a:t>
            </a:r>
          </a:p>
          <a:p>
            <a:pPr marL="457200" indent="-457200" algn="l">
              <a:spcBef>
                <a:spcPts val="0"/>
              </a:spcBef>
              <a:spcAft>
                <a:spcPts val="600"/>
              </a:spcAft>
              <a:buFont typeface="Arial" panose="020B0604020202020204" pitchFamily="34" charset="0"/>
              <a:buChar char="•"/>
            </a:pPr>
            <a:r>
              <a:rPr lang="en-US" sz="2800" dirty="0">
                <a:solidFill>
                  <a:srgbClr val="2D2926"/>
                </a:solidFill>
                <a:latin typeface="Arial"/>
              </a:rPr>
              <a:t>Mapping the Green Energy Future for Petersham: Acquire feasibility analyses for clean energy alternatives for town and community buildings, such as geothermal and solar.</a:t>
            </a:r>
          </a:p>
          <a:p>
            <a:pPr marL="457200" indent="-457200" algn="l">
              <a:spcBef>
                <a:spcPts val="0"/>
              </a:spcBef>
              <a:spcAft>
                <a:spcPts val="600"/>
              </a:spcAft>
              <a:buFont typeface="Arial" panose="020B0604020202020204" pitchFamily="34" charset="0"/>
              <a:buChar char="•"/>
            </a:pPr>
            <a:r>
              <a:rPr lang="en-US" sz="2800" dirty="0">
                <a:solidFill>
                  <a:srgbClr val="2D2926"/>
                </a:solidFill>
                <a:latin typeface="Arial"/>
              </a:rPr>
              <a:t>And more!</a:t>
            </a:r>
          </a:p>
          <a:p>
            <a:pPr marL="457200" indent="-457200" algn="l">
              <a:spcBef>
                <a:spcPts val="0"/>
              </a:spcBef>
              <a:spcAft>
                <a:spcPts val="600"/>
              </a:spcAft>
              <a:buFont typeface="Arial" panose="020B0604020202020204" pitchFamily="34" charset="0"/>
              <a:buChar char="•"/>
            </a:pPr>
            <a:r>
              <a:rPr lang="en-US" sz="2800" dirty="0">
                <a:solidFill>
                  <a:srgbClr val="2D2926"/>
                </a:solidFill>
                <a:latin typeface="Arial"/>
              </a:rPr>
              <a:t>Some photos of Petersham below:</a:t>
            </a:r>
          </a:p>
        </p:txBody>
      </p:sp>
      <p:pic>
        <p:nvPicPr>
          <p:cNvPr id="31" name="Picture 30" descr="Harvard Forest - Petersham, MA - American Guide Series on Waymarking.com">
            <a:extLst>
              <a:ext uri="{FF2B5EF4-FFF2-40B4-BE49-F238E27FC236}">
                <a16:creationId xmlns:a16="http://schemas.microsoft.com/office/drawing/2014/main" id="{15F3C27A-DC20-23A0-2822-A5028D87E6F9}"/>
              </a:ext>
            </a:extLst>
          </p:cNvPr>
          <p:cNvPicPr>
            <a:picLocks noChangeAspect="1"/>
          </p:cNvPicPr>
          <p:nvPr/>
        </p:nvPicPr>
        <p:blipFill>
          <a:blip r:embed="rId12"/>
          <a:stretch>
            <a:fillRect/>
          </a:stretch>
        </p:blipFill>
        <p:spPr>
          <a:xfrm>
            <a:off x="29900299" y="19722515"/>
            <a:ext cx="5630301" cy="3744150"/>
          </a:xfrm>
          <a:prstGeom prst="rect">
            <a:avLst/>
          </a:prstGeom>
        </p:spPr>
      </p:pic>
      <p:pic>
        <p:nvPicPr>
          <p:cNvPr id="29" name="Picture 28" descr="Petersham, Massachusetts, USA History, Photos, Stories, News, Genealogy ...">
            <a:extLst>
              <a:ext uri="{FF2B5EF4-FFF2-40B4-BE49-F238E27FC236}">
                <a16:creationId xmlns:a16="http://schemas.microsoft.com/office/drawing/2014/main" id="{84010030-76C9-3EBF-7BB5-186E6120D12C}"/>
              </a:ext>
            </a:extLst>
          </p:cNvPr>
          <p:cNvPicPr>
            <a:picLocks noChangeAspect="1"/>
          </p:cNvPicPr>
          <p:nvPr/>
        </p:nvPicPr>
        <p:blipFill>
          <a:blip r:embed="rId13"/>
          <a:stretch>
            <a:fillRect/>
          </a:stretch>
        </p:blipFill>
        <p:spPr>
          <a:xfrm>
            <a:off x="33125827" y="22346813"/>
            <a:ext cx="5779716" cy="3621468"/>
          </a:xfrm>
          <a:prstGeom prst="rect">
            <a:avLst/>
          </a:prstGeom>
        </p:spPr>
      </p:pic>
      <p:pic>
        <p:nvPicPr>
          <p:cNvPr id="7" name="Picture 6" descr="Petersham Town Hall (Petersham, Massachusetts) | Petersham T… | Flickr">
            <a:extLst>
              <a:ext uri="{FF2B5EF4-FFF2-40B4-BE49-F238E27FC236}">
                <a16:creationId xmlns:a16="http://schemas.microsoft.com/office/drawing/2014/main" id="{EEB438BA-C4E5-EC0E-1597-9FF718837602}"/>
              </a:ext>
            </a:extLst>
          </p:cNvPr>
          <p:cNvPicPr>
            <a:picLocks noChangeAspect="1"/>
          </p:cNvPicPr>
          <p:nvPr/>
        </p:nvPicPr>
        <p:blipFill>
          <a:blip r:embed="rId14"/>
          <a:stretch>
            <a:fillRect/>
          </a:stretch>
        </p:blipFill>
        <p:spPr>
          <a:xfrm>
            <a:off x="37028655" y="19722515"/>
            <a:ext cx="5779716" cy="3853144"/>
          </a:xfrm>
          <a:prstGeom prst="rect">
            <a:avLst/>
          </a:prstGeom>
        </p:spPr>
      </p:pic>
      <p:sp>
        <p:nvSpPr>
          <p:cNvPr id="27" name="Rounded Rectangle 26">
            <a:extLst>
              <a:ext uri="{C183D7F6-B498-43B3-948B-1728B52AA6E4}">
                <adec:decorative xmlns:adec="http://schemas.microsoft.com/office/drawing/2017/decorative" val="1"/>
              </a:ext>
            </a:extLst>
          </p:cNvPr>
          <p:cNvSpPr/>
          <p:nvPr/>
        </p:nvSpPr>
        <p:spPr>
          <a:xfrm>
            <a:off x="29352240" y="26609040"/>
            <a:ext cx="14081760" cy="4114798"/>
          </a:xfrm>
          <a:prstGeom prst="round2SameRect">
            <a:avLst>
              <a:gd name="adj1" fmla="val 0"/>
              <a:gd name="adj2" fmla="val 5000"/>
            </a:avLst>
          </a:prstGeom>
          <a:solidFill>
            <a:srgbClr val="FFFFFF"/>
          </a:solidFill>
          <a:ln w="38100">
            <a:solidFill>
              <a:srgbClr val="2E5A8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Rectangle 27"/>
          <p:cNvSpPr/>
          <p:nvPr/>
        </p:nvSpPr>
        <p:spPr>
          <a:xfrm>
            <a:off x="29397960" y="26609040"/>
            <a:ext cx="14081760" cy="822960"/>
          </a:xfrm>
          <a:prstGeom prst="rect">
            <a:avLst/>
          </a:prstGeom>
          <a:solidFill>
            <a:srgbClr val="2E5A87"/>
          </a:solidFill>
          <a:ln w="38100">
            <a:solidFill>
              <a:srgbClr val="2E5A87"/>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spcBef>
                <a:spcPts val="800"/>
              </a:spcBef>
            </a:pPr>
            <a:r>
              <a:rPr sz="4400" b="1" i="0">
                <a:solidFill>
                  <a:srgbClr val="FFFFFF"/>
                </a:solidFill>
                <a:latin typeface="Arial"/>
              </a:rPr>
              <a:t>Acknowledgements</a:t>
            </a:r>
          </a:p>
        </p:txBody>
      </p:sp>
      <p:sp>
        <p:nvSpPr>
          <p:cNvPr id="40" name="TextBox 39">
            <a:extLst>
              <a:ext uri="{FF2B5EF4-FFF2-40B4-BE49-F238E27FC236}">
                <a16:creationId xmlns:a16="http://schemas.microsoft.com/office/drawing/2014/main" id="{FFD717E7-39C7-1A89-74D4-A29389FAAB71}"/>
              </a:ext>
            </a:extLst>
          </p:cNvPr>
          <p:cNvSpPr txBox="1"/>
          <p:nvPr/>
        </p:nvSpPr>
        <p:spPr>
          <a:xfrm>
            <a:off x="29672280" y="27614880"/>
            <a:ext cx="13441680" cy="2215991"/>
          </a:xfrm>
          <a:prstGeom prst="rect">
            <a:avLst/>
          </a:prstGeom>
          <a:noFill/>
        </p:spPr>
        <p:txBody>
          <a:bodyPr wrap="square">
            <a:spAutoFit/>
          </a:bodyPr>
          <a:lstStyle/>
          <a:p>
            <a:r>
              <a:rPr lang="en-US" sz="2800" dirty="0">
                <a:solidFill>
                  <a:srgbClr val="2D2926"/>
                </a:solidFill>
                <a:latin typeface="Arial"/>
              </a:rPr>
              <a:t>•   Deb Poodry, Chair of the Select Board</a:t>
            </a:r>
          </a:p>
          <a:p>
            <a:pPr marL="457200" indent="-457200">
              <a:buFont typeface="Arial" panose="020B0604020202020204" pitchFamily="34" charset="0"/>
              <a:buChar char="•"/>
            </a:pPr>
            <a:r>
              <a:rPr lang="en-US" sz="2800" dirty="0">
                <a:solidFill>
                  <a:srgbClr val="2D2926"/>
                </a:solidFill>
                <a:latin typeface="Arial"/>
              </a:rPr>
              <a:t>Sherry, Administrative Coordinator</a:t>
            </a:r>
          </a:p>
          <a:p>
            <a:pPr marL="457200" indent="-457200">
              <a:buFont typeface="Arial" panose="020B0604020202020204" pitchFamily="34" charset="0"/>
              <a:buChar char="•"/>
            </a:pPr>
            <a:r>
              <a:rPr lang="en-US" sz="2800" dirty="0">
                <a:solidFill>
                  <a:srgbClr val="2D2926"/>
                </a:solidFill>
                <a:latin typeface="Arial"/>
              </a:rPr>
              <a:t>Mark Rabinsky, Green Communities</a:t>
            </a:r>
          </a:p>
          <a:p>
            <a:pPr marL="457200" indent="-457200">
              <a:buFont typeface="Arial" panose="020B0604020202020204" pitchFamily="34" charset="0"/>
              <a:buChar char="•"/>
            </a:pPr>
            <a:r>
              <a:rPr lang="en-US" sz="2800" dirty="0">
                <a:solidFill>
                  <a:srgbClr val="2D2926"/>
                </a:solidFill>
                <a:latin typeface="Arial"/>
              </a:rPr>
              <a:t>Devon </a:t>
            </a:r>
            <a:r>
              <a:rPr lang="en-US" sz="2800" dirty="0" err="1">
                <a:solidFill>
                  <a:srgbClr val="2D2926"/>
                </a:solidFill>
                <a:latin typeface="Arial"/>
              </a:rPr>
              <a:t>Millici</a:t>
            </a:r>
            <a:r>
              <a:rPr lang="en-US" sz="2800" dirty="0">
                <a:solidFill>
                  <a:srgbClr val="2D2926"/>
                </a:solidFill>
                <a:latin typeface="Arial"/>
              </a:rPr>
              <a:t>, CELT Coordinator</a:t>
            </a:r>
          </a:p>
          <a:p>
            <a:pPr marL="457200" indent="-457200">
              <a:buFont typeface="Arial" panose="020B0604020202020204" pitchFamily="34" charset="0"/>
              <a:buChar char="•"/>
            </a:pPr>
            <a:endParaRPr lang="en-US" sz="2600" dirty="0">
              <a:solidFill>
                <a:srgbClr val="2D2926"/>
              </a:solidFill>
              <a:latin typeface="Arial"/>
            </a:endParaRPr>
          </a:p>
        </p:txBody>
      </p:sp>
      <p:sp>
        <p:nvSpPr>
          <p:cNvPr id="36" name="TextBox 35"/>
          <p:cNvSpPr txBox="1"/>
          <p:nvPr/>
        </p:nvSpPr>
        <p:spPr>
          <a:xfrm>
            <a:off x="15346536" y="31226760"/>
            <a:ext cx="12801600" cy="1015663"/>
          </a:xfrm>
          <a:prstGeom prst="rect">
            <a:avLst/>
          </a:prstGeom>
          <a:noFill/>
        </p:spPr>
        <p:txBody>
          <a:bodyPr wrap="square" lIns="91440" tIns="45720" rIns="91440" bIns="45720" anchor="t">
            <a:spAutoFit/>
          </a:bodyPr>
          <a:lstStyle/>
          <a:p>
            <a:pPr algn="ctr"/>
            <a:r>
              <a:rPr lang="en-US" sz="3600" b="1">
                <a:solidFill>
                  <a:srgbClr val="2E5A87"/>
                </a:solidFill>
                <a:latin typeface="Arial"/>
              </a:rPr>
              <a:t>CELT Fellowship Celebration</a:t>
            </a:r>
            <a:endParaRPr lang="en-US" sz="3600" b="1" i="0">
              <a:solidFill>
                <a:srgbClr val="2E5A87"/>
              </a:solidFill>
              <a:latin typeface="Arial"/>
              <a:cs typeface="Arial"/>
            </a:endParaRPr>
          </a:p>
          <a:p>
            <a:pPr algn="ctr">
              <a:spcBef>
                <a:spcPts val="0"/>
              </a:spcBef>
              <a:spcAft>
                <a:spcPts val="600"/>
              </a:spcAft>
            </a:pPr>
            <a:r>
              <a:rPr lang="en-US" sz="2400" b="0" i="0">
                <a:solidFill>
                  <a:srgbClr val="2D2926"/>
                </a:solidFill>
                <a:latin typeface="Arial"/>
              </a:rPr>
              <a:t>June 16th </a:t>
            </a:r>
            <a:r>
              <a:rPr sz="2400" b="0" i="0">
                <a:solidFill>
                  <a:srgbClr val="2D2926"/>
                </a:solidFill>
                <a:latin typeface="Arial"/>
              </a:rPr>
              <a:t>|  </a:t>
            </a:r>
            <a:r>
              <a:rPr lang="en-US" sz="2400" b="0" i="0">
                <a:solidFill>
                  <a:srgbClr val="2D2926"/>
                </a:solidFill>
                <a:latin typeface="Arial"/>
              </a:rPr>
              <a:t>Boston University</a:t>
            </a:r>
            <a:endParaRPr sz="2400" b="0" i="0">
              <a:solidFill>
                <a:srgbClr val="2D2926"/>
              </a:solidFill>
              <a:latin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9f46bed-4457-4a61-ab99-4152f192ab7c" xsi:nil="true"/>
    <lcf76f155ced4ddcb4097134ff3c332f xmlns="787c6b33-167e-4fc3-805f-f4554f883a2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75BE0E28564C14AA53FCC69CBECE8F1" ma:contentTypeVersion="13" ma:contentTypeDescription="Create a new document." ma:contentTypeScope="" ma:versionID="4eef7508bcb9c9c599e377c49556017a">
  <xsd:schema xmlns:xsd="http://www.w3.org/2001/XMLSchema" xmlns:xs="http://www.w3.org/2001/XMLSchema" xmlns:p="http://schemas.microsoft.com/office/2006/metadata/properties" xmlns:ns2="787c6b33-167e-4fc3-805f-f4554f883a24" xmlns:ns3="09f46bed-4457-4a61-ab99-4152f192ab7c" targetNamespace="http://schemas.microsoft.com/office/2006/metadata/properties" ma:root="true" ma:fieldsID="52dd773e283adcb257ce607f036848bb" ns2:_="" ns3:_="">
    <xsd:import namespace="787c6b33-167e-4fc3-805f-f4554f883a24"/>
    <xsd:import namespace="09f46bed-4457-4a61-ab99-4152f192ab7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7c6b33-167e-4fc3-805f-f4554f883a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8da7e02-c50b-437b-91ea-1e34890a05f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9f46bed-4457-4a61-ab99-4152f192ab7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46d8ec5-abf2-43b7-8e92-dfb5bbd850e8}" ma:internalName="TaxCatchAll" ma:showField="CatchAllData" ma:web="09f46bed-4457-4a61-ab99-4152f192ab7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CB43F4-5841-4056-84F2-3B8FEF661245}">
  <ds:schemaRefs>
    <ds:schemaRef ds:uri="http://schemas.microsoft.com/office/2006/metadata/properties"/>
    <ds:schemaRef ds:uri="09f46bed-4457-4a61-ab99-4152f192ab7c"/>
    <ds:schemaRef ds:uri="http://purl.org/dc/dcmitype/"/>
    <ds:schemaRef ds:uri="http://www.w3.org/XML/1998/namespac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787c6b33-167e-4fc3-805f-f4554f883a24"/>
    <ds:schemaRef ds:uri="http://purl.org/dc/terms/"/>
  </ds:schemaRefs>
</ds:datastoreItem>
</file>

<file path=customXml/itemProps2.xml><?xml version="1.0" encoding="utf-8"?>
<ds:datastoreItem xmlns:ds="http://schemas.openxmlformats.org/officeDocument/2006/customXml" ds:itemID="{3A60D48E-BD87-4E08-8024-AA64339DB027}">
  <ds:schemaRefs>
    <ds:schemaRef ds:uri="http://schemas.microsoft.com/sharepoint/v3/contenttype/forms"/>
  </ds:schemaRefs>
</ds:datastoreItem>
</file>

<file path=customXml/itemProps3.xml><?xml version="1.0" encoding="utf-8"?>
<ds:datastoreItem xmlns:ds="http://schemas.openxmlformats.org/officeDocument/2006/customXml" ds:itemID="{9101EB85-4629-4C88-960F-CBB467CA2EDB}">
  <ds:schemaRefs>
    <ds:schemaRef ds:uri="09f46bed-4457-4a61-ab99-4152f192ab7c"/>
    <ds:schemaRef ds:uri="787c6b33-167e-4fc3-805f-f4554f883a2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14316</TotalTime>
  <Words>917</Words>
  <Application>Microsoft Macintosh PowerPoint</Application>
  <PresentationFormat>Custom</PresentationFormat>
  <Paragraphs>64</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Ashley Gast</dc:creator>
  <cp:keywords/>
  <dc:description>generated using python-pptx</dc:description>
  <cp:lastModifiedBy>Coury, Daniel M</cp:lastModifiedBy>
  <cp:revision>8</cp:revision>
  <dcterms:created xsi:type="dcterms:W3CDTF">2013-01-27T09:14:16Z</dcterms:created>
  <dcterms:modified xsi:type="dcterms:W3CDTF">2026-08-27T14:56:11Z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0x010100575BE0E28564C14AA53FCC69CBECE8F1</vt:lpwstr>
  </property>
  <property fmtid="{D5CDD505-2E9C-101B-9397-08002B2CF9AE}" pid="3" name="MediaServiceImageTags">
    <vt:lpwstr/>
  </property>
</Properties>
</file>