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93" r:id="rId3"/>
    <p:sldId id="294" r:id="rId4"/>
    <p:sldId id="292" r:id="rId5"/>
    <p:sldId id="278" r:id="rId6"/>
    <p:sldId id="258" r:id="rId7"/>
    <p:sldId id="259" r:id="rId8"/>
    <p:sldId id="282" r:id="rId9"/>
    <p:sldId id="303" r:id="rId10"/>
    <p:sldId id="300" r:id="rId11"/>
    <p:sldId id="296" r:id="rId12"/>
    <p:sldId id="260" r:id="rId13"/>
    <p:sldId id="304" r:id="rId14"/>
    <p:sldId id="280" r:id="rId15"/>
    <p:sldId id="298" r:id="rId16"/>
    <p:sldId id="262" r:id="rId17"/>
    <p:sldId id="263" r:id="rId18"/>
    <p:sldId id="283" r:id="rId19"/>
    <p:sldId id="299" r:id="rId20"/>
    <p:sldId id="307" r:id="rId21"/>
    <p:sldId id="264" r:id="rId22"/>
    <p:sldId id="302" r:id="rId23"/>
    <p:sldId id="285" r:id="rId24"/>
    <p:sldId id="286" r:id="rId25"/>
    <p:sldId id="289" r:id="rId26"/>
    <p:sldId id="290" r:id="rId27"/>
    <p:sldId id="301" r:id="rId28"/>
    <p:sldId id="306" r:id="rId29"/>
    <p:sldId id="27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445" y="-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D1444-09E9-9644-B4E8-4D0E41E33F3E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AAD14-0227-914B-A773-7AF3A95AB8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84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02F1DE-9790-AC47-A196-923230CA9373}" type="slidenum">
              <a:rPr lang="en-US" sz="1200"/>
              <a:pPr/>
              <a:t>8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6049"/>
          </a:xfrm>
          <a:noFill/>
        </p:spPr>
        <p:txBody>
          <a:bodyPr/>
          <a:lstStyle/>
          <a:p>
            <a:pPr eaLnBrk="1" hangingPunct="1"/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45ED8-2528-9346-A2A2-901081CD5F8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78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84CA7C-6E16-6841-9DAD-5CA24FFD8414}" type="slidenum">
              <a:rPr lang="en-US" sz="1200"/>
              <a:pPr/>
              <a:t>28</a:t>
            </a:fld>
            <a:endParaRPr lang="en-US" sz="1200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6049"/>
          </a:xfrm>
          <a:noFill/>
        </p:spPr>
        <p:txBody>
          <a:bodyPr/>
          <a:lstStyle/>
          <a:p>
            <a:pPr eaLnBrk="1" hangingPunct="1"/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5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2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2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5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51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2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3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5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5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1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2613B-59CD-0E4D-B03D-2009886BAFB4}" type="datetimeFigureOut">
              <a:rPr lang="en-US" smtClean="0"/>
              <a:t>2/28/2014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84927-54D8-ED43-AF47-C321B16B55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6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zarushouse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corner.stanford.edu/authorMaterialInfo.html;jsessionid=C88A82434C120C7FE39B9D5ABDD0494A?mid=2877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9nbTB33hbg&amp;feature=player_embedded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startupweekend.wistia.com/medias/tao3s8hf7l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modelgeneration.com/canva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nvanizer.com/canvas/BAdYUohxD2o" TargetMode="External"/><Relationship Id="rId2" Type="http://schemas.openxmlformats.org/officeDocument/2006/relationships/hyperlink" Target="http://www.canvanizer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A 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Valerie Kijewski, Ph.D.</a:t>
            </a:r>
          </a:p>
          <a:p>
            <a:r>
              <a:rPr lang="en-US" dirty="0" smtClean="0"/>
              <a:t>Manning School of Business</a:t>
            </a:r>
          </a:p>
          <a:p>
            <a:r>
              <a:rPr lang="en-US" dirty="0" smtClean="0"/>
              <a:t>Difference Maker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usModAsGuesses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976"/>
            <a:ext cx="9144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1380" y="250251"/>
            <a:ext cx="1588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Start-Ups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248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>
                <a:solidFill>
                  <a:srgbClr val="FF0000"/>
                </a:solidFill>
                <a:latin typeface="Times New Roman"/>
                <a:ea typeface="ＭＳ Ｐゴシック" charset="0"/>
                <a:cs typeface="ＭＳ Ｐゴシック" charset="0"/>
              </a:rPr>
              <a:t>Student Name: Derek Coleman</a:t>
            </a:r>
          </a:p>
          <a:p>
            <a:pPr algn="l"/>
            <a:endParaRPr lang="en-US" sz="1400" dirty="0">
              <a:solidFill>
                <a:srgbClr val="FF0000"/>
              </a:solidFill>
              <a:latin typeface="Times New Roman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sz="1400" dirty="0" smtClean="0">
                <a:solidFill>
                  <a:srgbClr val="FF0000"/>
                </a:solidFill>
                <a:latin typeface="Times New Roman"/>
                <a:ea typeface="ＭＳ Ｐゴシック" charset="0"/>
                <a:cs typeface="ＭＳ Ｐゴシック" charset="0"/>
              </a:rPr>
              <a:t>Business Description: University Transportation service for students to travel to events safely</a:t>
            </a:r>
            <a:endParaRPr lang="en-US" sz="1400" dirty="0">
              <a:solidFill>
                <a:srgbClr val="FF0000"/>
              </a:solidFill>
              <a:latin typeface="Times New Roman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819275"/>
            <a:ext cx="8229600" cy="4152900"/>
          </a:xfrm>
          <a:prstGeom prst="rect">
            <a:avLst/>
          </a:prstGeom>
          <a:noFill/>
          <a:ln w="571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 smtClean="0">
                <a:latin typeface="Times New Roman"/>
              </a:rPr>
              <a:t>ff</a:t>
            </a:r>
            <a:endParaRPr lang="en-US" sz="1400" dirty="0">
              <a:latin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749301" y="3232150"/>
            <a:ext cx="282416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2417763" y="3232150"/>
            <a:ext cx="28241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3990976" y="3232150"/>
            <a:ext cx="282416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525294" y="3231356"/>
            <a:ext cx="28257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645025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3774281" y="5309394"/>
            <a:ext cx="13239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60588" y="3146425"/>
            <a:ext cx="16684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02263" y="3148013"/>
            <a:ext cx="153511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457200" y="1820863"/>
            <a:ext cx="8929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>
                <a:latin typeface="Times New Roman"/>
              </a:rPr>
              <a:t>Key</a:t>
            </a:r>
          </a:p>
          <a:p>
            <a:pPr algn="ctr" eaLnBrk="1" hangingPunct="1"/>
            <a:r>
              <a:rPr lang="en-US" sz="1400" dirty="0">
                <a:latin typeface="Times New Roman"/>
              </a:rPr>
              <a:t>Activities</a:t>
            </a:r>
          </a:p>
        </p:txBody>
      </p:sp>
      <p:sp>
        <p:nvSpPr>
          <p:cNvPr id="13" name="TextBox 19"/>
          <p:cNvSpPr txBox="1">
            <a:spLocks noChangeArrowheads="1"/>
          </p:cNvSpPr>
          <p:nvPr/>
        </p:nvSpPr>
        <p:spPr bwMode="auto">
          <a:xfrm>
            <a:off x="2160588" y="1820863"/>
            <a:ext cx="7729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>
                <a:latin typeface="Times New Roman"/>
              </a:rPr>
              <a:t>Key</a:t>
            </a:r>
          </a:p>
          <a:p>
            <a:pPr algn="ctr" eaLnBrk="1" hangingPunct="1"/>
            <a:r>
              <a:rPr lang="en-US" sz="1400" dirty="0">
                <a:latin typeface="Times New Roman"/>
              </a:rPr>
              <a:t>Partners</a:t>
            </a:r>
          </a:p>
        </p:txBody>
      </p:sp>
      <p:sp>
        <p:nvSpPr>
          <p:cNvPr id="14" name="TextBox 20"/>
          <p:cNvSpPr txBox="1">
            <a:spLocks noChangeArrowheads="1"/>
          </p:cNvSpPr>
          <p:nvPr/>
        </p:nvSpPr>
        <p:spPr bwMode="auto">
          <a:xfrm>
            <a:off x="2189851" y="3181747"/>
            <a:ext cx="9225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>
                <a:latin typeface="Times New Roman"/>
              </a:rPr>
              <a:t>Key</a:t>
            </a:r>
          </a:p>
          <a:p>
            <a:pPr algn="ctr" eaLnBrk="1" hangingPunct="1"/>
            <a:r>
              <a:rPr lang="en-US" sz="1400" dirty="0">
                <a:latin typeface="Times New Roman"/>
              </a:rPr>
              <a:t>Resources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4103367" y="1833303"/>
            <a:ext cx="10182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>
                <a:latin typeface="Times New Roman"/>
              </a:rPr>
              <a:t>Value</a:t>
            </a:r>
          </a:p>
          <a:p>
            <a:pPr algn="ctr" eaLnBrk="1" hangingPunct="1"/>
            <a:r>
              <a:rPr lang="en-US" sz="1400">
                <a:latin typeface="Times New Roman"/>
              </a:rPr>
              <a:t>Proposition</a:t>
            </a:r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5775253" y="1860850"/>
            <a:ext cx="11621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Times New Roman"/>
              </a:rPr>
              <a:t>Customer</a:t>
            </a:r>
          </a:p>
          <a:p>
            <a:pPr eaLnBrk="1" hangingPunct="1"/>
            <a:r>
              <a:rPr lang="en-US" sz="1400" dirty="0">
                <a:latin typeface="Times New Roman"/>
              </a:rPr>
              <a:t>Relationships</a:t>
            </a:r>
          </a:p>
        </p:txBody>
      </p:sp>
      <p:sp>
        <p:nvSpPr>
          <p:cNvPr id="17" name="TextBox 23"/>
          <p:cNvSpPr txBox="1">
            <a:spLocks noChangeArrowheads="1"/>
          </p:cNvSpPr>
          <p:nvPr/>
        </p:nvSpPr>
        <p:spPr bwMode="auto">
          <a:xfrm>
            <a:off x="6084532" y="3170514"/>
            <a:ext cx="85284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Times New Roman"/>
              </a:rPr>
              <a:t>Channels</a:t>
            </a:r>
          </a:p>
        </p:txBody>
      </p:sp>
      <p:sp>
        <p:nvSpPr>
          <p:cNvPr id="18" name="TextBox 24"/>
          <p:cNvSpPr txBox="1">
            <a:spLocks noChangeArrowheads="1"/>
          </p:cNvSpPr>
          <p:nvPr/>
        </p:nvSpPr>
        <p:spPr bwMode="auto">
          <a:xfrm>
            <a:off x="7796813" y="1873290"/>
            <a:ext cx="889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Times New Roman"/>
              </a:rPr>
              <a:t>Customer</a:t>
            </a:r>
          </a:p>
          <a:p>
            <a:pPr eaLnBrk="1" hangingPunct="1"/>
            <a:r>
              <a:rPr lang="en-US" sz="1400" dirty="0">
                <a:latin typeface="Times New Roman"/>
              </a:rPr>
              <a:t>Segments</a:t>
            </a:r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7320596" y="4684975"/>
            <a:ext cx="13662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Times New Roman"/>
              </a:rPr>
              <a:t>Revenue Stream</a:t>
            </a:r>
          </a:p>
        </p:txBody>
      </p:sp>
      <p:sp>
        <p:nvSpPr>
          <p:cNvPr id="20" name="TextBox 26"/>
          <p:cNvSpPr txBox="1">
            <a:spLocks noChangeArrowheads="1"/>
          </p:cNvSpPr>
          <p:nvPr/>
        </p:nvSpPr>
        <p:spPr bwMode="auto">
          <a:xfrm>
            <a:off x="457200" y="4648200"/>
            <a:ext cx="12169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Times New Roman"/>
              </a:rPr>
              <a:t>Cost Structure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6057" y="239651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Create ecosystem to keep students on website, mobile, or marketing list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1645" y="2326026"/>
            <a:ext cx="1297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Bus companies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99061" y="2576899"/>
            <a:ext cx="1175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Venues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99061" y="2826912"/>
            <a:ext cx="1236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Universities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45740" y="3704966"/>
            <a:ext cx="11756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Website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9541" y="3981966"/>
            <a:ext cx="1175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Employees/legal team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6057" y="3381800"/>
            <a:ext cx="1428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Transport students safely, gain a good reputation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6057" y="4212798"/>
            <a:ext cx="1455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Get feedback, improve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62400" y="2464525"/>
            <a:ext cx="1349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Atmosphere on the bus, reputation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19822" y="3007925"/>
            <a:ext cx="1385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  <a:cs typeface="Arial" pitchFamily="34" charset="0"/>
              </a:rPr>
              <a:t>Customer experience</a:t>
            </a:r>
            <a:endParaRPr lang="en-US" sz="12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27383" y="3427966"/>
            <a:ext cx="1384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Transportation. (Safe, cheap, convenient) to events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71844" y="2384070"/>
            <a:ext cx="1631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Trustworthy, brand worthy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2583" y="2645817"/>
            <a:ext cx="1526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Fun, exciting, good time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21234" y="2884777"/>
            <a:ext cx="1281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Cheap, safe, caring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91985" y="3427966"/>
            <a:ext cx="637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Website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00385" y="3681826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Sign-up application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03851" y="393532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On campus marketing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12583" y="4212319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Social media accounts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94351" y="2326026"/>
            <a:ext cx="15806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 Narrow" pitchFamily="34" charset="0"/>
              </a:rPr>
              <a:t>College students (who don’t have a ride or want to travel with friends + friends who they travel with</a:t>
            </a:r>
            <a:endParaRPr lang="en-US" sz="12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83850" y="3289466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 Narrow" pitchFamily="34" charset="0"/>
              </a:rPr>
              <a:t>Freshman</a:t>
            </a:r>
            <a:endParaRPr lang="en-US" sz="12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03060" y="3520299"/>
            <a:ext cx="1571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Parents looking to keep their kids safe when going to events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76689" y="4212798"/>
            <a:ext cx="1810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 Narrow" pitchFamily="34" charset="0"/>
              </a:rPr>
              <a:t>Socially responsible students</a:t>
            </a:r>
            <a:endParaRPr lang="en-US" sz="12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9250" y="4971353"/>
            <a:ext cx="3762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 Narrow" pitchFamily="34" charset="0"/>
              </a:rPr>
              <a:t>Cost more for trips with less people.</a:t>
            </a:r>
            <a:endParaRPr lang="en-US" sz="12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472826" y="5024481"/>
            <a:ext cx="41344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Money generated from trips. Preferably $500 profit per trip after COGS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50093" y="5336314"/>
            <a:ext cx="3210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Selling booklets in advance for 10 trips that semester.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250" y="5433018"/>
            <a:ext cx="30139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 Narrow" pitchFamily="34" charset="0"/>
              </a:rPr>
              <a:t>Looking for $500 profit after all variable expenses. 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7200" y="4684975"/>
            <a:ext cx="8229600" cy="1287201"/>
          </a:xfrm>
          <a:prstGeom prst="rect">
            <a:avLst/>
          </a:prstGeom>
          <a:solidFill>
            <a:srgbClr val="D9D9D9">
              <a:alpha val="25000"/>
            </a:srgb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66057" y="1873290"/>
            <a:ext cx="3264582" cy="2771735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412583" y="1860850"/>
            <a:ext cx="1526380" cy="2784175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0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Not-For Profit Model</a:t>
            </a:r>
            <a:endParaRPr lang="en-US" sz="4000" dirty="0">
              <a:solidFill>
                <a:srgbClr val="FF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819275"/>
            <a:ext cx="8229600" cy="4152900"/>
          </a:xfrm>
          <a:prstGeom prst="rect">
            <a:avLst/>
          </a:prstGeom>
          <a:noFill/>
          <a:ln w="571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49301" y="3232150"/>
            <a:ext cx="282416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2417763" y="3232150"/>
            <a:ext cx="28241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990976" y="3232150"/>
            <a:ext cx="282416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525294" y="3231356"/>
            <a:ext cx="282575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4645025"/>
            <a:ext cx="822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774281" y="5309394"/>
            <a:ext cx="13239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60588" y="3146425"/>
            <a:ext cx="166846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02263" y="3148013"/>
            <a:ext cx="1535112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6" name="TextBox 18"/>
          <p:cNvSpPr txBox="1">
            <a:spLocks noChangeArrowheads="1"/>
          </p:cNvSpPr>
          <p:nvPr/>
        </p:nvSpPr>
        <p:spPr bwMode="auto">
          <a:xfrm>
            <a:off x="796925" y="2919413"/>
            <a:ext cx="10350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Key</a:t>
            </a:r>
          </a:p>
          <a:p>
            <a:pPr algn="ctr" eaLnBrk="1" hangingPunct="1"/>
            <a:r>
              <a:rPr lang="en-US" sz="1800"/>
              <a:t>Activities</a:t>
            </a:r>
          </a:p>
        </p:txBody>
      </p:sp>
      <p:sp>
        <p:nvSpPr>
          <p:cNvPr id="21517" name="TextBox 19"/>
          <p:cNvSpPr txBox="1">
            <a:spLocks noChangeArrowheads="1"/>
          </p:cNvSpPr>
          <p:nvPr/>
        </p:nvSpPr>
        <p:spPr bwMode="auto">
          <a:xfrm>
            <a:off x="2514600" y="2273300"/>
            <a:ext cx="969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Key</a:t>
            </a:r>
          </a:p>
          <a:p>
            <a:pPr algn="ctr" eaLnBrk="1" hangingPunct="1"/>
            <a:r>
              <a:rPr lang="en-US" sz="1800"/>
              <a:t>Partners</a:t>
            </a:r>
          </a:p>
        </p:txBody>
      </p:sp>
      <p:sp>
        <p:nvSpPr>
          <p:cNvPr id="21518" name="TextBox 20"/>
          <p:cNvSpPr txBox="1">
            <a:spLocks noChangeArrowheads="1"/>
          </p:cNvSpPr>
          <p:nvPr/>
        </p:nvSpPr>
        <p:spPr bwMode="auto">
          <a:xfrm>
            <a:off x="2457450" y="3565525"/>
            <a:ext cx="1135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Key</a:t>
            </a:r>
          </a:p>
          <a:p>
            <a:pPr algn="ctr" eaLnBrk="1" hangingPunct="1"/>
            <a:r>
              <a:rPr lang="en-US" sz="1800"/>
              <a:t>Resources</a:t>
            </a:r>
          </a:p>
        </p:txBody>
      </p:sp>
      <p:sp>
        <p:nvSpPr>
          <p:cNvPr id="21519" name="TextBox 21"/>
          <p:cNvSpPr txBox="1">
            <a:spLocks noChangeArrowheads="1"/>
          </p:cNvSpPr>
          <p:nvPr/>
        </p:nvSpPr>
        <p:spPr bwMode="auto">
          <a:xfrm>
            <a:off x="3942730" y="3033713"/>
            <a:ext cx="13395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Value</a:t>
            </a:r>
          </a:p>
          <a:p>
            <a:pPr algn="ctr" eaLnBrk="1" hangingPunct="1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Proposition</a:t>
            </a:r>
          </a:p>
        </p:txBody>
      </p:sp>
      <p:sp>
        <p:nvSpPr>
          <p:cNvPr id="21520" name="TextBox 22"/>
          <p:cNvSpPr txBox="1">
            <a:spLocks noChangeArrowheads="1"/>
          </p:cNvSpPr>
          <p:nvPr/>
        </p:nvSpPr>
        <p:spPr bwMode="auto">
          <a:xfrm>
            <a:off x="5436238" y="2471508"/>
            <a:ext cx="15704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A6A6A6"/>
                </a:solidFill>
              </a:rPr>
              <a:t>Customer</a:t>
            </a:r>
          </a:p>
          <a:p>
            <a:pPr algn="ctr" eaLnBrk="1" hangingPunct="1"/>
            <a:r>
              <a:rPr lang="en-US" sz="1800" dirty="0">
                <a:solidFill>
                  <a:srgbClr val="A6A6A6"/>
                </a:solidFill>
              </a:rPr>
              <a:t>Relationships</a:t>
            </a:r>
          </a:p>
        </p:txBody>
      </p:sp>
      <p:sp>
        <p:nvSpPr>
          <p:cNvPr id="21521" name="TextBox 23"/>
          <p:cNvSpPr txBox="1">
            <a:spLocks noChangeArrowheads="1"/>
          </p:cNvSpPr>
          <p:nvPr/>
        </p:nvSpPr>
        <p:spPr bwMode="auto">
          <a:xfrm>
            <a:off x="5588000" y="3295527"/>
            <a:ext cx="11599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Channels</a:t>
            </a:r>
          </a:p>
        </p:txBody>
      </p:sp>
      <p:sp>
        <p:nvSpPr>
          <p:cNvPr id="21522" name="TextBox 24"/>
          <p:cNvSpPr txBox="1">
            <a:spLocks noChangeArrowheads="1"/>
          </p:cNvSpPr>
          <p:nvPr/>
        </p:nvSpPr>
        <p:spPr bwMode="auto">
          <a:xfrm>
            <a:off x="7208838" y="3033713"/>
            <a:ext cx="12239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A6A6A6"/>
                </a:solidFill>
              </a:rPr>
              <a:t>Customer</a:t>
            </a:r>
          </a:p>
          <a:p>
            <a:pPr eaLnBrk="1" hangingPunct="1"/>
            <a:r>
              <a:rPr lang="en-US" sz="1800" dirty="0">
                <a:solidFill>
                  <a:srgbClr val="A6A6A6"/>
                </a:solidFill>
              </a:rPr>
              <a:t>Segments</a:t>
            </a:r>
          </a:p>
        </p:txBody>
      </p:sp>
      <p:sp>
        <p:nvSpPr>
          <p:cNvPr id="21523" name="TextBox 25"/>
          <p:cNvSpPr txBox="1">
            <a:spLocks noChangeArrowheads="1"/>
          </p:cNvSpPr>
          <p:nvPr/>
        </p:nvSpPr>
        <p:spPr bwMode="auto">
          <a:xfrm>
            <a:off x="5394325" y="5213350"/>
            <a:ext cx="19168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Revenue Stream</a:t>
            </a:r>
          </a:p>
        </p:txBody>
      </p:sp>
      <p:sp>
        <p:nvSpPr>
          <p:cNvPr id="21524" name="TextBox 26"/>
          <p:cNvSpPr txBox="1">
            <a:spLocks noChangeArrowheads="1"/>
          </p:cNvSpPr>
          <p:nvPr/>
        </p:nvSpPr>
        <p:spPr bwMode="auto">
          <a:xfrm>
            <a:off x="1895475" y="5260975"/>
            <a:ext cx="1520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Cost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83038" y="2088634"/>
            <a:ext cx="1181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Mission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0625" y="2026592"/>
            <a:ext cx="984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53735"/>
                </a:solidFill>
              </a:rPr>
              <a:t>Donor</a:t>
            </a:r>
            <a:endParaRPr lang="en-US" sz="2400" b="1" dirty="0">
              <a:solidFill>
                <a:srgbClr val="953735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87562" y="4844018"/>
            <a:ext cx="739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Free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4242" y="5536360"/>
            <a:ext cx="1372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53735"/>
                </a:solidFill>
              </a:rPr>
              <a:t>Donation</a:t>
            </a:r>
            <a:endParaRPr lang="en-US" sz="2400" b="1" dirty="0">
              <a:solidFill>
                <a:srgbClr val="953735"/>
              </a:solidFill>
            </a:endParaRPr>
          </a:p>
        </p:txBody>
      </p:sp>
      <p:cxnSp>
        <p:nvCxnSpPr>
          <p:cNvPr id="15" name="Straight Arrow Connector 14"/>
          <p:cNvCxnSpPr>
            <a:stCxn id="4" idx="3"/>
          </p:cNvCxnSpPr>
          <p:nvPr/>
        </p:nvCxnSpPr>
        <p:spPr>
          <a:xfrm flipV="1">
            <a:off x="5164070" y="2305050"/>
            <a:ext cx="2376555" cy="14417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9" idx="3"/>
            <a:endCxn id="13" idx="3"/>
          </p:cNvCxnSpPr>
          <p:nvPr/>
        </p:nvCxnSpPr>
        <p:spPr>
          <a:xfrm flipH="1">
            <a:off x="7026282" y="2257425"/>
            <a:ext cx="1498507" cy="3509768"/>
          </a:xfrm>
          <a:prstGeom prst="bentConnector3">
            <a:avLst>
              <a:gd name="adj1" fmla="val -15255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3" idx="1"/>
            <a:endCxn id="4" idx="1"/>
          </p:cNvCxnSpPr>
          <p:nvPr/>
        </p:nvCxnSpPr>
        <p:spPr>
          <a:xfrm rot="10800000">
            <a:off x="3983038" y="2319467"/>
            <a:ext cx="1671204" cy="3447726"/>
          </a:xfrm>
          <a:prstGeom prst="bentConnector3">
            <a:avLst>
              <a:gd name="adj1" fmla="val 113679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788810" y="3663251"/>
            <a:ext cx="1533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53735"/>
                </a:solidFill>
              </a:rPr>
              <a:t>Product or</a:t>
            </a:r>
          </a:p>
          <a:p>
            <a:r>
              <a:rPr lang="en-US" sz="2400" b="1" dirty="0">
                <a:solidFill>
                  <a:srgbClr val="953735"/>
                </a:solidFill>
              </a:rPr>
              <a:t> </a:t>
            </a:r>
            <a:r>
              <a:rPr lang="en-US" sz="2400" b="1" dirty="0" smtClean="0">
                <a:solidFill>
                  <a:srgbClr val="953735"/>
                </a:solidFill>
              </a:rPr>
              <a:t>  Service</a:t>
            </a:r>
            <a:endParaRPr lang="en-US" sz="2400" b="1" dirty="0">
              <a:solidFill>
                <a:srgbClr val="953735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39975" y="3847713"/>
            <a:ext cx="1384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53735"/>
                </a:solidFill>
              </a:rPr>
              <a:t>Recipient</a:t>
            </a:r>
            <a:endParaRPr lang="en-US" sz="2400" b="1" dirty="0">
              <a:solidFill>
                <a:srgbClr val="953735"/>
              </a:solidFill>
            </a:endParaRPr>
          </a:p>
        </p:txBody>
      </p:sp>
      <p:cxnSp>
        <p:nvCxnSpPr>
          <p:cNvPr id="26" name="Straight Arrow Connector 25"/>
          <p:cNvCxnSpPr>
            <a:stCxn id="22" idx="3"/>
            <a:endCxn id="24" idx="1"/>
          </p:cNvCxnSpPr>
          <p:nvPr/>
        </p:nvCxnSpPr>
        <p:spPr>
          <a:xfrm flipV="1">
            <a:off x="5322403" y="4078546"/>
            <a:ext cx="1817572" cy="20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1" idx="3"/>
            <a:endCxn id="24" idx="2"/>
          </p:cNvCxnSpPr>
          <p:nvPr/>
        </p:nvCxnSpPr>
        <p:spPr>
          <a:xfrm flipV="1">
            <a:off x="6627218" y="4309378"/>
            <a:ext cx="1205164" cy="765473"/>
          </a:xfrm>
          <a:prstGeom prst="bentConnector2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2" idx="2"/>
            <a:endCxn id="11" idx="1"/>
          </p:cNvCxnSpPr>
          <p:nvPr/>
        </p:nvCxnSpPr>
        <p:spPr>
          <a:xfrm rot="16200000" flipH="1">
            <a:off x="4931283" y="4118571"/>
            <a:ext cx="580603" cy="1331955"/>
          </a:xfrm>
          <a:prstGeom prst="bentConnector2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06297" y="513681"/>
            <a:ext cx="8578873" cy="6253682"/>
            <a:chOff x="173819" y="121196"/>
            <a:chExt cx="8100001" cy="5076000"/>
          </a:xfrm>
        </p:grpSpPr>
        <p:sp>
          <p:nvSpPr>
            <p:cNvPr id="3" name="Rectangle 2"/>
            <p:cNvSpPr/>
            <p:nvPr/>
          </p:nvSpPr>
          <p:spPr>
            <a:xfrm>
              <a:off x="173820" y="121196"/>
              <a:ext cx="1620000" cy="396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Key partnerships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793820" y="121196"/>
              <a:ext cx="1620000" cy="198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Key activities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413820" y="121196"/>
              <a:ext cx="1620000" cy="396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Value propositions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33820" y="122368"/>
              <a:ext cx="1620000" cy="19788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Customer relationships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653820" y="122368"/>
              <a:ext cx="1620000" cy="39588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r"/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Customer segments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793820" y="2101196"/>
              <a:ext cx="1620000" cy="1980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Key resources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033820" y="2102368"/>
              <a:ext cx="1620000" cy="197882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Channels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3819" y="4081196"/>
              <a:ext cx="4050000" cy="1116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Cost structure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218761" y="4081196"/>
              <a:ext cx="4050000" cy="11160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/>
              <a:r>
                <a:rPr lang="en-GB" sz="1100" dirty="0" smtClean="0">
                  <a:solidFill>
                    <a:schemeClr val="bg1">
                      <a:lumMod val="50000"/>
                    </a:schemeClr>
                  </a:solidFill>
                </a:rPr>
                <a:t>Revenue streams</a:t>
              </a:r>
              <a:endParaRPr lang="en-GB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80642" y="1334138"/>
            <a:ext cx="955054" cy="1573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00642" y="949417"/>
            <a:ext cx="8354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</a:rPr>
              <a:t>KA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89310" y="5182314"/>
            <a:ext cx="768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</a:rPr>
              <a:t>C$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79113" y="3325417"/>
            <a:ext cx="8386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</a:rPr>
              <a:t>CH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53685" y="5182313"/>
            <a:ext cx="7873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</a:rPr>
              <a:t>R$</a:t>
            </a:r>
            <a:endParaRPr lang="en-GB" sz="4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53927" y="5674863"/>
            <a:ext cx="2943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Fundraisers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Thrift Shop Sales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98482" y="5618236"/>
            <a:ext cx="269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Administrative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Fundraising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Utility costs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6" y="1467114"/>
            <a:ext cx="16545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Local &amp;Corp. Businesses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Charitable Foundation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Individuals (Volunteers)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Churches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Social Enterprises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Greater Lawrence Health Center</a:t>
            </a:r>
          </a:p>
          <a:p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620196" y="836712"/>
            <a:ext cx="15412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Community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Personal Assistance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8493" y="144349"/>
            <a:ext cx="687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		Lazarus House Ministry Inc.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53621" y="3501008"/>
            <a:ext cx="1715775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8000"/>
                </a:solidFill>
              </a:rPr>
              <a:t>Online donations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(</a:t>
            </a:r>
            <a:r>
              <a:rPr lang="en-US" sz="1200" dirty="0" smtClean="0">
                <a:solidFill>
                  <a:srgbClr val="008000"/>
                </a:solidFill>
                <a:hlinkClick r:id="rId2"/>
              </a:rPr>
              <a:t>www.lazarushouse.org</a:t>
            </a:r>
            <a:r>
              <a:rPr lang="en-US" sz="1100" dirty="0" smtClean="0">
                <a:solidFill>
                  <a:srgbClr val="008000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Thrift Shop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Good Shepherd’s Center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Lazarus Locations</a:t>
            </a:r>
          </a:p>
          <a:p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2122072" y="1124744"/>
            <a:ext cx="16559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Fundraising Coordinator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Admission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Donor Management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280248" y="924234"/>
            <a:ext cx="163873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living in poverty (Recipients)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Community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8000"/>
                </a:solidFill>
              </a:rPr>
              <a:t>Donors </a:t>
            </a:r>
          </a:p>
          <a:p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267744" y="3573016"/>
            <a:ext cx="15701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Lazarus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Volunteers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Staff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Donated Items/monies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65722" y="795528"/>
            <a:ext cx="1649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Shelter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Counseling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Health Care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324498" y="3942347"/>
            <a:ext cx="16055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Overcrowded shelters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Little privacy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Time constraints</a:t>
            </a:r>
          </a:p>
          <a:p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7346438" y="2586753"/>
            <a:ext cx="1638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Shelter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Meals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Security</a:t>
            </a:r>
            <a:r>
              <a:rPr lang="en-US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Work Prep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3904313" y="1880244"/>
            <a:ext cx="15883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Empowerment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Permanent housing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37846" y="3325417"/>
            <a:ext cx="163233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Pain Relievers</a:t>
            </a:r>
            <a:endParaRPr 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Diminishes concerns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Eliminating hunger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Donors?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724623" y="5465499"/>
            <a:ext cx="1583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</a:t>
            </a:r>
            <a:r>
              <a:rPr lang="en-US" dirty="0" smtClean="0"/>
              <a:t>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144420" y="1172377"/>
            <a:ext cx="1909954" cy="3391008"/>
          </a:xfrm>
          <a:prstGeom prst="rect">
            <a:avLst/>
          </a:prstGeom>
          <a:solidFill>
            <a:srgbClr val="F2F2F2"/>
          </a:solidFill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747790" y="1172377"/>
            <a:ext cx="1717396" cy="339489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1454" y="1106294"/>
            <a:ext cx="8992920" cy="5080759"/>
            <a:chOff x="457200" y="1819275"/>
            <a:chExt cx="8229600" cy="4152900"/>
          </a:xfrm>
        </p:grpSpPr>
        <p:sp>
          <p:nvSpPr>
            <p:cNvPr id="5" name="Rectangle 4"/>
            <p:cNvSpPr/>
            <p:nvPr/>
          </p:nvSpPr>
          <p:spPr>
            <a:xfrm>
              <a:off x="457200" y="1819275"/>
              <a:ext cx="8229600" cy="4152900"/>
            </a:xfrm>
            <a:prstGeom prst="rect">
              <a:avLst/>
            </a:prstGeom>
            <a:noFill/>
            <a:ln w="571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00">
                <a:latin typeface="Times New Roman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749301" y="3232150"/>
              <a:ext cx="282416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417763" y="3232150"/>
              <a:ext cx="28241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3990976" y="3232150"/>
              <a:ext cx="282416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525294" y="3231356"/>
              <a:ext cx="282575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7200" y="4645025"/>
              <a:ext cx="82296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3774281" y="5309394"/>
              <a:ext cx="1323975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160588" y="3146425"/>
              <a:ext cx="166846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402263" y="3148013"/>
              <a:ext cx="1535112" cy="158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8"/>
            <p:cNvSpPr txBox="1">
              <a:spLocks noChangeArrowheads="1"/>
            </p:cNvSpPr>
            <p:nvPr/>
          </p:nvSpPr>
          <p:spPr bwMode="auto">
            <a:xfrm>
              <a:off x="2160588" y="1860850"/>
              <a:ext cx="8929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dirty="0">
                  <a:latin typeface="Times New Roman"/>
                </a:rPr>
                <a:t>Key</a:t>
              </a:r>
            </a:p>
            <a:p>
              <a:pPr algn="ctr" eaLnBrk="1" hangingPunct="1"/>
              <a:r>
                <a:rPr lang="en-US" sz="1400" dirty="0">
                  <a:latin typeface="Times New Roman"/>
                </a:rPr>
                <a:t>Activities</a:t>
              </a:r>
            </a:p>
          </p:txBody>
        </p:sp>
        <p:sp>
          <p:nvSpPr>
            <p:cNvPr id="15" name="TextBox 19"/>
            <p:cNvSpPr txBox="1">
              <a:spLocks noChangeArrowheads="1"/>
            </p:cNvSpPr>
            <p:nvPr/>
          </p:nvSpPr>
          <p:spPr bwMode="auto">
            <a:xfrm>
              <a:off x="457200" y="1860850"/>
              <a:ext cx="77298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dirty="0">
                  <a:latin typeface="Times New Roman"/>
                </a:rPr>
                <a:t>Key</a:t>
              </a:r>
            </a:p>
            <a:p>
              <a:pPr algn="ctr" eaLnBrk="1" hangingPunct="1"/>
              <a:r>
                <a:rPr lang="en-US" sz="1400" dirty="0">
                  <a:latin typeface="Times New Roman"/>
                </a:rPr>
                <a:t>Partners</a:t>
              </a:r>
            </a:p>
          </p:txBody>
        </p:sp>
        <p:sp>
          <p:nvSpPr>
            <p:cNvPr id="16" name="TextBox 20"/>
            <p:cNvSpPr txBox="1">
              <a:spLocks noChangeArrowheads="1"/>
            </p:cNvSpPr>
            <p:nvPr/>
          </p:nvSpPr>
          <p:spPr bwMode="auto">
            <a:xfrm>
              <a:off x="2189851" y="3181747"/>
              <a:ext cx="92253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dirty="0">
                  <a:latin typeface="Times New Roman"/>
                </a:rPr>
                <a:t>Key</a:t>
              </a:r>
            </a:p>
            <a:p>
              <a:pPr algn="ctr" eaLnBrk="1" hangingPunct="1"/>
              <a:r>
                <a:rPr lang="en-US" sz="1400" dirty="0">
                  <a:latin typeface="Times New Roman"/>
                </a:rPr>
                <a:t>Resources</a:t>
              </a:r>
            </a:p>
          </p:txBody>
        </p:sp>
        <p:sp>
          <p:nvSpPr>
            <p:cNvPr id="17" name="TextBox 21"/>
            <p:cNvSpPr txBox="1">
              <a:spLocks noChangeArrowheads="1"/>
            </p:cNvSpPr>
            <p:nvPr/>
          </p:nvSpPr>
          <p:spPr bwMode="auto">
            <a:xfrm>
              <a:off x="3829050" y="2799052"/>
              <a:ext cx="1556624" cy="679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b="1" dirty="0">
                  <a:solidFill>
                    <a:srgbClr val="3366FF"/>
                  </a:solidFill>
                  <a:latin typeface="Times New Roman"/>
                </a:rPr>
                <a:t>Value</a:t>
              </a:r>
            </a:p>
            <a:p>
              <a:pPr algn="ctr" eaLnBrk="1" hangingPunct="1"/>
              <a:r>
                <a:rPr lang="en-US" b="1" dirty="0">
                  <a:solidFill>
                    <a:srgbClr val="3366FF"/>
                  </a:solidFill>
                  <a:latin typeface="Times New Roman"/>
                </a:rPr>
                <a:t>Proposition</a:t>
              </a:r>
            </a:p>
          </p:txBody>
        </p:sp>
        <p:sp>
          <p:nvSpPr>
            <p:cNvPr id="18" name="TextBox 22"/>
            <p:cNvSpPr txBox="1">
              <a:spLocks noChangeArrowheads="1"/>
            </p:cNvSpPr>
            <p:nvPr/>
          </p:nvSpPr>
          <p:spPr bwMode="auto">
            <a:xfrm>
              <a:off x="5775253" y="1860850"/>
              <a:ext cx="116212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latin typeface="Times New Roman"/>
                </a:rPr>
                <a:t>Customer</a:t>
              </a:r>
            </a:p>
            <a:p>
              <a:pPr eaLnBrk="1" hangingPunct="1"/>
              <a:r>
                <a:rPr lang="en-US" sz="1400" dirty="0">
                  <a:latin typeface="Times New Roman"/>
                </a:rPr>
                <a:t>Relationships</a:t>
              </a:r>
            </a:p>
          </p:txBody>
        </p:sp>
        <p:sp>
          <p:nvSpPr>
            <p:cNvPr id="19" name="TextBox 23"/>
            <p:cNvSpPr txBox="1">
              <a:spLocks noChangeArrowheads="1"/>
            </p:cNvSpPr>
            <p:nvPr/>
          </p:nvSpPr>
          <p:spPr bwMode="auto">
            <a:xfrm>
              <a:off x="6084532" y="3170514"/>
              <a:ext cx="85284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latin typeface="Times New Roman"/>
                </a:rPr>
                <a:t>Channels</a:t>
              </a:r>
            </a:p>
          </p:txBody>
        </p:sp>
        <p:sp>
          <p:nvSpPr>
            <p:cNvPr id="20" name="TextBox 24"/>
            <p:cNvSpPr txBox="1">
              <a:spLocks noChangeArrowheads="1"/>
            </p:cNvSpPr>
            <p:nvPr/>
          </p:nvSpPr>
          <p:spPr bwMode="auto">
            <a:xfrm>
              <a:off x="7086880" y="2813114"/>
              <a:ext cx="1354279" cy="679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 dirty="0">
                  <a:solidFill>
                    <a:srgbClr val="3366FF"/>
                  </a:solidFill>
                  <a:latin typeface="Times New Roman"/>
                </a:rPr>
                <a:t>Customer</a:t>
              </a:r>
            </a:p>
            <a:p>
              <a:pPr eaLnBrk="1" hangingPunct="1"/>
              <a:r>
                <a:rPr lang="en-US" b="1" dirty="0">
                  <a:solidFill>
                    <a:srgbClr val="3366FF"/>
                  </a:solidFill>
                  <a:latin typeface="Times New Roman"/>
                </a:rPr>
                <a:t>Segments</a:t>
              </a:r>
            </a:p>
          </p:txBody>
        </p:sp>
        <p:sp>
          <p:nvSpPr>
            <p:cNvPr id="21" name="TextBox 25"/>
            <p:cNvSpPr txBox="1">
              <a:spLocks noChangeArrowheads="1"/>
            </p:cNvSpPr>
            <p:nvPr/>
          </p:nvSpPr>
          <p:spPr bwMode="auto">
            <a:xfrm>
              <a:off x="7320596" y="4684975"/>
              <a:ext cx="13662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latin typeface="Times New Roman"/>
                </a:rPr>
                <a:t>Revenue Stream</a:t>
              </a:r>
            </a:p>
          </p:txBody>
        </p:sp>
        <p:sp>
          <p:nvSpPr>
            <p:cNvPr id="22" name="TextBox 26"/>
            <p:cNvSpPr txBox="1">
              <a:spLocks noChangeArrowheads="1"/>
            </p:cNvSpPr>
            <p:nvPr/>
          </p:nvSpPr>
          <p:spPr bwMode="auto">
            <a:xfrm>
              <a:off x="457200" y="4648200"/>
              <a:ext cx="12169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dirty="0">
                  <a:latin typeface="Times New Roman"/>
                </a:rPr>
                <a:t>Cost Structure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61580" y="263390"/>
            <a:ext cx="7108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366FF"/>
                </a:solidFill>
              </a:rPr>
              <a:t>Critical Issue: Value Proposition – Customer Fit</a:t>
            </a:r>
            <a:endParaRPr lang="en-US" sz="2800" b="1" dirty="0">
              <a:solidFill>
                <a:srgbClr val="3366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14</a:t>
            </a:fld>
            <a:endParaRPr lang="en-US"/>
          </a:p>
        </p:txBody>
      </p:sp>
      <p:sp>
        <p:nvSpPr>
          <p:cNvPr id="28" name="Left-Right Arrow 27"/>
          <p:cNvSpPr/>
          <p:nvPr/>
        </p:nvSpPr>
        <p:spPr>
          <a:xfrm>
            <a:off x="4175167" y="3413295"/>
            <a:ext cx="3963522" cy="769750"/>
          </a:xfrm>
          <a:prstGeom prst="left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Dynamically Interdependent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2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Discovery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600200"/>
            <a:ext cx="86995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 a vision (a solution to a problem)</a:t>
            </a:r>
          </a:p>
          <a:p>
            <a:r>
              <a:rPr lang="en-US" dirty="0" smtClean="0"/>
              <a:t>Customer Discover process searches for problem/solution fit</a:t>
            </a:r>
          </a:p>
          <a:p>
            <a:r>
              <a:rPr lang="en-US" dirty="0" smtClean="0"/>
              <a:t>Does your value proposition match customer segment it plans to target?</a:t>
            </a:r>
          </a:p>
          <a:p>
            <a:r>
              <a:rPr lang="en-US" dirty="0" smtClean="0"/>
              <a:t>Develop the product for ‘the few’, not everyone</a:t>
            </a:r>
          </a:p>
          <a:p>
            <a:r>
              <a:rPr lang="en-US" dirty="0" smtClean="0"/>
              <a:t>Get Market Feedback</a:t>
            </a:r>
          </a:p>
          <a:p>
            <a:pPr lvl="1"/>
            <a:r>
              <a:rPr lang="en-US" dirty="0" smtClean="0"/>
              <a:t>Build a ‘minimum viable product’ (MVP)</a:t>
            </a:r>
          </a:p>
          <a:p>
            <a:pPr lvl="1"/>
            <a:r>
              <a:rPr lang="en-US" dirty="0" smtClean="0"/>
              <a:t>Don’t add features without feedback!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5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IS A VALUE PROPOSITION?</a:t>
            </a: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Let’s Go Back to The Movies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http://ecorner.stanford.edu/authorMaterialInfo.html;jsessionid=C88A82434C120C7FE39B9D5ABDD0494A?mid=2877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44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smtClean="0">
                <a:latin typeface="Arial" charset="0"/>
                <a:ea typeface="ＭＳ Ｐゴシック" charset="0"/>
                <a:cs typeface="ＭＳ Ｐゴシック" charset="0"/>
              </a:rPr>
              <a:t>Map Customer to Value Proposition</a:t>
            </a:r>
            <a:endParaRPr lang="en-US" sz="4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6219" y="2245518"/>
            <a:ext cx="6103937" cy="3792537"/>
          </a:xfrm>
          <a:prstGeom prst="rect">
            <a:avLst/>
          </a:prstGeom>
          <a:noFill/>
          <a:ln w="5715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Connector 3"/>
          <p:cNvCxnSpPr>
            <a:stCxn id="3" idx="0"/>
          </p:cNvCxnSpPr>
          <p:nvPr/>
        </p:nvCxnSpPr>
        <p:spPr>
          <a:xfrm>
            <a:off x="4548188" y="2245518"/>
            <a:ext cx="0" cy="1460738"/>
          </a:xfrm>
          <a:prstGeom prst="line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588205" y="1649025"/>
            <a:ext cx="27840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6600"/>
                </a:solidFill>
              </a:rPr>
              <a:t>Value Proposition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622410" y="1644480"/>
            <a:ext cx="30065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FF6600"/>
                </a:solidFill>
              </a:rPr>
              <a:t>Customer Segment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900613" y="3933825"/>
            <a:ext cx="2370138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6369050" y="3336925"/>
            <a:ext cx="877163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JOB</a:t>
            </a:r>
          </a:p>
          <a:p>
            <a:pPr eaLnBrk="1" hangingPunct="1"/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To Be</a:t>
            </a:r>
          </a:p>
          <a:p>
            <a:pPr eaLnBrk="1" hangingPunct="1"/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eaLnBrk="1" hangingPunct="1"/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DONE</a:t>
            </a:r>
          </a:p>
          <a:p>
            <a:pPr eaLnBrk="1" hangingPunct="1"/>
            <a:endParaRPr lang="en-US" sz="18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5080570" y="3336925"/>
            <a:ext cx="7876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Gains</a:t>
            </a: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5119050" y="4244181"/>
            <a:ext cx="7620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Pains</a:t>
            </a:r>
          </a:p>
          <a:p>
            <a:pPr eaLnBrk="1" hangingPunct="1"/>
            <a:endParaRPr lang="en-US" sz="1800" dirty="0"/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1588205" y="3090863"/>
            <a:ext cx="101123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Products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Services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Features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1728058" y="4075908"/>
            <a:ext cx="208597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2980375" y="4141787"/>
            <a:ext cx="813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0000"/>
                </a:solidFill>
              </a:rPr>
              <a:t>Pain 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ctr" eaLnBrk="1" hangingPunct="1"/>
            <a:r>
              <a:rPr lang="en-US" sz="1800" dirty="0" smtClean="0">
                <a:solidFill>
                  <a:srgbClr val="FF0000"/>
                </a:solidFill>
              </a:rPr>
              <a:t>Killers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2959995" y="3090863"/>
            <a:ext cx="9543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>
                <a:solidFill>
                  <a:srgbClr val="FF0000"/>
                </a:solidFill>
              </a:rPr>
              <a:t>Wins</a:t>
            </a:r>
          </a:p>
          <a:p>
            <a:pPr algn="ctr" eaLnBrk="1" hangingPunct="1"/>
            <a:r>
              <a:rPr lang="en-US" sz="1800" dirty="0">
                <a:solidFill>
                  <a:srgbClr val="FF0000"/>
                </a:solidFill>
              </a:rPr>
              <a:t>Results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5233" y="6358217"/>
            <a:ext cx="8709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1859C"/>
                </a:solidFill>
              </a:rPr>
              <a:t>Getting The Customer Value Proposition Right Is Critical To Success</a:t>
            </a:r>
            <a:endParaRPr lang="en-US" sz="2400" b="1" dirty="0">
              <a:solidFill>
                <a:srgbClr val="31859C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48188" y="4585102"/>
            <a:ext cx="794" cy="1360832"/>
          </a:xfrm>
          <a:prstGeom prst="line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eft-Right Arrow 19"/>
          <p:cNvSpPr/>
          <p:nvPr/>
        </p:nvSpPr>
        <p:spPr>
          <a:xfrm>
            <a:off x="3922138" y="3706256"/>
            <a:ext cx="1216152" cy="860981"/>
          </a:xfrm>
          <a:prstGeom prst="leftRight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FIT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19106"/>
          </a:xfrm>
        </p:spPr>
        <p:txBody>
          <a:bodyPr/>
          <a:lstStyle/>
          <a:p>
            <a:r>
              <a:rPr lang="en-US" dirty="0" smtClean="0"/>
              <a:t>Explore Customer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677" y="1292300"/>
            <a:ext cx="879157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 does your customer find too costly?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too much time, too much money, requires substantial effort, …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 makes your customer feel bad?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frustrations, annoyances,  . . .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How are current solutions underperforming for your customer?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lack of features, performance, malfunctioning, accuracy…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 negative social consequences does your customer encounter or fear?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loss of face, trust, power, status . . .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What’s keeping your customer awake at night?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 big issues, concerns, worries . . .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 common mistakes does your customer make?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usage mistakes, inappropriate priorities . . .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What barriers are keeping your customers from adopting solutions?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	(e.g., upfront investment, learning curve, resistance to change . . .)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9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44"/>
            <a:ext cx="8229600" cy="63692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Explore Customer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85" y="656167"/>
            <a:ext cx="8874367" cy="6065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Which savings would make your customer happy?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time, money, effort, risk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What outcomes does the customer expect and what would go beyond expectations?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quality level, more or less or something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How do current solutions delight your customer?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specific features, performance, quality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How would you make your customer’s job or life easier?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flatter learning curve, more services, lower cost of ownership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What positive social consequences does your customer desire?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makes them look good, increase in power or status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What are customers looking for?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good design, guarantees, specific or more features . . .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What do customers dream about?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	(e.g., big achievements, big reliefs . . . )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 </a:t>
            </a:r>
            <a:r>
              <a:rPr lang="en-US" sz="1800" dirty="0" smtClean="0"/>
              <a:t>How </a:t>
            </a:r>
            <a:r>
              <a:rPr lang="en-US" sz="1800" dirty="0"/>
              <a:t>does your customer measure success or failure?</a:t>
            </a:r>
          </a:p>
          <a:p>
            <a:pPr marL="0" indent="0">
              <a:buNone/>
            </a:pPr>
            <a:r>
              <a:rPr lang="en-US" sz="1800" dirty="0"/>
              <a:t>	(e.g., performance, cost  . . .)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What </a:t>
            </a:r>
            <a:r>
              <a:rPr lang="en-US" sz="1800" dirty="0"/>
              <a:t>would increase the likelihood of adopting a solution?</a:t>
            </a:r>
          </a:p>
          <a:p>
            <a:pPr marL="0" indent="0">
              <a:buNone/>
            </a:pPr>
            <a:r>
              <a:rPr lang="en-US" sz="1800" dirty="0"/>
              <a:t>	(e.g., lower cost, less investment, lower risk, better quality . . 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6652"/>
            <a:ext cx="8229600" cy="1143000"/>
          </a:xfrm>
        </p:spPr>
        <p:txBody>
          <a:bodyPr/>
          <a:lstStyle/>
          <a:p>
            <a:r>
              <a:rPr lang="en-US" dirty="0" smtClean="0"/>
              <a:t>So Far, You Have…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6040"/>
            <a:ext cx="8229600" cy="55039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Defined the Problem your Team is Solving </a:t>
            </a:r>
          </a:p>
          <a:p>
            <a:pPr lvl="1"/>
            <a:r>
              <a:rPr lang="en-US" dirty="0" smtClean="0"/>
              <a:t>Problem Statement</a:t>
            </a:r>
          </a:p>
          <a:p>
            <a:pPr lvl="1"/>
            <a:r>
              <a:rPr lang="en-US" dirty="0" smtClean="0"/>
              <a:t>Who is affected by problem?</a:t>
            </a:r>
          </a:p>
          <a:p>
            <a:pPr lvl="1"/>
            <a:r>
              <a:rPr lang="en-US" dirty="0" smtClean="0"/>
              <a:t>How are they affected by problem?</a:t>
            </a:r>
          </a:p>
          <a:p>
            <a:pPr lvl="1"/>
            <a:r>
              <a:rPr lang="en-US" dirty="0" smtClean="0"/>
              <a:t>Why is it important to solve this problem?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Assessed the Opportunity</a:t>
            </a:r>
          </a:p>
          <a:p>
            <a:pPr lvl="1"/>
            <a:r>
              <a:rPr lang="en-US" dirty="0" smtClean="0"/>
              <a:t>Who currently addresses this problem?</a:t>
            </a:r>
          </a:p>
          <a:p>
            <a:pPr lvl="1"/>
            <a:r>
              <a:rPr lang="en-US" dirty="0" smtClean="0"/>
              <a:t>How is the current solution delivered?</a:t>
            </a:r>
          </a:p>
          <a:p>
            <a:pPr lvl="1"/>
            <a:r>
              <a:rPr lang="en-US" dirty="0" smtClean="0"/>
              <a:t>How effective is the current solution?</a:t>
            </a:r>
          </a:p>
          <a:p>
            <a:pPr lvl="1"/>
            <a:r>
              <a:rPr lang="en-US" dirty="0" smtClean="0"/>
              <a:t>What can be improved? Alternative approach?</a:t>
            </a:r>
          </a:p>
        </p:txBody>
      </p:sp>
    </p:spTree>
    <p:extLst>
      <p:ext uri="{BB962C8B-B14F-4D97-AF65-F5344CB8AC3E}">
        <p14:creationId xmlns:p14="http://schemas.microsoft.com/office/powerpoint/2010/main" val="3828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531099"/>
              </p:ext>
            </p:extLst>
          </p:nvPr>
        </p:nvGraphicFramePr>
        <p:xfrm>
          <a:off x="1639442" y="1762631"/>
          <a:ext cx="6096000" cy="3845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 Pains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List Gains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1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Job To Be Done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hlinkClick r:id="rId2"/>
              </a:rPr>
              <a:t>http://www.youtube.com/watch?v=s9nbTB33hbg&amp;feature=player_embedded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11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Customer Discovery Interview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err="1">
                <a:hlinkClick r:id="rId2"/>
              </a:rPr>
              <a:t>startupweekend.wistia.com</a:t>
            </a:r>
            <a:r>
              <a:rPr lang="en-US" dirty="0">
                <a:hlinkClick r:id="rId2"/>
              </a:rPr>
              <a:t>/medias/tao3s8hf7l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1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A Day In The Life Of Your Customers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855500"/>
              </p:ext>
            </p:extLst>
          </p:nvPr>
        </p:nvGraphicFramePr>
        <p:xfrm>
          <a:off x="457200" y="1905133"/>
          <a:ext cx="8229600" cy="475537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52149"/>
                <a:gridCol w="2634251"/>
                <a:gridCol w="2743200"/>
              </a:tblGrid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1___________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n____________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1. How Is Your Customer Currently</a:t>
                      </a:r>
                      <a:r>
                        <a:rPr lang="en-US" baseline="0" dirty="0" smtClean="0"/>
                        <a:t> Dealing With This Task/Problem?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2. What Are They Trying To Accomplish? Desired Outcome? Wish They Could Do?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3. What Approach Are</a:t>
                      </a:r>
                      <a:r>
                        <a:rPr lang="en-US" baseline="0" dirty="0" smtClean="0"/>
                        <a:t> They Attempting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58ED5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4. What Are The Interfering Factors?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064">
                <a:tc>
                  <a:txBody>
                    <a:bodyPr/>
                    <a:lstStyle/>
                    <a:p>
                      <a:r>
                        <a:rPr lang="en-US" dirty="0" smtClean="0"/>
                        <a:t>5. What Are The Economic</a:t>
                      </a:r>
                      <a:r>
                        <a:rPr lang="en-US" baseline="0" dirty="0" smtClean="0"/>
                        <a:t> Consequences? –Costs?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23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11644" y="274638"/>
            <a:ext cx="94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15565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39164"/>
          </a:xfrm>
        </p:spPr>
        <p:txBody>
          <a:bodyPr/>
          <a:lstStyle/>
          <a:p>
            <a:pPr algn="l"/>
            <a:r>
              <a:rPr lang="en-US" dirty="0" smtClean="0"/>
              <a:t>A Day In The Life  . . .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111409"/>
              </p:ext>
            </p:extLst>
          </p:nvPr>
        </p:nvGraphicFramePr>
        <p:xfrm>
          <a:off x="284037" y="1600200"/>
          <a:ext cx="8624268" cy="425274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74756"/>
                <a:gridCol w="2874756"/>
                <a:gridCol w="2874756"/>
              </a:tblGrid>
              <a:tr h="834586"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1___________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n____________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86">
                <a:tc>
                  <a:txBody>
                    <a:bodyPr/>
                    <a:lstStyle/>
                    <a:p>
                      <a:r>
                        <a:rPr lang="en-US" dirty="0" smtClean="0"/>
                        <a:t>6. Your New</a:t>
                      </a:r>
                      <a:r>
                        <a:rPr lang="en-US" baseline="0" dirty="0" smtClean="0"/>
                        <a:t> Approach . . 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86">
                <a:tc>
                  <a:txBody>
                    <a:bodyPr/>
                    <a:lstStyle/>
                    <a:p>
                      <a:r>
                        <a:rPr lang="en-US" dirty="0" smtClean="0"/>
                        <a:t>7. Enabling Factors?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86">
                <a:tc>
                  <a:txBody>
                    <a:bodyPr/>
                    <a:lstStyle/>
                    <a:p>
                      <a:r>
                        <a:rPr lang="en-US" dirty="0" smtClean="0"/>
                        <a:t>8 Economic Rewards?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586">
                <a:tc>
                  <a:txBody>
                    <a:bodyPr/>
                    <a:lstStyle/>
                    <a:p>
                      <a:r>
                        <a:rPr lang="en-US" dirty="0" smtClean="0"/>
                        <a:t>9. Is Our Price Consistent With Budget? – Problem Solved?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/>
              <a:t>How can I find customers before I’ve even built a product?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25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85706" y="3336636"/>
            <a:ext cx="71697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US" sz="3200" dirty="0">
                <a:solidFill>
                  <a:srgbClr val="FF0000"/>
                </a:solidFill>
              </a:rPr>
              <a:t>How were you planning on finding </a:t>
            </a:r>
            <a:r>
              <a:rPr lang="en-US" sz="3200" dirty="0" smtClean="0">
                <a:solidFill>
                  <a:srgbClr val="FF0000"/>
                </a:solidFill>
              </a:rPr>
              <a:t>them after you’ve </a:t>
            </a:r>
            <a:r>
              <a:rPr lang="en-US" sz="3200" dirty="0">
                <a:solidFill>
                  <a:srgbClr val="FF0000"/>
                </a:solidFill>
              </a:rPr>
              <a:t>built a product?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Finding People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AdWords</a:t>
            </a:r>
            <a:r>
              <a:rPr lang="en-US" dirty="0" smtClean="0"/>
              <a:t> / Facebook Ads /Tweets</a:t>
            </a:r>
          </a:p>
          <a:p>
            <a:pPr lvl="1"/>
            <a:r>
              <a:rPr lang="en-US" dirty="0" smtClean="0"/>
              <a:t>Summarize your idea – get it on search engines</a:t>
            </a:r>
          </a:p>
          <a:p>
            <a:r>
              <a:rPr lang="en-US" dirty="0" smtClean="0"/>
              <a:t>Twitter Search</a:t>
            </a:r>
          </a:p>
          <a:p>
            <a:pPr lvl="1"/>
            <a:r>
              <a:rPr lang="en-US" dirty="0" smtClean="0"/>
              <a:t>Search for people who discussed _____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@username Would love </a:t>
            </a:r>
            <a:r>
              <a:rPr lang="en-US" dirty="0" err="1">
                <a:solidFill>
                  <a:srgbClr val="FF0000"/>
                </a:solidFill>
              </a:rPr>
              <a:t>yr</a:t>
            </a:r>
            <a:r>
              <a:rPr lang="en-US" dirty="0">
                <a:solidFill>
                  <a:srgbClr val="FF0000"/>
                </a:solidFill>
              </a:rPr>
              <a:t> feedback on [product/problem/solution] – </a:t>
            </a:r>
            <a:r>
              <a:rPr lang="en-US" dirty="0" err="1">
                <a:solidFill>
                  <a:srgbClr val="FF0000"/>
                </a:solidFill>
              </a:rPr>
              <a:t>shd</a:t>
            </a:r>
            <a:r>
              <a:rPr lang="en-US" dirty="0">
                <a:solidFill>
                  <a:srgbClr val="FF0000"/>
                </a:solidFill>
              </a:rPr>
              <a:t> only take 2mins [URL] thanks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</a:p>
          <a:p>
            <a:r>
              <a:rPr lang="en-US" dirty="0" smtClean="0"/>
              <a:t>Google Alerts</a:t>
            </a:r>
          </a:p>
          <a:p>
            <a:pPr lvl="1"/>
            <a:r>
              <a:rPr lang="en-US" dirty="0" smtClean="0">
                <a:latin typeface="Calibri (Body)"/>
                <a:cs typeface="Calibri (Body)"/>
              </a:rPr>
              <a:t>Monitor the web for product/problem/solution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 read your [post/comment] about [product/problem/solution].  I’m currently trying to validate a related idea and I think your opinion would be very valuable to me – could you take 2 minutes and check out [URL]?  Thank you – I’d be happy to return the favor any time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dirty="0" smtClean="0"/>
              <a:t>LinkedIn to ask for Introductions</a:t>
            </a:r>
            <a:endParaRPr lang="en-US" dirty="0"/>
          </a:p>
          <a:p>
            <a:pPr lvl="1"/>
            <a:endParaRPr lang="en-US" dirty="0" smtClean="0">
              <a:latin typeface="Calibri (Body)"/>
              <a:cs typeface="Calibri (Body)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B6F94-0D62-1B4A-B5CE-14C0756D8FB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7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r>
              <a:rPr lang="en-US" dirty="0" smtClean="0">
                <a:latin typeface="Times New Roman" charset="0"/>
              </a:rPr>
              <a:t>Customer Segments</a:t>
            </a:r>
            <a:br>
              <a:rPr lang="en-US" dirty="0" smtClean="0">
                <a:latin typeface="Times New Roman" charset="0"/>
              </a:rPr>
            </a:br>
            <a:r>
              <a:rPr lang="en-US" sz="2200" dirty="0" smtClean="0">
                <a:solidFill>
                  <a:srgbClr val="008000"/>
                </a:solidFill>
                <a:latin typeface="Times New Roman" charset="0"/>
              </a:rPr>
              <a:t>(Customer Archetype) 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Groups That Rank </a:t>
            </a:r>
            <a:r>
              <a:rPr lang="en-US" sz="4000" dirty="0">
                <a:solidFill>
                  <a:srgbClr val="FF0000"/>
                </a:solidFill>
                <a:latin typeface="Times New Roman" charset="0"/>
              </a:rPr>
              <a:t>Importance </a:t>
            </a:r>
            <a:r>
              <a:rPr lang="en-US" sz="4000" dirty="0" smtClean="0">
                <a:solidFill>
                  <a:srgbClr val="FF0000"/>
                </a:solidFill>
                <a:latin typeface="Times New Roman" charset="0"/>
              </a:rPr>
              <a:t>Differently</a:t>
            </a:r>
            <a:r>
              <a:rPr lang="en-US" sz="4000" dirty="0">
                <a:solidFill>
                  <a:srgbClr val="FF0000"/>
                </a:solidFill>
                <a:latin typeface="Times New Roman" charset="0"/>
              </a:rPr>
              <a:t>!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2438400"/>
            <a:ext cx="2819400" cy="41148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u="sng" dirty="0">
                <a:latin typeface="Times New Roman" charset="0"/>
              </a:rPr>
              <a:t>Amateur Camera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2438400"/>
            <a:ext cx="3200400" cy="4114800"/>
          </a:xfrm>
          <a:noFill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u="sng" dirty="0">
                <a:latin typeface="Times New Roman" charset="0"/>
              </a:rPr>
              <a:t>Professional Camera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685800" y="5638800"/>
            <a:ext cx="784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Lesson: Customers Buy Your For Your Strengths</a:t>
            </a: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517525" y="2452688"/>
            <a:ext cx="1073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800" u="sng"/>
              <a:t>Needs</a:t>
            </a:r>
          </a:p>
        </p:txBody>
      </p:sp>
      <p:sp>
        <p:nvSpPr>
          <p:cNvPr id="44038" name="Rectangle 7"/>
          <p:cNvSpPr>
            <a:spLocks noChangeArrowheads="1"/>
          </p:cNvSpPr>
          <p:nvPr/>
        </p:nvSpPr>
        <p:spPr bwMode="auto">
          <a:xfrm>
            <a:off x="441325" y="2879725"/>
            <a:ext cx="1639888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400"/>
              <a:t>Ease of Use</a:t>
            </a:r>
          </a:p>
          <a:p>
            <a:r>
              <a:rPr lang="en-US" sz="2400"/>
              <a:t>Weight</a:t>
            </a:r>
          </a:p>
          <a:p>
            <a:r>
              <a:rPr lang="en-US" sz="2400"/>
              <a:t>Lens</a:t>
            </a:r>
          </a:p>
          <a:p>
            <a:r>
              <a:rPr lang="en-US" sz="2400"/>
              <a:t>Options</a:t>
            </a:r>
          </a:p>
          <a:p>
            <a:r>
              <a:rPr lang="en-US" sz="2400"/>
              <a:t>Size</a:t>
            </a:r>
          </a:p>
          <a:p>
            <a:r>
              <a:rPr lang="en-US" sz="2400"/>
              <a:t>Auto Focus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35"/>
          <p:cNvGrpSpPr>
            <a:grpSpLocks/>
          </p:cNvGrpSpPr>
          <p:nvPr/>
        </p:nvGrpSpPr>
        <p:grpSpPr bwMode="auto">
          <a:xfrm>
            <a:off x="127000" y="534988"/>
            <a:ext cx="8920163" cy="6173787"/>
            <a:chOff x="80" y="337"/>
            <a:chExt cx="5619" cy="3889"/>
          </a:xfrm>
        </p:grpSpPr>
        <p:sp>
          <p:nvSpPr>
            <p:cNvPr id="4" name="Rectangle 3"/>
            <p:cNvSpPr/>
            <p:nvPr/>
          </p:nvSpPr>
          <p:spPr bwMode="auto">
            <a:xfrm>
              <a:off x="2322" y="407"/>
              <a:ext cx="1132" cy="306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400" b="1" dirty="0">
                  <a:solidFill>
                    <a:srgbClr val="595959"/>
                  </a:solidFill>
                  <a:latin typeface="HelvLight Regular" charset="0"/>
                </a:rPr>
                <a:t>Value</a:t>
              </a:r>
            </a:p>
            <a:p>
              <a:pPr algn="ctr" defTabSz="457200" eaLnBrk="1" hangingPunct="1">
                <a:defRPr/>
              </a:pPr>
              <a:r>
                <a:rPr lang="en-US" sz="1400" b="1" dirty="0">
                  <a:solidFill>
                    <a:srgbClr val="595959"/>
                  </a:solidFill>
                  <a:latin typeface="HelvLight Regular" charset="0"/>
                </a:rPr>
                <a:t>    Proposition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454" y="2010"/>
              <a:ext cx="1279" cy="1462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	CHANNELS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455" y="407"/>
              <a:ext cx="1278" cy="160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RELATIONSHIPS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733" y="407"/>
              <a:ext cx="966" cy="3065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400" b="1" dirty="0" smtClean="0">
                  <a:solidFill>
                    <a:srgbClr val="595959"/>
                  </a:solidFill>
                  <a:latin typeface="HelvLight Regular" charset="0"/>
                </a:rPr>
                <a:t>Customers</a:t>
              </a:r>
              <a:endParaRPr lang="en-US" sz="1400" b="1" dirty="0">
                <a:solidFill>
                  <a:srgbClr val="595959"/>
                </a:solidFill>
                <a:latin typeface="HelvLight Regular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90" y="3472"/>
              <a:ext cx="2809" cy="754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7653913" lvl="1" indent="-37474525"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       REVENUE STREAMS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0" y="3472"/>
              <a:ext cx="2810" cy="754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7653913" lvl="1" indent="-37474525"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          COST CENTRES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0" y="407"/>
              <a:ext cx="1011" cy="306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KEY</a:t>
              </a:r>
            </a:p>
            <a:p>
              <a:pPr algn="ctr" defTabSz="457200" eaLnBrk="1" hangingPunct="1">
                <a:defRPr/>
              </a:pPr>
              <a:r>
                <a:rPr lang="en-US" sz="1100" b="1">
                  <a:solidFill>
                    <a:srgbClr val="595959"/>
                  </a:solidFill>
                  <a:latin typeface="HelvLight Regular" charset="0"/>
                </a:rPr>
                <a:t>PARTNER</a:t>
              </a:r>
            </a:p>
          </p:txBody>
        </p:sp>
        <p:pic>
          <p:nvPicPr>
            <p:cNvPr id="14346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" y="407"/>
              <a:ext cx="354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7" name="Picture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5" y="373"/>
              <a:ext cx="320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7" y="1969"/>
              <a:ext cx="31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9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9" y="337"/>
              <a:ext cx="352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0" name="Picture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71"/>
            <a:stretch>
              <a:fillRect/>
            </a:stretch>
          </p:blipFill>
          <p:spPr bwMode="auto">
            <a:xfrm>
              <a:off x="2936" y="3488"/>
              <a:ext cx="285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351" name="Group 31"/>
            <p:cNvGrpSpPr>
              <a:grpSpLocks/>
            </p:cNvGrpSpPr>
            <p:nvPr/>
          </p:nvGrpSpPr>
          <p:grpSpPr bwMode="auto">
            <a:xfrm>
              <a:off x="1088" y="1868"/>
              <a:ext cx="1237" cy="1603"/>
              <a:chOff x="-1517" y="2348"/>
              <a:chExt cx="1140" cy="1603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-1512" y="2348"/>
                <a:ext cx="1135" cy="1603"/>
              </a:xfrm>
              <a:prstGeom prst="rect">
                <a:avLst/>
              </a:prstGeom>
              <a:noFill/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457200" eaLnBrk="1" hangingPunct="1">
                  <a:defRPr/>
                </a:pPr>
                <a:r>
                  <a:rPr lang="en-US" sz="1100" b="1">
                    <a:solidFill>
                      <a:srgbClr val="595959"/>
                    </a:solidFill>
                    <a:latin typeface="HelvLight Regular" charset="0"/>
                  </a:rPr>
                  <a:t>KEY</a:t>
                </a:r>
              </a:p>
              <a:p>
                <a:pPr algn="ctr" defTabSz="457200" eaLnBrk="1" hangingPunct="1">
                  <a:defRPr/>
                </a:pPr>
                <a:r>
                  <a:rPr lang="en-US" sz="1100" b="1">
                    <a:solidFill>
                      <a:srgbClr val="595959"/>
                    </a:solidFill>
                    <a:latin typeface="HelvLight Regular" charset="0"/>
                  </a:rPr>
                  <a:t>RESOURCES</a:t>
                </a:r>
              </a:p>
            </p:txBody>
          </p:sp>
          <p:pic>
            <p:nvPicPr>
              <p:cNvPr id="14358" name="Picture 18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728"/>
              <a:stretch>
                <a:fillRect/>
              </a:stretch>
            </p:blipFill>
            <p:spPr bwMode="auto">
              <a:xfrm>
                <a:off x="-1517" y="2351"/>
                <a:ext cx="390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52" name="Group 33"/>
            <p:cNvGrpSpPr>
              <a:grpSpLocks/>
            </p:cNvGrpSpPr>
            <p:nvPr/>
          </p:nvGrpSpPr>
          <p:grpSpPr bwMode="auto">
            <a:xfrm>
              <a:off x="1092" y="369"/>
              <a:ext cx="1235" cy="1498"/>
              <a:chOff x="-1338" y="486"/>
              <a:chExt cx="1138" cy="1503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-1338" y="527"/>
                <a:ext cx="1138" cy="1462"/>
              </a:xfrm>
              <a:prstGeom prst="rect">
                <a:avLst/>
              </a:prstGeom>
              <a:noFill/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defTabSz="457200" eaLnBrk="1" hangingPunct="1">
                  <a:defRPr/>
                </a:pPr>
                <a:r>
                  <a:rPr lang="en-US" sz="1100" b="1">
                    <a:solidFill>
                      <a:srgbClr val="595959"/>
                    </a:solidFill>
                    <a:latin typeface="HelvLight Regular" charset="0"/>
                  </a:rPr>
                  <a:t>	KEY</a:t>
                </a:r>
              </a:p>
              <a:p>
                <a:pPr defTabSz="457200" eaLnBrk="1" hangingPunct="1">
                  <a:defRPr/>
                </a:pPr>
                <a:r>
                  <a:rPr lang="en-US" sz="1100" b="1">
                    <a:solidFill>
                      <a:srgbClr val="595959"/>
                    </a:solidFill>
                    <a:latin typeface="HelvLight Regular" charset="0"/>
                  </a:rPr>
                  <a:t>	ACTIVITIES</a:t>
                </a:r>
              </a:p>
            </p:txBody>
          </p:sp>
          <p:pic>
            <p:nvPicPr>
              <p:cNvPr id="14356" name="Picture 19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32" y="486"/>
                <a:ext cx="445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3" name="Picture 2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83"/>
              <a:ext cx="30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4" name="Picture 2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25" r="6839"/>
            <a:stretch>
              <a:fillRect/>
            </a:stretch>
          </p:blipFill>
          <p:spPr bwMode="auto">
            <a:xfrm>
              <a:off x="80" y="3477"/>
              <a:ext cx="33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47"/>
          <p:cNvSpPr txBox="1"/>
          <p:nvPr/>
        </p:nvSpPr>
        <p:spPr>
          <a:xfrm>
            <a:off x="0" y="76200"/>
            <a:ext cx="9144000" cy="579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smtClean="0">
                <a:latin typeface="HelvLight Regular" charset="0"/>
              </a:rPr>
              <a:t> – Business Model</a:t>
            </a:r>
            <a:endParaRPr lang="en-US" sz="3200" smtClean="0">
              <a:effectLst>
                <a:outerShdw blurRad="38100" dist="38100" dir="2700000" algn="tl">
                  <a:srgbClr val="DDDDDD"/>
                </a:outerShdw>
              </a:effectLst>
              <a:latin typeface="HelvLight Regular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0551" y="5756344"/>
            <a:ext cx="17946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Revenue Sources?</a:t>
            </a:r>
          </a:p>
          <a:p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- One, Multiple?</a:t>
            </a:r>
          </a:p>
          <a:p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- Sustainable?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1488" y="3906486"/>
            <a:ext cx="1646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How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do we 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reach</a:t>
            </a:r>
          </a:p>
          <a:p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  our </a:t>
            </a:r>
            <a:r>
              <a:rPr lang="en-US" dirty="0">
                <a:latin typeface="Arial Narrow"/>
                <a:ea typeface="ＭＳ Ｐゴシック" charset="0"/>
                <a:cs typeface="Arial Narrow"/>
              </a:rPr>
              <a:t>clients</a:t>
            </a:r>
            <a:r>
              <a:rPr lang="en-US" dirty="0" smtClean="0">
                <a:latin typeface="Arial Narrow"/>
                <a:ea typeface="ＭＳ Ｐゴシック" charset="0"/>
                <a:cs typeface="Arial Narrow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00386" y="5747015"/>
            <a:ext cx="1899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Economics?</a:t>
            </a:r>
          </a:p>
          <a:p>
            <a:r>
              <a:rPr lang="en-US" dirty="0" smtClean="0">
                <a:latin typeface="Arial Narrow"/>
                <a:cs typeface="Arial Narrow"/>
              </a:rPr>
              <a:t>-Break-even Volume</a:t>
            </a:r>
          </a:p>
          <a:p>
            <a:r>
              <a:rPr lang="en-US" dirty="0" smtClean="0">
                <a:latin typeface="Arial Narrow"/>
                <a:cs typeface="Arial Narrow"/>
              </a:rPr>
              <a:t>-Cash Required?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29476" y="1277441"/>
            <a:ext cx="185178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Narrow"/>
                <a:ea typeface="ＭＳ Ｐゴシック" charset="0"/>
                <a:cs typeface="Arial Narrow"/>
              </a:rPr>
              <a:t>How do we acquire</a:t>
            </a:r>
          </a:p>
          <a:p>
            <a:r>
              <a:rPr lang="en-US" dirty="0">
                <a:latin typeface="Arial Narrow"/>
                <a:ea typeface="ＭＳ Ｐゴシック" charset="0"/>
                <a:cs typeface="Arial Narrow"/>
              </a:rPr>
              <a:t> customers? </a:t>
            </a:r>
            <a:endParaRPr lang="en-US" dirty="0">
              <a:latin typeface="Arial Narrow"/>
              <a:cs typeface="Arial Narrow"/>
            </a:endParaRPr>
          </a:p>
          <a:p>
            <a:endParaRPr lang="en-US" dirty="0" smtClean="0">
              <a:latin typeface="Arial Narrow"/>
              <a:cs typeface="Arial Narrow"/>
            </a:endParaRPr>
          </a:p>
          <a:p>
            <a:r>
              <a:rPr lang="en-US" dirty="0" smtClean="0">
                <a:latin typeface="Arial Narrow"/>
                <a:cs typeface="Arial Narrow"/>
              </a:rPr>
              <a:t>What is Cost To</a:t>
            </a:r>
          </a:p>
          <a:p>
            <a:r>
              <a:rPr lang="en-US" dirty="0" smtClean="0">
                <a:latin typeface="Arial Narrow"/>
                <a:cs typeface="Arial Narrow"/>
              </a:rPr>
              <a:t> acquire a customer</a:t>
            </a:r>
          </a:p>
          <a:p>
            <a:r>
              <a:rPr lang="en-US" dirty="0" smtClean="0">
                <a:latin typeface="Arial Narrow"/>
                <a:cs typeface="Arial Narrow"/>
              </a:rPr>
              <a:t> or donor?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85559" y="3544801"/>
            <a:ext cx="15734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What unique </a:t>
            </a:r>
          </a:p>
          <a:p>
            <a:r>
              <a:rPr lang="en-US" dirty="0">
                <a:latin typeface="Arial Narrow"/>
                <a:cs typeface="Arial Narrow"/>
              </a:rPr>
              <a:t>r</a:t>
            </a:r>
            <a:r>
              <a:rPr lang="en-US" dirty="0" smtClean="0">
                <a:latin typeface="Arial Narrow"/>
                <a:cs typeface="Arial Narrow"/>
              </a:rPr>
              <a:t>esources do we </a:t>
            </a:r>
          </a:p>
          <a:p>
            <a:r>
              <a:rPr lang="en-US" dirty="0">
                <a:latin typeface="Arial Narrow"/>
                <a:cs typeface="Arial Narrow"/>
              </a:rPr>
              <a:t>n</a:t>
            </a:r>
            <a:r>
              <a:rPr lang="en-US" dirty="0" smtClean="0">
                <a:latin typeface="Arial Narrow"/>
                <a:cs typeface="Arial Narrow"/>
              </a:rPr>
              <a:t>eed/have?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 IP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 Information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-Access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-Skills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85559" y="1577989"/>
            <a:ext cx="1741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What must we do:</a:t>
            </a:r>
          </a:p>
          <a:p>
            <a:r>
              <a:rPr lang="en-US" dirty="0" smtClean="0">
                <a:latin typeface="Arial Narrow"/>
                <a:cs typeface="Arial Narrow"/>
              </a:rPr>
              <a:t>-Better than comp.</a:t>
            </a:r>
          </a:p>
          <a:p>
            <a:r>
              <a:rPr lang="en-US" dirty="0" smtClean="0">
                <a:latin typeface="Arial Narrow"/>
                <a:cs typeface="Arial Narrow"/>
              </a:rPr>
              <a:t>–Extremely well </a:t>
            </a:r>
          </a:p>
          <a:p>
            <a:r>
              <a:rPr lang="en-US" dirty="0" smtClean="0">
                <a:latin typeface="Arial Narrow"/>
                <a:cs typeface="Arial Narrow"/>
              </a:rPr>
              <a:t> vs.</a:t>
            </a:r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outsource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5918" y="1874172"/>
            <a:ext cx="17002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Who?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-Jobs to get done</a:t>
            </a:r>
          </a:p>
          <a:p>
            <a:r>
              <a:rPr lang="en-US" dirty="0" smtClean="0">
                <a:latin typeface="Arial Narrow"/>
                <a:cs typeface="Arial Narrow"/>
              </a:rPr>
              <a:t>  -Pains relieved</a:t>
            </a:r>
          </a:p>
          <a:p>
            <a:r>
              <a:rPr lang="en-US" dirty="0" smtClean="0">
                <a:latin typeface="Arial Narrow"/>
                <a:cs typeface="Arial Narrow"/>
              </a:rPr>
              <a:t>  -Gains sought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5042" y="1844041"/>
            <a:ext cx="1382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What?</a:t>
            </a:r>
          </a:p>
          <a:p>
            <a:r>
              <a:rPr lang="en-US" dirty="0"/>
              <a:t> </a:t>
            </a:r>
            <a:r>
              <a:rPr lang="en-US" dirty="0" smtClean="0"/>
              <a:t>-Pain Killers</a:t>
            </a:r>
          </a:p>
          <a:p>
            <a:r>
              <a:rPr lang="en-US" dirty="0" smtClean="0"/>
              <a:t>- Gains given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915" y="2059084"/>
            <a:ext cx="17949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Who do we need</a:t>
            </a:r>
          </a:p>
          <a:p>
            <a:r>
              <a:rPr lang="en-US" dirty="0" smtClean="0">
                <a:latin typeface="Arial Narrow"/>
                <a:cs typeface="Arial Narrow"/>
              </a:rPr>
              <a:t>  to partner with?</a:t>
            </a:r>
          </a:p>
          <a:p>
            <a:r>
              <a:rPr lang="en-US" dirty="0" smtClean="0">
                <a:latin typeface="Arial Narrow"/>
                <a:cs typeface="Arial Narrow"/>
              </a:rPr>
              <a:t>What do they</a:t>
            </a:r>
          </a:p>
          <a:p>
            <a:r>
              <a:rPr lang="en-US" dirty="0" smtClean="0">
                <a:latin typeface="Arial Narrow"/>
                <a:cs typeface="Arial Narrow"/>
              </a:rPr>
              <a:t> bring to the table?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 Access?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-Efficiency?</a:t>
            </a:r>
          </a:p>
          <a:p>
            <a:r>
              <a:rPr lang="en-US" dirty="0" smtClean="0">
                <a:latin typeface="Arial Narrow"/>
                <a:cs typeface="Arial Narrow"/>
              </a:rPr>
              <a:t> -Capabilities?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-Credibility?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1108" y="5756344"/>
            <a:ext cx="1552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Cost Structure?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 Fixed</a:t>
            </a:r>
          </a:p>
          <a:p>
            <a:r>
              <a:rPr lang="en-US" dirty="0" smtClean="0">
                <a:latin typeface="Arial Narrow"/>
                <a:cs typeface="Arial Narrow"/>
              </a:rPr>
              <a:t>- Variable</a:t>
            </a:r>
            <a:endParaRPr lang="en-US" dirty="0">
              <a:latin typeface="Arial Narrow"/>
              <a:cs typeface="Arial Narrow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14872" y="5754789"/>
            <a:ext cx="2888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Sustainable?</a:t>
            </a:r>
          </a:p>
          <a:p>
            <a:r>
              <a:rPr lang="en-US" dirty="0">
                <a:latin typeface="Arial Narrow"/>
                <a:cs typeface="Arial Narrow"/>
              </a:rPr>
              <a:t> </a:t>
            </a:r>
            <a:r>
              <a:rPr lang="en-US" dirty="0" smtClean="0">
                <a:latin typeface="Arial Narrow"/>
                <a:cs typeface="Arial Narrow"/>
              </a:rPr>
              <a:t>- On-going full costs covered?</a:t>
            </a:r>
          </a:p>
          <a:p>
            <a:r>
              <a:rPr lang="en-US" dirty="0" smtClean="0">
                <a:latin typeface="Arial Narrow"/>
                <a:cs typeface="Arial Narrow"/>
              </a:rPr>
              <a:t>- Adequate cash flow (cigar box)</a:t>
            </a:r>
            <a:endParaRPr lang="en-US" dirty="0">
              <a:latin typeface="Arial Narrow"/>
              <a:cs typeface="Arial Narrow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5656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Go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Build Your 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Initial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8000"/>
                </a:solidFill>
              </a:rPr>
              <a:t>Business Model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sz="2800" dirty="0" smtClean="0"/>
              <a:t>(But Expect To Revise It Often</a:t>
            </a:r>
            <a:br>
              <a:rPr lang="en-US" sz="2800" dirty="0" smtClean="0"/>
            </a:br>
            <a:r>
              <a:rPr lang="en-US" sz="2800" dirty="0" smtClean="0"/>
              <a:t>As You Learn and Grow)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67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We Discuss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 Value </a:t>
            </a:r>
          </a:p>
          <a:p>
            <a:pPr lvl="1"/>
            <a:r>
              <a:rPr lang="en-US" dirty="0" smtClean="0"/>
              <a:t>Including patients, clients, customers</a:t>
            </a:r>
          </a:p>
          <a:p>
            <a:pPr lvl="1"/>
            <a:r>
              <a:rPr lang="en-US" dirty="0" smtClean="0"/>
              <a:t>The groups who are affected by the problem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Business Value</a:t>
            </a:r>
          </a:p>
          <a:p>
            <a:pPr lvl="1"/>
            <a:r>
              <a:rPr lang="en-US" dirty="0"/>
              <a:t>How </a:t>
            </a:r>
            <a:r>
              <a:rPr lang="en-US" dirty="0" smtClean="0"/>
              <a:t>you will </a:t>
            </a:r>
            <a:r>
              <a:rPr lang="en-US" dirty="0"/>
              <a:t>operationalize your </a:t>
            </a:r>
            <a:r>
              <a:rPr lang="en-US" dirty="0" smtClean="0"/>
              <a:t>solution</a:t>
            </a:r>
            <a:endParaRPr lang="en-US" dirty="0"/>
          </a:p>
          <a:p>
            <a:pPr lvl="1"/>
            <a:r>
              <a:rPr lang="en-US" dirty="0" smtClean="0"/>
              <a:t>How you will support/sustain  your solution</a:t>
            </a:r>
          </a:p>
        </p:txBody>
      </p:sp>
    </p:spTree>
    <p:extLst>
      <p:ext uri="{BB962C8B-B14F-4D97-AF65-F5344CB8AC3E}">
        <p14:creationId xmlns:p14="http://schemas.microsoft.com/office/powerpoint/2010/main" val="31879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Addressed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part of the problem are you trying to solve?</a:t>
            </a:r>
          </a:p>
          <a:p>
            <a:r>
              <a:rPr lang="en-US" dirty="0" smtClean="0"/>
              <a:t>What value do you deliver to the affected group?</a:t>
            </a:r>
          </a:p>
          <a:p>
            <a:r>
              <a:rPr lang="en-US" dirty="0" smtClean="0"/>
              <a:t>What are the costs / revenues associated with your solution?</a:t>
            </a:r>
          </a:p>
          <a:p>
            <a:r>
              <a:rPr lang="en-US" dirty="0" smtClean="0"/>
              <a:t>How will you sustain your solution?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2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7697"/>
            <a:ext cx="7772400" cy="1470025"/>
          </a:xfrm>
        </p:spPr>
        <p:txBody>
          <a:bodyPr/>
          <a:lstStyle/>
          <a:p>
            <a:r>
              <a:rPr lang="en-US" dirty="0" smtClean="0"/>
              <a:t>It Takes A Community . . 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3824"/>
            <a:ext cx="7772400" cy="2344976"/>
          </a:xfrm>
        </p:spPr>
        <p:txBody>
          <a:bodyPr/>
          <a:lstStyle/>
          <a:p>
            <a:r>
              <a:rPr lang="en-US" dirty="0" smtClean="0"/>
              <a:t>You must build a </a:t>
            </a:r>
            <a:r>
              <a:rPr lang="en-US" u="sng" dirty="0" smtClean="0"/>
              <a:t>sustainable organization</a:t>
            </a:r>
            <a:r>
              <a:rPr lang="en-US" dirty="0" smtClean="0"/>
              <a:t> to help solve real-world problems and provide value to constituents (customers) over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5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Is A Business Model?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2234" y="3009899"/>
            <a:ext cx="6400800" cy="3437027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 business model describes the rationale of how an </a:t>
            </a:r>
            <a:r>
              <a:rPr lang="en-US" sz="4000" dirty="0" smtClean="0">
                <a:solidFill>
                  <a:srgbClr val="FF0000"/>
                </a:solidFill>
              </a:rPr>
              <a:t>ORGANIZATION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creates</a:t>
            </a:r>
            <a:r>
              <a:rPr lang="en-US" sz="4000" dirty="0">
                <a:solidFill>
                  <a:schemeClr val="tx1"/>
                </a:solidFill>
              </a:rPr>
              <a:t>, delivers, and captures value.</a:t>
            </a:r>
          </a:p>
        </p:txBody>
      </p:sp>
    </p:spTree>
    <p:extLst>
      <p:ext uri="{BB962C8B-B14F-4D97-AF65-F5344CB8AC3E}">
        <p14:creationId xmlns:p14="http://schemas.microsoft.com/office/powerpoint/2010/main" val="9040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1395413"/>
            <a:ext cx="7772400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Business Model</a:t>
            </a:r>
            <a:b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Let</a:t>
            </a:r>
            <a:r>
              <a:rPr lang="ja-JP" altLang="en-US" sz="2800" smtClean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s go to the movies . . . 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378454" y="3886200"/>
            <a:ext cx="6933399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http://www.businessmodelgeneration.com/canvas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0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Group 35"/>
          <p:cNvGrpSpPr>
            <a:grpSpLocks/>
          </p:cNvGrpSpPr>
          <p:nvPr/>
        </p:nvGrpSpPr>
        <p:grpSpPr bwMode="auto">
          <a:xfrm>
            <a:off x="127000" y="534988"/>
            <a:ext cx="8920163" cy="6173787"/>
            <a:chOff x="80" y="337"/>
            <a:chExt cx="5619" cy="3889"/>
          </a:xfrm>
        </p:grpSpPr>
        <p:sp>
          <p:nvSpPr>
            <p:cNvPr id="4" name="Rectangle 3"/>
            <p:cNvSpPr/>
            <p:nvPr/>
          </p:nvSpPr>
          <p:spPr bwMode="auto">
            <a:xfrm>
              <a:off x="2322" y="407"/>
              <a:ext cx="1132" cy="306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400" b="1" dirty="0">
                  <a:solidFill>
                    <a:srgbClr val="595959"/>
                  </a:solidFill>
                  <a:latin typeface="HelvLight Regular" charset="0"/>
                </a:rPr>
                <a:t>Value</a:t>
              </a:r>
            </a:p>
            <a:p>
              <a:pPr algn="ctr" defTabSz="457200" eaLnBrk="1" hangingPunct="1">
                <a:defRPr/>
              </a:pPr>
              <a:r>
                <a:rPr lang="en-US" sz="1400" b="1" dirty="0">
                  <a:solidFill>
                    <a:srgbClr val="595959"/>
                  </a:solidFill>
                  <a:latin typeface="HelvLight Regular" charset="0"/>
                </a:rPr>
                <a:t>    Proposition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454" y="2010"/>
              <a:ext cx="1279" cy="1462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	CHANNELS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455" y="407"/>
              <a:ext cx="1278" cy="160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RELATIONSHIPS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733" y="407"/>
              <a:ext cx="966" cy="3065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CLIENTS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890" y="3472"/>
              <a:ext cx="2809" cy="754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7653913" lvl="1" indent="-37474525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       REVENUE STREAMS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0" y="3472"/>
              <a:ext cx="2810" cy="754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7653913" lvl="1" indent="-37474525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          COST CENTRES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0" y="407"/>
              <a:ext cx="1011" cy="3063"/>
            </a:xfrm>
            <a:prstGeom prst="rect">
              <a:avLst/>
            </a:prstGeom>
            <a:noFill/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KEY</a:t>
              </a:r>
            </a:p>
            <a:p>
              <a:pPr algn="ctr" defTabSz="457200" eaLnBrk="1" hangingPunct="1">
                <a:defRPr/>
              </a:pPr>
              <a:r>
                <a:rPr lang="en-US" sz="1100" b="1" dirty="0">
                  <a:solidFill>
                    <a:srgbClr val="595959"/>
                  </a:solidFill>
                  <a:latin typeface="HelvLight Regular" charset="0"/>
                </a:rPr>
                <a:t>PARTNER</a:t>
              </a:r>
            </a:p>
          </p:txBody>
        </p:sp>
        <p:pic>
          <p:nvPicPr>
            <p:cNvPr id="14346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7" y="407"/>
              <a:ext cx="354" cy="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7" name="Picture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45" y="373"/>
              <a:ext cx="320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7" y="1969"/>
              <a:ext cx="314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9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9" y="337"/>
              <a:ext cx="352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0" name="Picture 1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71"/>
            <a:stretch>
              <a:fillRect/>
            </a:stretch>
          </p:blipFill>
          <p:spPr bwMode="auto">
            <a:xfrm>
              <a:off x="2936" y="3488"/>
              <a:ext cx="285" cy="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351" name="Group 31"/>
            <p:cNvGrpSpPr>
              <a:grpSpLocks/>
            </p:cNvGrpSpPr>
            <p:nvPr/>
          </p:nvGrpSpPr>
          <p:grpSpPr bwMode="auto">
            <a:xfrm>
              <a:off x="1088" y="1868"/>
              <a:ext cx="1237" cy="1603"/>
              <a:chOff x="-1517" y="2348"/>
              <a:chExt cx="1140" cy="1603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-1512" y="2348"/>
                <a:ext cx="1135" cy="1603"/>
              </a:xfrm>
              <a:prstGeom prst="rect">
                <a:avLst/>
              </a:prstGeom>
              <a:noFill/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defTabSz="457200" eaLnBrk="1" hangingPunct="1">
                  <a:defRPr/>
                </a:pPr>
                <a:r>
                  <a:rPr lang="en-US" sz="1100" b="1" dirty="0">
                    <a:solidFill>
                      <a:srgbClr val="595959"/>
                    </a:solidFill>
                    <a:latin typeface="HelvLight Regular" charset="0"/>
                  </a:rPr>
                  <a:t>KEY</a:t>
                </a:r>
              </a:p>
              <a:p>
                <a:pPr algn="ctr" defTabSz="457200" eaLnBrk="1" hangingPunct="1">
                  <a:defRPr/>
                </a:pPr>
                <a:r>
                  <a:rPr lang="en-US" sz="1100" b="1" dirty="0">
                    <a:solidFill>
                      <a:srgbClr val="595959"/>
                    </a:solidFill>
                    <a:latin typeface="HelvLight Regular" charset="0"/>
                  </a:rPr>
                  <a:t>RESOURCES</a:t>
                </a:r>
              </a:p>
            </p:txBody>
          </p:sp>
          <p:pic>
            <p:nvPicPr>
              <p:cNvPr id="14358" name="Picture 18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728"/>
              <a:stretch>
                <a:fillRect/>
              </a:stretch>
            </p:blipFill>
            <p:spPr bwMode="auto">
              <a:xfrm>
                <a:off x="-1517" y="2351"/>
                <a:ext cx="390" cy="3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4352" name="Group 33"/>
            <p:cNvGrpSpPr>
              <a:grpSpLocks/>
            </p:cNvGrpSpPr>
            <p:nvPr/>
          </p:nvGrpSpPr>
          <p:grpSpPr bwMode="auto">
            <a:xfrm>
              <a:off x="1092" y="369"/>
              <a:ext cx="1235" cy="1498"/>
              <a:chOff x="-1338" y="486"/>
              <a:chExt cx="1138" cy="1503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-1338" y="527"/>
                <a:ext cx="1138" cy="1462"/>
              </a:xfrm>
              <a:prstGeom prst="rect">
                <a:avLst/>
              </a:prstGeom>
              <a:noFill/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defTabSz="457200" eaLnBrk="1" hangingPunct="1">
                  <a:defRPr/>
                </a:pPr>
                <a:r>
                  <a:rPr lang="en-US" sz="1100" b="1" dirty="0">
                    <a:solidFill>
                      <a:srgbClr val="595959"/>
                    </a:solidFill>
                    <a:latin typeface="HelvLight Regular" charset="0"/>
                  </a:rPr>
                  <a:t>	KEY</a:t>
                </a:r>
              </a:p>
              <a:p>
                <a:pPr defTabSz="457200" eaLnBrk="1" hangingPunct="1">
                  <a:defRPr/>
                </a:pPr>
                <a:r>
                  <a:rPr lang="en-US" sz="1100" b="1" dirty="0">
                    <a:solidFill>
                      <a:srgbClr val="595959"/>
                    </a:solidFill>
                    <a:latin typeface="HelvLight Regular" charset="0"/>
                  </a:rPr>
                  <a:t>	ACTIVITIES</a:t>
                </a:r>
              </a:p>
            </p:txBody>
          </p:sp>
          <p:pic>
            <p:nvPicPr>
              <p:cNvPr id="14356" name="Picture 19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32" y="486"/>
                <a:ext cx="445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3" name="Picture 2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383"/>
              <a:ext cx="30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4" name="Picture 21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25" r="6839"/>
            <a:stretch>
              <a:fillRect/>
            </a:stretch>
          </p:blipFill>
          <p:spPr bwMode="auto">
            <a:xfrm>
              <a:off x="80" y="3477"/>
              <a:ext cx="33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47"/>
          <p:cNvSpPr txBox="1"/>
          <p:nvPr/>
        </p:nvSpPr>
        <p:spPr>
          <a:xfrm>
            <a:off x="0" y="76200"/>
            <a:ext cx="9144000" cy="579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3200" dirty="0" smtClean="0">
                <a:latin typeface="HelvLight Regular" charset="0"/>
              </a:rPr>
              <a:t>  Business Model</a:t>
            </a:r>
            <a:endParaRPr lang="en-US" sz="3200" dirty="0" smtClean="0">
              <a:effectLst>
                <a:outerShdw blurRad="38100" dist="38100" dir="2700000" algn="tl">
                  <a:srgbClr val="DDDDDD"/>
                </a:outerShdw>
              </a:effectLst>
              <a:latin typeface="HelvLight Regular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Canvas Building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http://www.canvanizer.com</a:t>
            </a:r>
            <a:endParaRPr lang="en-US" dirty="0" smtClean="0"/>
          </a:p>
          <a:p>
            <a:endParaRPr lang="en-US" dirty="0"/>
          </a:p>
          <a:p>
            <a:r>
              <a:rPr lang="en-US" u="sng" dirty="0">
                <a:hlinkClick r:id="rId3"/>
              </a:rPr>
              <a:t>http://canvanizer.com/canvas/BAdYUohxD2o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4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1157</Words>
  <Application>Microsoft Office PowerPoint</Application>
  <PresentationFormat>On-screen Show (4:3)</PresentationFormat>
  <Paragraphs>407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Creating A Solution</vt:lpstr>
      <vt:lpstr>So Far, You Have…</vt:lpstr>
      <vt:lpstr>Now We Discuss Value</vt:lpstr>
      <vt:lpstr>Question Addressed Today</vt:lpstr>
      <vt:lpstr>It Takes A Community . . .</vt:lpstr>
      <vt:lpstr>What Is A Business Model?</vt:lpstr>
      <vt:lpstr>PowerPoint Presentation</vt:lpstr>
      <vt:lpstr>PowerPoint Presentation</vt:lpstr>
      <vt:lpstr>Canvas Building Website</vt:lpstr>
      <vt:lpstr>PowerPoint Presentation</vt:lpstr>
      <vt:lpstr>PowerPoint Presentation</vt:lpstr>
      <vt:lpstr> Not-For Profit Model</vt:lpstr>
      <vt:lpstr>PowerPoint Presentation</vt:lpstr>
      <vt:lpstr>PowerPoint Presentation</vt:lpstr>
      <vt:lpstr>Customer Discovery Process</vt:lpstr>
      <vt:lpstr>WHAT IS A VALUE PROPOSITION? </vt:lpstr>
      <vt:lpstr>PowerPoint Presentation</vt:lpstr>
      <vt:lpstr>Explore Customer Pain</vt:lpstr>
      <vt:lpstr>Explore Customer Gains</vt:lpstr>
      <vt:lpstr>Exercise:</vt:lpstr>
      <vt:lpstr>Job To Be Done</vt:lpstr>
      <vt:lpstr>Customer Discovery Interview</vt:lpstr>
      <vt:lpstr> A Day In The Life Of Your Customers</vt:lpstr>
      <vt:lpstr>A Day In The Life  . . .</vt:lpstr>
      <vt:lpstr>How can I find customers before I’ve even built a product? </vt:lpstr>
      <vt:lpstr>Finding People . . .</vt:lpstr>
      <vt:lpstr>Customer Segments (Customer Archetype)  Groups That Rank Importance Differently!</vt:lpstr>
      <vt:lpstr>PowerPoint Presentation</vt:lpstr>
      <vt:lpstr>Go Build Your  Initial Business Model (But Expect To Revise It Often As You Learn and Grow)</vt:lpstr>
    </vt:vector>
  </TitlesOfParts>
  <Company>University of Massachusetts Lowell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Kijewski</dc:creator>
  <cp:lastModifiedBy>Butler, Holly</cp:lastModifiedBy>
  <cp:revision>25</cp:revision>
  <dcterms:created xsi:type="dcterms:W3CDTF">2013-02-23T15:41:22Z</dcterms:created>
  <dcterms:modified xsi:type="dcterms:W3CDTF">2014-02-28T17:38:35Z</dcterms:modified>
</cp:coreProperties>
</file>