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3"/>
  </p:sldMasterIdLst>
  <p:notesMasterIdLst>
    <p:notesMasterId r:id="rId14"/>
  </p:notesMasterIdLst>
  <p:sldIdLst>
    <p:sldId id="282" r:id="rId4"/>
    <p:sldId id="1440" r:id="rId5"/>
    <p:sldId id="1446" r:id="rId6"/>
    <p:sldId id="1472" r:id="rId7"/>
    <p:sldId id="1469" r:id="rId8"/>
    <p:sldId id="1471" r:id="rId9"/>
    <p:sldId id="269" r:id="rId10"/>
    <p:sldId id="1458" r:id="rId11"/>
    <p:sldId id="1462" r:id="rId12"/>
    <p:sldId id="14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0000"/>
    <a:srgbClr val="73FB79"/>
    <a:srgbClr val="35B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8E3E2-0E7C-5E3A-10AD-DF4C73458813}" v="8" dt="2022-09-06T17:59:23.361"/>
    <p1510:client id="{2E7A8DAE-9C7B-3F7B-E8DB-D2004A0F572D}" v="33" dt="2022-09-06T14:08:23.952"/>
    <p1510:client id="{530E9F9A-9B93-0B40-B8EF-6B61A4469C00}" v="71" dt="2022-09-06T18:06:41.893"/>
    <p1510:client id="{54E75CAD-30ED-E04C-AE66-CE5A9CABAF1E}" v="2" dt="2022-09-06T13:37:39.788"/>
    <p1510:client id="{8D877222-4F5D-05BC-5EB0-FFF2388CB2E9}" v="2" dt="2022-09-07T13:21:37.997"/>
    <p1510:client id="{B11BA2E7-8743-82FB-674D-CA38E9F5083D}" v="1" dt="2022-09-06T18:15:21.219"/>
    <p1510:client id="{D6BA7AB2-6AFA-7F29-3DF7-8C6FA6B29BDA}" v="3" dt="2022-09-06T14:16:29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2"/>
  </p:normalViewPr>
  <p:slideViewPr>
    <p:cSldViewPr snapToGrid="0" showGuides="1">
      <p:cViewPr varScale="1">
        <p:scale>
          <a:sx n="85" d="100"/>
          <a:sy n="85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_hartman\Documents\Provost%20Budget\EnrollmentBudg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joseph_hartman\Library\Containers\com.apple.mail\Data\Library\Mail%20Downloads\9D59631B-1903-4491-B745-0DB59537D87C\FY22.FY23.Rev.Exp.Pie.Chart.22.08.2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_hartman\Library\Containers\com.apple.mail\Data\Library\Mail%20Downloads\E36FFFB6-7AED-4595-AEA9-5262AADC2156\GenOpsAllOtherPieFY23n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'Rolling Enrollments'!$B$3</c:f>
              <c:strCache>
                <c:ptCount val="1"/>
                <c:pt idx="0">
                  <c:v>UGRD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'Rolling Enrollments'!$A$4:$A$8</c:f>
              <c:strCache>
                <c:ptCount val="5"/>
                <c:pt idx="0">
                  <c:v>Fall 2018</c:v>
                </c:pt>
                <c:pt idx="1">
                  <c:v>Fall 2019</c:v>
                </c:pt>
                <c:pt idx="2">
                  <c:v>Fall 2020</c:v>
                </c:pt>
                <c:pt idx="3">
                  <c:v>Fall 2021</c:v>
                </c:pt>
                <c:pt idx="4">
                  <c:v>Fall 2022 Budget</c:v>
                </c:pt>
              </c:strCache>
            </c:strRef>
          </c:cat>
          <c:val>
            <c:numRef>
              <c:f>'Rolling Enrollments'!$B$4:$B$8</c:f>
              <c:numCache>
                <c:formatCode>General</c:formatCode>
                <c:ptCount val="5"/>
                <c:pt idx="0">
                  <c:v>11468</c:v>
                </c:pt>
                <c:pt idx="1">
                  <c:v>11691</c:v>
                </c:pt>
                <c:pt idx="2">
                  <c:v>11412</c:v>
                </c:pt>
                <c:pt idx="3">
                  <c:v>10781</c:v>
                </c:pt>
                <c:pt idx="4">
                  <c:v>10254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32-9F48-BF65-83757990D62D}"/>
            </c:ext>
          </c:extLst>
        </c:ser>
        <c:ser>
          <c:idx val="1"/>
          <c:order val="1"/>
          <c:tx>
            <c:strRef>
              <c:f>'Rolling Enrollments'!$C$3</c:f>
              <c:strCache>
                <c:ptCount val="1"/>
                <c:pt idx="0">
                  <c:v>GRD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'Rolling Enrollments'!$A$4:$A$8</c:f>
              <c:strCache>
                <c:ptCount val="5"/>
                <c:pt idx="0">
                  <c:v>Fall 2018</c:v>
                </c:pt>
                <c:pt idx="1">
                  <c:v>Fall 2019</c:v>
                </c:pt>
                <c:pt idx="2">
                  <c:v>Fall 2020</c:v>
                </c:pt>
                <c:pt idx="3">
                  <c:v>Fall 2021</c:v>
                </c:pt>
                <c:pt idx="4">
                  <c:v>Fall 2022 Budget</c:v>
                </c:pt>
              </c:strCache>
            </c:strRef>
          </c:cat>
          <c:val>
            <c:numRef>
              <c:f>'Rolling Enrollments'!$C$4:$C$8</c:f>
              <c:numCache>
                <c:formatCode>General</c:formatCode>
                <c:ptCount val="5"/>
                <c:pt idx="0">
                  <c:v>4239</c:v>
                </c:pt>
                <c:pt idx="1">
                  <c:v>4183</c:v>
                </c:pt>
                <c:pt idx="2">
                  <c:v>4554</c:v>
                </c:pt>
                <c:pt idx="3">
                  <c:v>4978</c:v>
                </c:pt>
                <c:pt idx="4">
                  <c:v>5270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32-9F48-BF65-83757990D62D}"/>
            </c:ext>
          </c:extLst>
        </c:ser>
        <c:ser>
          <c:idx val="2"/>
          <c:order val="2"/>
          <c:tx>
            <c:strRef>
              <c:f>'Rolling Enrollments'!$D$3</c:f>
              <c:strCache>
                <c:ptCount val="1"/>
                <c:pt idx="0">
                  <c:v>OCE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'Rolling Enrollments'!$A$4:$A$8</c:f>
              <c:strCache>
                <c:ptCount val="5"/>
                <c:pt idx="0">
                  <c:v>Fall 2018</c:v>
                </c:pt>
                <c:pt idx="1">
                  <c:v>Fall 2019</c:v>
                </c:pt>
                <c:pt idx="2">
                  <c:v>Fall 2020</c:v>
                </c:pt>
                <c:pt idx="3">
                  <c:v>Fall 2021</c:v>
                </c:pt>
                <c:pt idx="4">
                  <c:v>Fall 2022 Budget</c:v>
                </c:pt>
              </c:strCache>
            </c:strRef>
          </c:cat>
          <c:val>
            <c:numRef>
              <c:f>'Rolling Enrollments'!$D$4:$D$8</c:f>
              <c:numCache>
                <c:formatCode>General</c:formatCode>
                <c:ptCount val="5"/>
                <c:pt idx="0">
                  <c:v>2537</c:v>
                </c:pt>
                <c:pt idx="1">
                  <c:v>2481</c:v>
                </c:pt>
                <c:pt idx="2">
                  <c:v>2403</c:v>
                </c:pt>
                <c:pt idx="3">
                  <c:v>2104</c:v>
                </c:pt>
                <c:pt idx="4">
                  <c:v>2104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32-9F48-BF65-83757990D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734384"/>
        <c:axId val="744736032"/>
      </c:lineChart>
      <c:catAx>
        <c:axId val="74473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736032"/>
        <c:crosses val="autoZero"/>
        <c:auto val="1"/>
        <c:lblAlgn val="ctr"/>
        <c:lblOffset val="100"/>
        <c:noMultiLvlLbl val="0"/>
      </c:catAx>
      <c:valAx>
        <c:axId val="744736032"/>
        <c:scaling>
          <c:orientation val="minMax"/>
          <c:max val="12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7343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8955317702475"/>
          <c:y val="0.93899289047271117"/>
          <c:w val="0.33420893645950495"/>
          <c:h val="6.10071095272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37-2842-8DE6-90116F3357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37-2842-8DE6-90116F3357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37-2842-8DE6-90116F3357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37-2842-8DE6-90116F3357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37-2842-8DE6-90116F3357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37-2842-8DE6-90116F3357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37-2842-8DE6-90116F33575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37-2842-8DE6-90116F335759}"/>
              </c:ext>
            </c:extLst>
          </c:dPt>
          <c:dLbls>
            <c:dLbl>
              <c:idx val="0"/>
              <c:layout>
                <c:manualLayout>
                  <c:x val="-8.0941183601577371E-2"/>
                  <c:y val="-2.22612188690014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2C4388-73DD-BC4B-817C-D1380E7CFBBB}" type="CATEGORYNAME">
                      <a:rPr lang="en-US" sz="2000" b="1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="1" baseline="0"/>
                      <a:t>, $147M (</a:t>
                    </a:r>
                    <a:r>
                      <a:rPr lang="en-US" sz="2000" b="1" baseline="0">
                        <a:solidFill>
                          <a:srgbClr val="FF0000"/>
                        </a:solidFill>
                      </a:rPr>
                      <a:t>Down $3M</a:t>
                    </a:r>
                    <a:r>
                      <a:rPr lang="en-US" sz="2000" b="1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87454807356329"/>
                      <c:h val="0.15344157970426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37-2842-8DE6-90116F335759}"/>
                </c:ext>
              </c:extLst>
            </c:dLbl>
            <c:dLbl>
              <c:idx val="1"/>
              <c:layout>
                <c:manualLayout>
                  <c:x val="2.3289453980161589E-2"/>
                  <c:y val="-3.5619352527115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B2A625-F579-2646-A09D-60EAFA824437}" type="CATEGORYNAME">
                      <a:rPr lang="en-US" sz="2000" b="1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="1" baseline="0"/>
                      <a:t>, $28M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464505501558"/>
                      <c:h val="0.115384440092526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37-2842-8DE6-90116F33575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CF95F6-8AEB-8F4F-8729-480AD53C5A96}" type="CATEGORYNAME">
                      <a:rPr lang="en-US" sz="2000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aseline="0"/>
                      <a:t>, $16M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37-2842-8DE6-90116F335759}"/>
                </c:ext>
              </c:extLst>
            </c:dLbl>
            <c:dLbl>
              <c:idx val="3"/>
              <c:layout>
                <c:manualLayout>
                  <c:x val="2.2640890517922913E-3"/>
                  <c:y val="-8.904838131779146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FC5B33-8C6A-D94D-8C39-E8954BEC3A4D}" type="CATEGORYNAME">
                      <a:rPr lang="en-US" sz="2000" b="1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="1" baseline="0"/>
                      <a:t>, $62M</a:t>
                    </a:r>
                  </a:p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baseline="0"/>
                      <a:t>(</a:t>
                    </a:r>
                    <a:r>
                      <a:rPr lang="en-US" sz="2000" b="1" baseline="0">
                        <a:solidFill>
                          <a:srgbClr val="00B050"/>
                        </a:solidFill>
                      </a:rPr>
                      <a:t>Up $5M</a:t>
                    </a:r>
                    <a:r>
                      <a:rPr lang="en-US" sz="2000" b="1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37-2842-8DE6-90116F335759}"/>
                </c:ext>
              </c:extLst>
            </c:dLbl>
            <c:dLbl>
              <c:idx val="4"/>
              <c:layout>
                <c:manualLayout>
                  <c:x val="-3.1697202156411114E-2"/>
                  <c:y val="-7.1238705054231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301F14-4EA5-C14E-A30C-FC82D18ABAF6}" type="CATEGORYNAME">
                      <a:rPr lang="en-US" sz="2000" b="1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="1" baseline="0"/>
                      <a:t>, $152M</a:t>
                    </a:r>
                  </a:p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baseline="0"/>
                      <a:t>(</a:t>
                    </a:r>
                    <a:r>
                      <a:rPr lang="en-US" sz="2000" b="1" baseline="0">
                        <a:solidFill>
                          <a:srgbClr val="00B050"/>
                        </a:solidFill>
                      </a:rPr>
                      <a:t>Up $13M</a:t>
                    </a:r>
                    <a:r>
                      <a:rPr lang="en-US" sz="2000" b="1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73197539405474"/>
                      <c:h val="0.117466033651874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37-2842-8DE6-90116F335759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AAF4E1-3F30-A043-A4F1-7D35F30DDCB4}" type="CATEGORYNAME">
                      <a:rPr lang="en-US" sz="2000" b="1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="1" baseline="0"/>
                      <a:t>, $82M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037-2842-8DE6-90116F335759}"/>
                </c:ext>
              </c:extLst>
            </c:dLbl>
            <c:dLbl>
              <c:idx val="6"/>
              <c:layout>
                <c:manualLayout>
                  <c:x val="-7.9243116812733102E-3"/>
                  <c:y val="6.4560076455397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A38F42-1975-6E40-9E16-5A6EB6FC5992}" type="CATEGORYNAME">
                      <a:rPr lang="en-US" sz="2000" b="1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="1" baseline="0"/>
                      <a:t>, $68M</a:t>
                    </a:r>
                  </a:p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baseline="0"/>
                      <a:t>(</a:t>
                    </a:r>
                    <a:r>
                      <a:rPr lang="en-US" sz="2000" b="1" baseline="0">
                        <a:solidFill>
                          <a:srgbClr val="00B050"/>
                        </a:solidFill>
                      </a:rPr>
                      <a:t>Up $10M</a:t>
                    </a:r>
                    <a:r>
                      <a:rPr lang="en-US" sz="2000" b="1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037-2842-8DE6-90116F335759}"/>
                </c:ext>
              </c:extLst>
            </c:dLbl>
            <c:dLbl>
              <c:idx val="7"/>
              <c:layout>
                <c:manualLayout>
                  <c:x val="-5.773427082070558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4841F6-9208-C246-A40A-542B7AE844B1}" type="CATEGORYNAME">
                      <a:rPr lang="en-US" sz="2000" b="1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="1" baseline="0"/>
                      <a:t>, $39M</a:t>
                    </a:r>
                  </a:p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baseline="0"/>
                      <a:t>(</a:t>
                    </a:r>
                    <a:r>
                      <a:rPr lang="en-US" sz="2000" b="1" baseline="0">
                        <a:solidFill>
                          <a:srgbClr val="FF0000"/>
                        </a:solidFill>
                      </a:rPr>
                      <a:t>Down $30M</a:t>
                    </a:r>
                    <a:r>
                      <a:rPr lang="en-US" sz="2000" b="1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037-2842-8DE6-90116F335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Sheet1!$A$4:$A$11</c:f>
              <c:strCache>
                <c:ptCount val="8"/>
                <c:pt idx="0">
                  <c:v>Undergraduate Tuition</c:v>
                </c:pt>
                <c:pt idx="1">
                  <c:v>Graduate Tuition</c:v>
                </c:pt>
                <c:pt idx="2">
                  <c:v>Fees</c:v>
                </c:pt>
                <c:pt idx="3">
                  <c:v>GPS</c:v>
                </c:pt>
                <c:pt idx="4">
                  <c:v>State Appropriations</c:v>
                </c:pt>
                <c:pt idx="5">
                  <c:v>Grants</c:v>
                </c:pt>
                <c:pt idx="6">
                  <c:v>Auxiliary</c:v>
                </c:pt>
                <c:pt idx="7">
                  <c:v>Other</c:v>
                </c:pt>
              </c:strCache>
            </c:strRef>
          </c:cat>
          <c:val>
            <c:numRef>
              <c:f>Sheet1!$D$4:$D$11</c:f>
              <c:numCache>
                <c:formatCode>"$"#,##0</c:formatCode>
                <c:ptCount val="8"/>
                <c:pt idx="0">
                  <c:v>147178</c:v>
                </c:pt>
                <c:pt idx="1">
                  <c:v>28079</c:v>
                </c:pt>
                <c:pt idx="2">
                  <c:v>16400</c:v>
                </c:pt>
                <c:pt idx="3">
                  <c:v>62382</c:v>
                </c:pt>
                <c:pt idx="4">
                  <c:v>152133.5023600753</c:v>
                </c:pt>
                <c:pt idx="5">
                  <c:v>82446</c:v>
                </c:pt>
                <c:pt idx="6">
                  <c:v>68024</c:v>
                </c:pt>
                <c:pt idx="7">
                  <c:v>39514.5117247776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037-2842-8DE6-90116F33575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7037-2842-8DE6-90116F3357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7037-2842-8DE6-90116F3357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7037-2842-8DE6-90116F3357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7037-2842-8DE6-90116F3357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7037-2842-8DE6-90116F3357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7037-2842-8DE6-90116F3357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7037-2842-8DE6-90116F33575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7037-2842-8DE6-90116F335759}"/>
              </c:ext>
            </c:extLst>
          </c:dPt>
          <c:cat>
            <c:strRef>
              <c:f>Sheet1!$A$4:$A$11</c:f>
              <c:strCache>
                <c:ptCount val="8"/>
                <c:pt idx="0">
                  <c:v>Undergraduate Tuition</c:v>
                </c:pt>
                <c:pt idx="1">
                  <c:v>Graduate Tuition</c:v>
                </c:pt>
                <c:pt idx="2">
                  <c:v>Fees</c:v>
                </c:pt>
                <c:pt idx="3">
                  <c:v>GPS</c:v>
                </c:pt>
                <c:pt idx="4">
                  <c:v>State Appropriations</c:v>
                </c:pt>
                <c:pt idx="5">
                  <c:v>Grants</c:v>
                </c:pt>
                <c:pt idx="6">
                  <c:v>Auxiliary</c:v>
                </c:pt>
                <c:pt idx="7">
                  <c:v>Other</c:v>
                </c:pt>
              </c:strCache>
            </c:strRef>
          </c:cat>
          <c:val>
            <c:numRef>
              <c:f>Sheet1!$E$4:$E$11</c:f>
              <c:numCache>
                <c:formatCode>0.0%</c:formatCode>
                <c:ptCount val="8"/>
                <c:pt idx="0">
                  <c:v>0.24687791390986083</c:v>
                </c:pt>
                <c:pt idx="1">
                  <c:v>4.7100007777487005E-2</c:v>
                </c:pt>
                <c:pt idx="2">
                  <c:v>2.7509531235114744E-2</c:v>
                </c:pt>
                <c:pt idx="3">
                  <c:v>0.10464021814078829</c:v>
                </c:pt>
                <c:pt idx="4">
                  <c:v>0.25519032530987157</c:v>
                </c:pt>
                <c:pt idx="5">
                  <c:v>0.13829578123233355</c:v>
                </c:pt>
                <c:pt idx="6">
                  <c:v>0.11410416784984423</c:v>
                </c:pt>
                <c:pt idx="7">
                  <c:v>6.628205454469982E-2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037-2842-8DE6-90116F335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88-A744-BE92-94C0B666B2E6}"/>
              </c:ext>
            </c:extLst>
          </c:dPt>
          <c:dPt>
            <c:idx val="1"/>
            <c:bubble3D val="0"/>
            <c:explosion val="16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88-A744-BE92-94C0B666B2E6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88-A744-BE92-94C0B666B2E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88-A744-BE92-94C0B666B2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88-A744-BE92-94C0B666B2E6}"/>
              </c:ext>
            </c:extLst>
          </c:dPt>
          <c:dLbls>
            <c:dLbl>
              <c:idx val="0"/>
              <c:layout>
                <c:manualLayout>
                  <c:x val="-1.5127314101916357E-2"/>
                  <c:y val="3.01821511434862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3502C5-BD30-1846-BA55-CF2A1D30DB65}" type="CATEGORYNAME">
                      <a:rPr lang="en-US" sz="2000"/>
                      <a:pPr>
                        <a:defRPr sz="2000" b="1"/>
                      </a:pPr>
                      <a:t>[CATEGORY NAME]</a:t>
                    </a:fld>
                    <a:r>
                      <a:rPr lang="en-US" sz="2000" baseline="0"/>
                      <a:t>, $301M (</a:t>
                    </a:r>
                    <a:r>
                      <a:rPr lang="en-US" sz="2000" baseline="0">
                        <a:solidFill>
                          <a:srgbClr val="FF0000"/>
                        </a:solidFill>
                      </a:rPr>
                      <a:t>Up $8M</a:t>
                    </a:r>
                    <a:r>
                      <a:rPr lang="en-US" sz="2000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4780886270162"/>
                      <c:h val="0.224061659513299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88-A744-BE92-94C0B666B2E6}"/>
                </c:ext>
              </c:extLst>
            </c:dLbl>
            <c:dLbl>
              <c:idx val="1"/>
              <c:layout>
                <c:manualLayout>
                  <c:x val="-1.265775600510855E-2"/>
                  <c:y val="-2.58702697637657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5AA6FC-6CF2-934B-8280-E97B34F42882}" type="CATEGORYNAME">
                      <a:rPr lang="en-US" sz="2000"/>
                      <a:pPr>
                        <a:defRPr sz="2000" b="1"/>
                      </a:pPr>
                      <a:t>[CATEGORY NAME]</a:t>
                    </a:fld>
                    <a:r>
                      <a:rPr lang="en-US" sz="2000" baseline="0"/>
                      <a:t>, $50M</a:t>
                    </a:r>
                  </a:p>
                  <a:p>
                    <a:pPr>
                      <a:defRPr sz="2000" b="1"/>
                    </a:pPr>
                    <a:r>
                      <a:rPr lang="en-US" sz="2000" baseline="0"/>
                      <a:t>(</a:t>
                    </a:r>
                    <a:r>
                      <a:rPr lang="en-US" sz="2000" baseline="0">
                        <a:solidFill>
                          <a:srgbClr val="00B050"/>
                        </a:solidFill>
                      </a:rPr>
                      <a:t>Down $11M</a:t>
                    </a:r>
                    <a:r>
                      <a:rPr lang="en-US" sz="2000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88-A744-BE92-94C0B666B2E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Non Personnel Cost</a:t>
                    </a:r>
                    <a:r>
                      <a:rPr lang="en-US" sz="2000" baseline="0"/>
                      <a:t>, $85M (</a:t>
                    </a:r>
                    <a:r>
                      <a:rPr lang="en-US" sz="2000" baseline="0">
                        <a:solidFill>
                          <a:srgbClr val="FF0000"/>
                        </a:solidFill>
                      </a:rPr>
                      <a:t>Up $4M</a:t>
                    </a:r>
                    <a:r>
                      <a:rPr lang="en-US" sz="2000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0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92839876197179"/>
                      <c:h val="0.164373311387739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2A88-A744-BE92-94C0B666B2E6}"/>
                </c:ext>
              </c:extLst>
            </c:dLbl>
            <c:dLbl>
              <c:idx val="3"/>
              <c:layout>
                <c:manualLayout>
                  <c:x val="0"/>
                  <c:y val="3.44937778945674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DB6AFB-A063-6445-AA17-C78FE449F144}" type="CATEGORYNAME">
                      <a:rPr lang="en-US" sz="2000"/>
                      <a:pPr>
                        <a:defRPr sz="2000" b="1"/>
                      </a:pPr>
                      <a:t>[CATEGORY NAME]</a:t>
                    </a:fld>
                    <a:r>
                      <a:rPr lang="en-US" sz="2000" baseline="0"/>
                      <a:t>, $14M</a:t>
                    </a:r>
                  </a:p>
                  <a:p>
                    <a:pPr>
                      <a:defRPr sz="2000" b="1"/>
                    </a:pPr>
                    <a:r>
                      <a:rPr lang="en-US" sz="2000" baseline="0"/>
                      <a:t>(</a:t>
                    </a:r>
                    <a:r>
                      <a:rPr lang="en-US" sz="2000" baseline="0">
                        <a:solidFill>
                          <a:srgbClr val="00B050"/>
                        </a:solidFill>
                      </a:rPr>
                      <a:t>Down $12M</a:t>
                    </a:r>
                    <a:r>
                      <a:rPr lang="en-US" sz="2000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65206958297383"/>
                      <c:h val="0.195935040499533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A88-A744-BE92-94C0B666B2E6}"/>
                </c:ext>
              </c:extLst>
            </c:dLbl>
            <c:dLbl>
              <c:idx val="4"/>
              <c:layout>
                <c:manualLayout>
                  <c:x val="4.6833697218901613E-2"/>
                  <c:y val="2.15594068986028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A218E0-C392-DC4B-AA07-B642D5FC8483}" type="CATEGORYNAME">
                      <a:rPr lang="en-US" sz="2000"/>
                      <a:pPr>
                        <a:defRPr sz="2000" b="1"/>
                      </a:pPr>
                      <a:t>[CATEGORY NAME]</a:t>
                    </a:fld>
                    <a:r>
                      <a:rPr lang="en-US" sz="2000" baseline="0"/>
                      <a:t>, $78M</a:t>
                    </a:r>
                  </a:p>
                  <a:p>
                    <a:pPr>
                      <a:defRPr sz="2000" b="1"/>
                    </a:pPr>
                    <a:r>
                      <a:rPr lang="en-US" sz="2000" baseline="0"/>
                      <a:t>(</a:t>
                    </a:r>
                    <a:r>
                      <a:rPr lang="en-US" sz="2000" baseline="0">
                        <a:solidFill>
                          <a:srgbClr val="FF0000"/>
                        </a:solidFill>
                      </a:rPr>
                      <a:t>Up $11M</a:t>
                    </a:r>
                    <a:r>
                      <a:rPr lang="en-US" sz="2000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51428801517815"/>
                      <c:h val="0.195935040499533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A88-A744-BE92-94C0B666B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Sheet1!$B$4:$B$8</c:f>
              <c:strCache>
                <c:ptCount val="5"/>
                <c:pt idx="0">
                  <c:v>Gen Ops Salaries</c:v>
                </c:pt>
                <c:pt idx="1">
                  <c:v>Gen Ops</c:v>
                </c:pt>
                <c:pt idx="2">
                  <c:v>Other Fixed Costs</c:v>
                </c:pt>
                <c:pt idx="3">
                  <c:v>Scholarships</c:v>
                </c:pt>
                <c:pt idx="4">
                  <c:v>Debt Related</c:v>
                </c:pt>
              </c:strCache>
            </c:strRef>
          </c:cat>
          <c:val>
            <c:numRef>
              <c:f>Sheet1!$D$4:$D$8</c:f>
              <c:numCache>
                <c:formatCode>_(* #,##0_);_(* \(#,##0\);_(* "-"??_);_(@_)</c:formatCode>
                <c:ptCount val="5"/>
                <c:pt idx="0">
                  <c:v>300748.185</c:v>
                </c:pt>
                <c:pt idx="1">
                  <c:v>50361.389000000003</c:v>
                </c:pt>
                <c:pt idx="2">
                  <c:v>85152.035999999993</c:v>
                </c:pt>
                <c:pt idx="3">
                  <c:v>14078.548000000003</c:v>
                </c:pt>
                <c:pt idx="4">
                  <c:v>78822.657000000007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88-A744-BE92-94C0B666B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54AF6-4CB6-40ED-81DF-06C07BF945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B3516-608C-4204-B4ED-DF72945B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B3516-608C-4204-B4ED-DF72945B68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</a:t>
            </a:r>
          </a:p>
          <a:p>
            <a:r>
              <a:rPr lang="en-US"/>
              <a:t>Equivalent to GSF of Fox, Olney, Olsen, University Crossing, and the Tsongas Center combined.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16" y="2286001"/>
            <a:ext cx="7180564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12899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itle + Sub 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16" y="1981201"/>
            <a:ext cx="7180564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216" y="3581400"/>
            <a:ext cx="7180564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rgbClr val="00C0F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 Header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19604" y="34869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11875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ader + Sub Header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7F08FA06-1AEC-4EAF-BD59-084E2B9BB8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4892" y="1143000"/>
            <a:ext cx="3208337" cy="533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C2CE44-B1FC-4E9A-9D09-5B0184CB0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772" y="1752600"/>
            <a:ext cx="6263896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4F6C2-8BEB-41AE-A674-CB15692014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4892" y="152400"/>
            <a:ext cx="3209133" cy="91440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666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Template - Header + Sub Header w/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8772" y="1143000"/>
            <a:ext cx="10694457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408499" y="11247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56347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Template w/ Header + Sub Header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234892" y="1143000"/>
            <a:ext cx="3208337" cy="533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34892" y="228600"/>
            <a:ext cx="3208337" cy="838200"/>
          </a:xfrm>
          <a:prstGeom prst="rect">
            <a:avLst/>
          </a:prstGeom>
        </p:spPr>
        <p:txBody>
          <a:bodyPr anchor="b"/>
          <a:lstStyle>
            <a:lvl1pPr algn="r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88006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template w/ Header and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2954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34707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5164" y="1828800"/>
            <a:ext cx="3513894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rgbClr val="00C0F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 Header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752600"/>
            <a:ext cx="3408063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66826" y="304800"/>
            <a:ext cx="5270840" cy="1295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75164" y="2438400"/>
            <a:ext cx="3513893" cy="266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6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294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440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586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4384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template - Header + Sub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90600"/>
            <a:ext cx="109728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408499" y="9723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21" y="274638"/>
            <a:ext cx="10972958" cy="639762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6789" y="1752600"/>
            <a:ext cx="5423618" cy="45720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172389" y="1752600"/>
            <a:ext cx="5423618" cy="45720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32707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template -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21" y="274638"/>
            <a:ext cx="10972958" cy="639762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6789" y="1143000"/>
            <a:ext cx="5423618" cy="51816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172389" y="1143000"/>
            <a:ext cx="5423618" cy="51816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4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4400" y="5901072"/>
            <a:ext cx="913560" cy="82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6226-9A17-D14D-A21B-04F2DA27E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1200"/>
            <a:ext cx="9317536" cy="1447800"/>
          </a:xfrm>
        </p:spPr>
        <p:txBody>
          <a:bodyPr/>
          <a:lstStyle/>
          <a:p>
            <a:r>
              <a:rPr lang="en-US"/>
              <a:t>Town Hall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70FB4-7F81-D640-9D3A-B63FF0BBF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216" y="3581400"/>
            <a:ext cx="7180564" cy="1447800"/>
          </a:xfrm>
        </p:spPr>
        <p:txBody>
          <a:bodyPr/>
          <a:lstStyle/>
          <a:p>
            <a:endParaRPr lang="en-US" sz="1800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74BF3-490E-004D-BB60-9690350D74D7}"/>
              </a:ext>
            </a:extLst>
          </p:cNvPr>
          <p:cNvSpPr txBox="1"/>
          <p:nvPr/>
        </p:nvSpPr>
        <p:spPr>
          <a:xfrm>
            <a:off x="9433718" y="685800"/>
            <a:ext cx="240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September 6, 2022</a:t>
            </a:r>
          </a:p>
        </p:txBody>
      </p:sp>
    </p:spTree>
    <p:extLst>
      <p:ext uri="{BB962C8B-B14F-4D97-AF65-F5344CB8AC3E}">
        <p14:creationId xmlns:p14="http://schemas.microsoft.com/office/powerpoint/2010/main" val="22293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1079E0-257E-0044-4CC9-78E35418D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Open discussion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0FE0CA7-671E-99E0-E27D-CE8BEAF7D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98550"/>
            <a:ext cx="6508750" cy="5327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indent="-171450"/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8C60A-F2EC-EF79-2C19-D1040C887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2159" y="127408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19BDE2C-8491-C7EF-BFAA-346CB6151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i="1" cap="none">
                <a:solidFill>
                  <a:schemeClr val="accent1">
                    <a:lumMod val="75000"/>
                  </a:schemeClr>
                </a:solidFill>
                <a:latin typeface="Century Gothic"/>
                <a:ea typeface="Verdana"/>
                <a:cs typeface="Arial"/>
              </a:rPr>
              <a:t>An inclusive, vibrant Public R1 University in a Gateway City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1079E0-257E-0044-4CC9-78E35418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Century Gothic"/>
                <a:cs typeface="Arial"/>
              </a:rPr>
              <a:t>A Vision for UMass Lowell:  Interconnected priorities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43279C-937C-2650-E7E3-5B6BCE422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06" y="1752600"/>
            <a:ext cx="9793140" cy="4521740"/>
          </a:xfrm>
        </p:spPr>
        <p:txBody>
          <a:bodyPr lIns="91440" tIns="45720" rIns="91440" bIns="45720" anchor="t">
            <a:normAutofit/>
          </a:bodyPr>
          <a:lstStyle/>
          <a:p>
            <a:pPr marL="742315" lvl="1" indent="-285115"/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Student Recruitment and Success</a:t>
            </a:r>
            <a:endParaRPr lang="en-US">
              <a:solidFill>
                <a:schemeClr val="tx1"/>
              </a:solidFill>
            </a:endParaRPr>
          </a:p>
          <a:p>
            <a:pPr marL="1142365" lvl="2" indent="-227965"/>
            <a:r>
              <a:rPr lang="en-US" sz="2200">
                <a:latin typeface="Times New Roman"/>
                <a:cs typeface="Times New Roman"/>
              </a:rPr>
              <a:t>Paid career experiences and student Return on Investment</a:t>
            </a:r>
          </a:p>
          <a:p>
            <a:pPr marL="1142365" lvl="2" indent="-227965"/>
            <a:r>
              <a:rPr lang="en-US" sz="2200">
                <a:latin typeface="Times New Roman"/>
                <a:cs typeface="Times New Roman"/>
              </a:rPr>
              <a:t>Student mental health education, tools &amp; resources</a:t>
            </a:r>
          </a:p>
          <a:p>
            <a:pPr marL="742315" lvl="1" indent="-285115"/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Our transition to R1 status</a:t>
            </a:r>
          </a:p>
          <a:p>
            <a:pPr marL="1142365" lvl="2" indent="-227965"/>
            <a:r>
              <a:rPr lang="en-US" sz="2200">
                <a:latin typeface="Times New Roman"/>
                <a:cs typeface="Times New Roman"/>
              </a:rPr>
              <a:t>Importance of reputation</a:t>
            </a:r>
          </a:p>
          <a:p>
            <a:pPr marL="1142365" lvl="2" indent="-227965"/>
            <a:r>
              <a:rPr lang="en-US" sz="2200">
                <a:latin typeface="Times New Roman"/>
                <a:cs typeface="Times New Roman"/>
              </a:rPr>
              <a:t>Offering our students the highest level of discovery and impact</a:t>
            </a:r>
          </a:p>
          <a:p>
            <a:pPr marL="742315" lvl="1" indent="-285115"/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Leveraging our community as a strength</a:t>
            </a:r>
          </a:p>
          <a:p>
            <a:pPr marL="1142365" lvl="2" indent="-227965"/>
            <a:r>
              <a:rPr lang="en-US" sz="2200">
                <a:latin typeface="Times New Roman"/>
                <a:cs typeface="Times New Roman"/>
              </a:rPr>
              <a:t>Diverse cultural opportunities</a:t>
            </a:r>
          </a:p>
          <a:p>
            <a:pPr marL="1142365" lvl="2" indent="-227965"/>
            <a:r>
              <a:rPr lang="en-US" sz="2200">
                <a:latin typeface="Times New Roman"/>
                <a:cs typeface="Times New Roman"/>
              </a:rPr>
              <a:t>Economic development and broad partnering opportunities</a:t>
            </a:r>
            <a:endParaRPr lang="en-US" sz="2200"/>
          </a:p>
          <a:p>
            <a:pPr marL="742315" lvl="1" indent="-285115"/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A diverse, welcoming and inclusive campus</a:t>
            </a:r>
          </a:p>
          <a:p>
            <a:pPr marL="742315" lvl="1" indent="-285115"/>
            <a:endParaRPr lang="en-US"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7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1079E0-257E-0044-4CC9-78E35418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Planning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E2F956-B620-D30A-CBFE-A7421EAAB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649841" y="1752600"/>
            <a:ext cx="4310245" cy="4267200"/>
          </a:xfrm>
          <a:prstGeom prst="rect">
            <a:avLst/>
          </a:prstGeom>
        </p:spPr>
        <p:txBody>
          <a:bodyPr/>
          <a:lstStyle>
            <a:lvl1pPr marL="342860" indent="-342860" algn="l" defTabSz="914293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6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Clr>
                <a:srgbClr val="00C0F3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Clr>
                <a:srgbClr val="00C0F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65000"/>
              <a:buFont typeface="Arial" pitchFamily="34" charset="0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57F1440-7E0E-1D47-5AA3-9CF6DB014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361849"/>
              </p:ext>
            </p:extLst>
          </p:nvPr>
        </p:nvGraphicFramePr>
        <p:xfrm>
          <a:off x="1172534" y="1335014"/>
          <a:ext cx="9875520" cy="448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86540">
                  <a:extLst>
                    <a:ext uri="{9D8B030D-6E8A-4147-A177-3AD203B41FA5}">
                      <a16:colId xmlns:a16="http://schemas.microsoft.com/office/drawing/2014/main" val="4241780202"/>
                    </a:ext>
                  </a:extLst>
                </a:gridCol>
                <a:gridCol w="4188980">
                  <a:extLst>
                    <a:ext uri="{9D8B030D-6E8A-4147-A177-3AD203B41FA5}">
                      <a16:colId xmlns:a16="http://schemas.microsoft.com/office/drawing/2014/main" val="1105349559"/>
                    </a:ext>
                  </a:extLst>
                </a:gridCol>
              </a:tblGrid>
              <a:tr h="497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Century Gothic" panose="020B0502020202020204" pitchFamily="34" charset="0"/>
                        </a:rPr>
                        <a:t>PROPOSED PROCESS &amp; TIMELINE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60944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2200">
                          <a:latin typeface="Times" pitchFamily="2" charset="0"/>
                        </a:rPr>
                        <a:t>Framing the Conversation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Early September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415964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Stakeholder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September – Early October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6995014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Benchmarking &amp; background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August – November (ongoing)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095350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Establish &amp; launch committee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October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96879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Assemble &amp; present draft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Early December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168679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Solicit feedback on draft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December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342154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Revise &amp; publish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Winter Break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148440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Present final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Times" pitchFamily="2" charset="0"/>
                        </a:rPr>
                        <a:t>Spring Semester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472170"/>
                  </a:ext>
                </a:extLst>
              </a:tr>
            </a:tbl>
          </a:graphicData>
        </a:graphic>
      </p:graphicFrame>
      <p:grpSp>
        <p:nvGrpSpPr>
          <p:cNvPr id="16" name="Group 15" descr="check marks">
            <a:extLst>
              <a:ext uri="{FF2B5EF4-FFF2-40B4-BE49-F238E27FC236}">
                <a16:creationId xmlns:a16="http://schemas.microsoft.com/office/drawing/2014/main" id="{E84E3AFB-567E-09E0-60F7-1B5F7F0D553D}"/>
              </a:ext>
            </a:extLst>
          </p:cNvPr>
          <p:cNvGrpSpPr/>
          <p:nvPr/>
        </p:nvGrpSpPr>
        <p:grpSpPr>
          <a:xfrm>
            <a:off x="10511694" y="1842752"/>
            <a:ext cx="453306" cy="1502536"/>
            <a:chOff x="10511694" y="1842752"/>
            <a:chExt cx="453306" cy="1502536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F7CABE85-942D-718E-EFB7-B047AD924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694" y="1842752"/>
              <a:ext cx="453306" cy="475445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4AAD1B2A-596E-AF23-22E6-549FEA844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694" y="2343955"/>
              <a:ext cx="453306" cy="475445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9681F051-FF4A-7C42-D5C4-C95A95B4B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694" y="2869843"/>
              <a:ext cx="453306" cy="475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2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1079E0-257E-0044-4CC9-78E35418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32592"/>
            <a:ext cx="10972958" cy="639762"/>
          </a:xfrm>
        </p:spPr>
        <p:txBody>
          <a:bodyPr/>
          <a:lstStyle/>
          <a:p>
            <a:r>
              <a:rPr lang="en-US"/>
              <a:t>enrollment &amp; Budget impact</a:t>
            </a:r>
          </a:p>
        </p:txBody>
      </p:sp>
      <p:graphicFrame>
        <p:nvGraphicFramePr>
          <p:cNvPr id="3" name="Chart 2" descr="enrollment &amp; budget impact">
            <a:extLst>
              <a:ext uri="{FF2B5EF4-FFF2-40B4-BE49-F238E27FC236}">
                <a16:creationId xmlns:a16="http://schemas.microsoft.com/office/drawing/2014/main" id="{664B9BD7-B949-F740-9F81-2892AA9D4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07927"/>
              </p:ext>
            </p:extLst>
          </p:nvPr>
        </p:nvGraphicFramePr>
        <p:xfrm>
          <a:off x="1762606" y="517235"/>
          <a:ext cx="8666788" cy="628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202969D-DB5E-7C77-20BB-9DD270A51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03245" y="671059"/>
            <a:ext cx="2079744" cy="5745783"/>
            <a:chOff x="8203245" y="671059"/>
            <a:chExt cx="2079744" cy="57457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D27D18-252E-DC89-1321-FC48EB282E69}"/>
                </a:ext>
              </a:extLst>
            </p:cNvPr>
            <p:cNvSpPr/>
            <p:nvPr/>
          </p:nvSpPr>
          <p:spPr>
            <a:xfrm>
              <a:off x="8310395" y="671059"/>
              <a:ext cx="1972594" cy="5745783"/>
            </a:xfrm>
            <a:prstGeom prst="rect">
              <a:avLst/>
            </a:prstGeom>
            <a:solidFill>
              <a:srgbClr val="FFFF00">
                <a:alpha val="1994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C31748-E444-4BCA-D3B1-F85A7FDB6510}"/>
                </a:ext>
              </a:extLst>
            </p:cNvPr>
            <p:cNvGrpSpPr/>
            <p:nvPr/>
          </p:nvGrpSpPr>
          <p:grpSpPr>
            <a:xfrm>
              <a:off x="8203245" y="671059"/>
              <a:ext cx="1363159" cy="5141686"/>
              <a:chOff x="8203245" y="671059"/>
              <a:chExt cx="1363159" cy="5141686"/>
            </a:xfrm>
          </p:grpSpPr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325E6FC8-EB4B-3D29-39A5-12E94098E5FC}"/>
                  </a:ext>
                </a:extLst>
              </p:cNvPr>
              <p:cNvSpPr txBox="1"/>
              <p:nvPr/>
            </p:nvSpPr>
            <p:spPr>
              <a:xfrm>
                <a:off x="8652751" y="671059"/>
                <a:ext cx="913653" cy="307316"/>
              </a:xfrm>
              <a:prstGeom prst="rect">
                <a:avLst/>
              </a:prstGeom>
            </p:spPr>
            <p:txBody>
              <a:bodyPr wrap="none" lIns="91440" tIns="45720" rIns="91440" bIns="45720" rtlCol="0" anchor="t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/>
                  <a:t>Sept. 7</a:t>
                </a:r>
              </a:p>
            </p:txBody>
          </p:sp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2A73CBA8-9111-5421-D65B-291C4D467DE7}"/>
                  </a:ext>
                </a:extLst>
              </p:cNvPr>
              <p:cNvSpPr txBox="1"/>
              <p:nvPr/>
            </p:nvSpPr>
            <p:spPr>
              <a:xfrm>
                <a:off x="8203245" y="1463055"/>
                <a:ext cx="407599" cy="245890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FF0000"/>
                    </a:solidFill>
                  </a:rPr>
                  <a:t>10,322</a:t>
                </a:r>
              </a:p>
            </p:txBody>
          </p:sp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0E904BA9-4C17-1E12-A5AA-A29109D17FD0}"/>
                  </a:ext>
                </a:extLst>
              </p:cNvPr>
              <p:cNvSpPr txBox="1"/>
              <p:nvPr/>
            </p:nvSpPr>
            <p:spPr>
              <a:xfrm>
                <a:off x="8346338" y="4109279"/>
                <a:ext cx="422939" cy="307316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FF0000"/>
                    </a:solidFill>
                  </a:rPr>
                  <a:t>4799</a:t>
                </a:r>
              </a:p>
            </p:txBody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FF01981B-802A-F408-25A9-B0617A6C0633}"/>
                  </a:ext>
                </a:extLst>
              </p:cNvPr>
              <p:cNvSpPr txBox="1"/>
              <p:nvPr/>
            </p:nvSpPr>
            <p:spPr>
              <a:xfrm>
                <a:off x="8357317" y="5426342"/>
                <a:ext cx="422939" cy="256190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>
                    <a:solidFill>
                      <a:srgbClr val="FF0000"/>
                    </a:solidFill>
                  </a:rPr>
                  <a:t>2015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0A9081B-492F-BD4E-5EB6-0FC2B6BDAB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3659" y="1074821"/>
                <a:ext cx="0" cy="473792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9029FEA-9039-1C84-ED67-2D5AAE99D4B7}"/>
                  </a:ext>
                </a:extLst>
              </p:cNvPr>
              <p:cNvSpPr/>
              <p:nvPr/>
            </p:nvSpPr>
            <p:spPr>
              <a:xfrm>
                <a:off x="9037222" y="5345660"/>
                <a:ext cx="146468" cy="1613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D0AAD01-7AF6-A8DA-583C-99973E6B9FC3}"/>
                  </a:ext>
                </a:extLst>
              </p:cNvPr>
              <p:cNvSpPr/>
              <p:nvPr/>
            </p:nvSpPr>
            <p:spPr>
              <a:xfrm>
                <a:off x="9030425" y="1350975"/>
                <a:ext cx="146468" cy="1613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5B37219-D0A4-685A-2AA0-68D63781B923}"/>
                  </a:ext>
                </a:extLst>
              </p:cNvPr>
              <p:cNvSpPr/>
              <p:nvPr/>
            </p:nvSpPr>
            <p:spPr>
              <a:xfrm>
                <a:off x="9023134" y="4028596"/>
                <a:ext cx="146468" cy="1613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58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fy23 revenues">
            <a:extLst>
              <a:ext uri="{FF2B5EF4-FFF2-40B4-BE49-F238E27FC236}">
                <a16:creationId xmlns:a16="http://schemas.microsoft.com/office/drawing/2014/main" id="{DD4919DD-226B-22A2-E569-3D1744674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420278"/>
              </p:ext>
            </p:extLst>
          </p:nvPr>
        </p:nvGraphicFramePr>
        <p:xfrm>
          <a:off x="61623" y="945422"/>
          <a:ext cx="11979261" cy="606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5F73D1-9985-1FE2-CCDC-17766882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72" y="54424"/>
            <a:ext cx="10694457" cy="838200"/>
          </a:xfrm>
        </p:spPr>
        <p:txBody>
          <a:bodyPr/>
          <a:lstStyle/>
          <a:p>
            <a:r>
              <a:rPr lang="en-US"/>
              <a:t>FY23 Revenues </a:t>
            </a:r>
          </a:p>
        </p:txBody>
      </p:sp>
      <p:grpSp>
        <p:nvGrpSpPr>
          <p:cNvPr id="12" name="Group 11" descr="fy23 revenues">
            <a:extLst>
              <a:ext uri="{FF2B5EF4-FFF2-40B4-BE49-F238E27FC236}">
                <a16:creationId xmlns:a16="http://schemas.microsoft.com/office/drawing/2014/main" id="{DB82FE3F-F02F-D082-0D72-F8D1A8A1B73D}"/>
              </a:ext>
            </a:extLst>
          </p:cNvPr>
          <p:cNvGrpSpPr/>
          <p:nvPr/>
        </p:nvGrpSpPr>
        <p:grpSpPr>
          <a:xfrm>
            <a:off x="5828540" y="2719714"/>
            <a:ext cx="2603500" cy="1230313"/>
            <a:chOff x="0" y="0"/>
            <a:chExt cx="2603500" cy="123031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E4CBAF-7A4C-714F-3C20-198260A8B622}"/>
                </a:ext>
              </a:extLst>
            </p:cNvPr>
            <p:cNvCxnSpPr/>
            <p:nvPr/>
          </p:nvCxnSpPr>
          <p:spPr>
            <a:xfrm flipV="1">
              <a:off x="0" y="0"/>
              <a:ext cx="2365375" cy="10795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30E860-1E69-A24E-A3C4-C88FE74D23D4}"/>
                </a:ext>
              </a:extLst>
            </p:cNvPr>
            <p:cNvCxnSpPr/>
            <p:nvPr/>
          </p:nvCxnSpPr>
          <p:spPr>
            <a:xfrm>
              <a:off x="9525" y="1073150"/>
              <a:ext cx="2593975" cy="1571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B07A107D-B68F-B6F4-B32A-C1D4A6CA1B4C}"/>
              </a:ext>
            </a:extLst>
          </p:cNvPr>
          <p:cNvSpPr txBox="1"/>
          <p:nvPr/>
        </p:nvSpPr>
        <p:spPr>
          <a:xfrm>
            <a:off x="8094992" y="2298404"/>
            <a:ext cx="3447162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Financial Aid</a:t>
            </a:r>
            <a:r>
              <a:rPr lang="en-US" sz="2000" b="1" baseline="0"/>
              <a:t> and Scholarships,</a:t>
            </a:r>
          </a:p>
          <a:p>
            <a:pPr algn="ctr"/>
            <a:r>
              <a:rPr lang="en-US" sz="2000" b="1" baseline="0"/>
              <a:t>-$67M</a:t>
            </a:r>
            <a:endParaRPr lang="en-US" sz="2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09127-1D2B-CB6F-FA08-F4EE347BF148}"/>
              </a:ext>
            </a:extLst>
          </p:cNvPr>
          <p:cNvSpPr txBox="1"/>
          <p:nvPr/>
        </p:nvSpPr>
        <p:spPr>
          <a:xfrm>
            <a:off x="2251046" y="4056329"/>
            <a:ext cx="1104550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cs typeface="Calibri"/>
              </a:rPr>
              <a:t>(</a:t>
            </a:r>
            <a:r>
              <a:rPr lang="en-US" sz="2000" b="1">
                <a:solidFill>
                  <a:srgbClr val="7030A0"/>
                </a:solidFill>
                <a:cs typeface="Calibri"/>
              </a:rPr>
              <a:t>Up +</a:t>
            </a:r>
            <a:r>
              <a:rPr lang="en-US" sz="2000" b="1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4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fy23 expenses">
            <a:extLst>
              <a:ext uri="{FF2B5EF4-FFF2-40B4-BE49-F238E27FC236}">
                <a16:creationId xmlns:a16="http://schemas.microsoft.com/office/drawing/2014/main" id="{196718A9-417D-384F-83D7-3B429270D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252901"/>
              </p:ext>
            </p:extLst>
          </p:nvPr>
        </p:nvGraphicFramePr>
        <p:xfrm>
          <a:off x="748771" y="751915"/>
          <a:ext cx="10033374" cy="589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5F73D1-9985-1FE2-CCDC-17766882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72" y="54424"/>
            <a:ext cx="10694457" cy="838200"/>
          </a:xfrm>
        </p:spPr>
        <p:txBody>
          <a:bodyPr/>
          <a:lstStyle/>
          <a:p>
            <a:r>
              <a:rPr lang="en-US"/>
              <a:t>FY23 Expenses</a:t>
            </a:r>
          </a:p>
        </p:txBody>
      </p:sp>
    </p:spTree>
    <p:extLst>
      <p:ext uri="{BB962C8B-B14F-4D97-AF65-F5344CB8AC3E}">
        <p14:creationId xmlns:p14="http://schemas.microsoft.com/office/powerpoint/2010/main" val="38960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2" descr="East Campus aerial photo">
            <a:extLst>
              <a:ext uri="{FF2B5EF4-FFF2-40B4-BE49-F238E27FC236}">
                <a16:creationId xmlns:a16="http://schemas.microsoft.com/office/drawing/2014/main" id="{E3A4D9C6-A47F-1741-BD19-0C5B90A6B2E3}"/>
              </a:ext>
            </a:extLst>
          </p:cNvPr>
          <p:cNvSpPr/>
          <p:nvPr/>
        </p:nvSpPr>
        <p:spPr>
          <a:xfrm>
            <a:off x="3733800" y="1066801"/>
            <a:ext cx="3970094" cy="4466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" descr="East Campus aerial photo">
            <a:extLst>
              <a:ext uri="{FF2B5EF4-FFF2-40B4-BE49-F238E27FC236}">
                <a16:creationId xmlns:a16="http://schemas.microsoft.com/office/drawing/2014/main" id="{488E5657-5560-A949-A9A5-6C29E9D9327D}"/>
              </a:ext>
            </a:extLst>
          </p:cNvPr>
          <p:cNvSpPr/>
          <p:nvPr/>
        </p:nvSpPr>
        <p:spPr>
          <a:xfrm>
            <a:off x="7696201" y="1066801"/>
            <a:ext cx="3970095" cy="4466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D7EE22A2-73BD-2540-97DD-613E12824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5764" y="2440587"/>
            <a:ext cx="721688" cy="155091"/>
          </a:xfrm>
          <a:custGeom>
            <a:avLst/>
            <a:gdLst/>
            <a:ahLst/>
            <a:cxnLst/>
            <a:rect l="l" t="t" r="r" b="b"/>
            <a:pathLst>
              <a:path w="1412875" h="329564">
                <a:moveTo>
                  <a:pt x="886968" y="0"/>
                </a:moveTo>
                <a:lnTo>
                  <a:pt x="0" y="169164"/>
                </a:lnTo>
                <a:lnTo>
                  <a:pt x="73152" y="187452"/>
                </a:lnTo>
                <a:lnTo>
                  <a:pt x="86868" y="329184"/>
                </a:lnTo>
                <a:lnTo>
                  <a:pt x="292608" y="283464"/>
                </a:lnTo>
                <a:lnTo>
                  <a:pt x="416052" y="283464"/>
                </a:lnTo>
                <a:lnTo>
                  <a:pt x="475488" y="214884"/>
                </a:lnTo>
                <a:lnTo>
                  <a:pt x="784860" y="214884"/>
                </a:lnTo>
                <a:lnTo>
                  <a:pt x="873252" y="196596"/>
                </a:lnTo>
                <a:lnTo>
                  <a:pt x="946546" y="165234"/>
                </a:lnTo>
                <a:lnTo>
                  <a:pt x="996696" y="151447"/>
                </a:lnTo>
                <a:lnTo>
                  <a:pt x="1196617" y="151447"/>
                </a:lnTo>
                <a:lnTo>
                  <a:pt x="1412748" y="114300"/>
                </a:lnTo>
                <a:lnTo>
                  <a:pt x="886968" y="0"/>
                </a:lnTo>
                <a:close/>
              </a:path>
              <a:path w="1412875" h="329564">
                <a:moveTo>
                  <a:pt x="784860" y="214884"/>
                </a:moveTo>
                <a:lnTo>
                  <a:pt x="475488" y="214884"/>
                </a:lnTo>
                <a:lnTo>
                  <a:pt x="608076" y="251460"/>
                </a:lnTo>
                <a:lnTo>
                  <a:pt x="784860" y="214884"/>
                </a:lnTo>
                <a:close/>
              </a:path>
              <a:path w="1412875" h="329564">
                <a:moveTo>
                  <a:pt x="1196617" y="151447"/>
                </a:moveTo>
                <a:lnTo>
                  <a:pt x="996696" y="151447"/>
                </a:lnTo>
                <a:lnTo>
                  <a:pt x="1046845" y="152233"/>
                </a:lnTo>
                <a:lnTo>
                  <a:pt x="1120140" y="164592"/>
                </a:lnTo>
                <a:lnTo>
                  <a:pt x="1196617" y="151447"/>
                </a:lnTo>
                <a:close/>
              </a:path>
            </a:pathLst>
          </a:custGeom>
          <a:solidFill>
            <a:srgbClr val="47F2FF">
              <a:alpha val="749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5E5C8382-DB27-F843-B8F6-19B007168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4147" y="2794499"/>
            <a:ext cx="720390" cy="195433"/>
          </a:xfrm>
          <a:custGeom>
            <a:avLst/>
            <a:gdLst/>
            <a:ahLst/>
            <a:cxnLst/>
            <a:rect l="l" t="t" r="r" b="b"/>
            <a:pathLst>
              <a:path w="1410334" h="415289">
                <a:moveTo>
                  <a:pt x="1409890" y="0"/>
                </a:moveTo>
                <a:lnTo>
                  <a:pt x="1231582" y="0"/>
                </a:lnTo>
                <a:lnTo>
                  <a:pt x="97726" y="242316"/>
                </a:lnTo>
                <a:lnTo>
                  <a:pt x="1928" y="281017"/>
                </a:lnTo>
                <a:lnTo>
                  <a:pt x="0" y="311896"/>
                </a:lnTo>
                <a:lnTo>
                  <a:pt x="118943" y="351133"/>
                </a:lnTo>
                <a:lnTo>
                  <a:pt x="385762" y="414909"/>
                </a:lnTo>
                <a:lnTo>
                  <a:pt x="385762" y="242316"/>
                </a:lnTo>
                <a:lnTo>
                  <a:pt x="523684" y="242316"/>
                </a:lnTo>
                <a:lnTo>
                  <a:pt x="943546" y="155448"/>
                </a:lnTo>
                <a:lnTo>
                  <a:pt x="943546" y="96012"/>
                </a:lnTo>
                <a:lnTo>
                  <a:pt x="1409890" y="0"/>
                </a:lnTo>
                <a:close/>
              </a:path>
              <a:path w="1410334" h="415289">
                <a:moveTo>
                  <a:pt x="523684" y="242316"/>
                </a:moveTo>
                <a:lnTo>
                  <a:pt x="413194" y="242316"/>
                </a:lnTo>
                <a:lnTo>
                  <a:pt x="413194" y="265176"/>
                </a:lnTo>
                <a:lnTo>
                  <a:pt x="523684" y="242316"/>
                </a:lnTo>
                <a:close/>
              </a:path>
            </a:pathLst>
          </a:custGeom>
          <a:solidFill>
            <a:srgbClr val="47F2FF">
              <a:alpha val="7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604B3623-3D8F-8B49-AC1E-F88C79D9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0130" y="2915974"/>
            <a:ext cx="448582" cy="317952"/>
          </a:xfrm>
          <a:custGeom>
            <a:avLst/>
            <a:gdLst/>
            <a:ahLst/>
            <a:cxnLst/>
            <a:rect l="l" t="t" r="r" b="b"/>
            <a:pathLst>
              <a:path w="878204" h="675639">
                <a:moveTo>
                  <a:pt x="877824" y="286893"/>
                </a:moveTo>
                <a:lnTo>
                  <a:pt x="260604" y="286893"/>
                </a:lnTo>
                <a:lnTo>
                  <a:pt x="283464" y="288036"/>
                </a:lnTo>
                <a:lnTo>
                  <a:pt x="338328" y="306324"/>
                </a:lnTo>
                <a:lnTo>
                  <a:pt x="338328" y="332803"/>
                </a:lnTo>
                <a:lnTo>
                  <a:pt x="758952" y="458343"/>
                </a:lnTo>
                <a:lnTo>
                  <a:pt x="740664" y="475488"/>
                </a:lnTo>
                <a:lnTo>
                  <a:pt x="740664" y="653796"/>
                </a:lnTo>
                <a:lnTo>
                  <a:pt x="763524" y="658368"/>
                </a:lnTo>
                <a:lnTo>
                  <a:pt x="877824" y="675356"/>
                </a:lnTo>
                <a:lnTo>
                  <a:pt x="877824" y="286893"/>
                </a:lnTo>
                <a:close/>
              </a:path>
              <a:path w="878204" h="675639">
                <a:moveTo>
                  <a:pt x="877824" y="0"/>
                </a:moveTo>
                <a:lnTo>
                  <a:pt x="0" y="260604"/>
                </a:lnTo>
                <a:lnTo>
                  <a:pt x="0" y="301752"/>
                </a:lnTo>
                <a:lnTo>
                  <a:pt x="59436" y="310896"/>
                </a:lnTo>
                <a:lnTo>
                  <a:pt x="59436" y="347472"/>
                </a:lnTo>
                <a:lnTo>
                  <a:pt x="260604" y="286893"/>
                </a:lnTo>
                <a:lnTo>
                  <a:pt x="877824" y="286893"/>
                </a:lnTo>
                <a:lnTo>
                  <a:pt x="877824" y="0"/>
                </a:lnTo>
                <a:close/>
              </a:path>
            </a:pathLst>
          </a:custGeom>
          <a:solidFill>
            <a:srgbClr val="47F2FF">
              <a:alpha val="749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8B39E728-72EC-7D41-BC37-E900502F1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4216" y="2908533"/>
            <a:ext cx="593892" cy="319745"/>
          </a:xfrm>
          <a:custGeom>
            <a:avLst/>
            <a:gdLst/>
            <a:ahLst/>
            <a:cxnLst/>
            <a:rect l="l" t="t" r="r" b="b"/>
            <a:pathLst>
              <a:path w="1162685" h="679450">
                <a:moveTo>
                  <a:pt x="0" y="0"/>
                </a:moveTo>
                <a:lnTo>
                  <a:pt x="0" y="675356"/>
                </a:lnTo>
                <a:lnTo>
                  <a:pt x="18359" y="678084"/>
                </a:lnTo>
                <a:lnTo>
                  <a:pt x="106870" y="678942"/>
                </a:lnTo>
                <a:lnTo>
                  <a:pt x="191095" y="655796"/>
                </a:lnTo>
                <a:lnTo>
                  <a:pt x="310895" y="603504"/>
                </a:lnTo>
                <a:lnTo>
                  <a:pt x="1152144" y="347472"/>
                </a:lnTo>
                <a:lnTo>
                  <a:pt x="1162180" y="335756"/>
                </a:lnTo>
                <a:lnTo>
                  <a:pt x="1146714" y="322326"/>
                </a:lnTo>
                <a:lnTo>
                  <a:pt x="1088814" y="298608"/>
                </a:lnTo>
                <a:lnTo>
                  <a:pt x="97155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47F2FF">
              <a:alpha val="749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1">
            <a:extLst>
              <a:ext uri="{FF2B5EF4-FFF2-40B4-BE49-F238E27FC236}">
                <a16:creationId xmlns:a16="http://schemas.microsoft.com/office/drawing/2014/main" id="{D442E410-E1B4-4040-B3AE-B44E49F2B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1" y="2926674"/>
            <a:ext cx="1424563" cy="426127"/>
          </a:xfrm>
          <a:custGeom>
            <a:avLst/>
            <a:gdLst/>
            <a:ahLst/>
            <a:cxnLst/>
            <a:rect l="l" t="t" r="r" b="b"/>
            <a:pathLst>
              <a:path w="2788920" h="905510">
                <a:moveTo>
                  <a:pt x="1089655" y="213883"/>
                </a:moveTo>
                <a:lnTo>
                  <a:pt x="811244" y="213883"/>
                </a:lnTo>
                <a:lnTo>
                  <a:pt x="1078992" y="243459"/>
                </a:lnTo>
                <a:lnTo>
                  <a:pt x="1264443" y="336470"/>
                </a:lnTo>
                <a:lnTo>
                  <a:pt x="1472184" y="521208"/>
                </a:lnTo>
                <a:lnTo>
                  <a:pt x="1609344" y="521208"/>
                </a:lnTo>
                <a:lnTo>
                  <a:pt x="1883664" y="585216"/>
                </a:lnTo>
                <a:lnTo>
                  <a:pt x="1837944" y="813816"/>
                </a:lnTo>
                <a:lnTo>
                  <a:pt x="2240280" y="905256"/>
                </a:lnTo>
                <a:lnTo>
                  <a:pt x="2468880" y="786384"/>
                </a:lnTo>
                <a:lnTo>
                  <a:pt x="2705217" y="786384"/>
                </a:lnTo>
                <a:lnTo>
                  <a:pt x="2788920" y="722376"/>
                </a:lnTo>
                <a:lnTo>
                  <a:pt x="1089655" y="213883"/>
                </a:lnTo>
                <a:close/>
              </a:path>
              <a:path w="2788920" h="905510">
                <a:moveTo>
                  <a:pt x="2705217" y="786384"/>
                </a:moveTo>
                <a:lnTo>
                  <a:pt x="2468880" y="786384"/>
                </a:lnTo>
                <a:lnTo>
                  <a:pt x="2633472" y="841248"/>
                </a:lnTo>
                <a:lnTo>
                  <a:pt x="2705217" y="786384"/>
                </a:lnTo>
                <a:close/>
              </a:path>
              <a:path w="2788920" h="905510">
                <a:moveTo>
                  <a:pt x="374904" y="0"/>
                </a:moveTo>
                <a:lnTo>
                  <a:pt x="0" y="164592"/>
                </a:lnTo>
                <a:lnTo>
                  <a:pt x="0" y="219456"/>
                </a:lnTo>
                <a:lnTo>
                  <a:pt x="146304" y="155448"/>
                </a:lnTo>
                <a:lnTo>
                  <a:pt x="894375" y="155448"/>
                </a:lnTo>
                <a:lnTo>
                  <a:pt x="374904" y="0"/>
                </a:lnTo>
                <a:close/>
              </a:path>
              <a:path w="2788920" h="905510">
                <a:moveTo>
                  <a:pt x="894375" y="155448"/>
                </a:moveTo>
                <a:lnTo>
                  <a:pt x="146304" y="155448"/>
                </a:lnTo>
                <a:lnTo>
                  <a:pt x="356616" y="219456"/>
                </a:lnTo>
                <a:lnTo>
                  <a:pt x="811244" y="213883"/>
                </a:lnTo>
                <a:lnTo>
                  <a:pt x="1089655" y="213883"/>
                </a:lnTo>
                <a:lnTo>
                  <a:pt x="894375" y="155448"/>
                </a:lnTo>
                <a:close/>
              </a:path>
            </a:pathLst>
          </a:custGeom>
          <a:solidFill>
            <a:srgbClr val="47F2FF">
              <a:alpha val="7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E42E1730-6C50-9E44-8982-64A20CA5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00" y="3347112"/>
            <a:ext cx="1662964" cy="996289"/>
          </a:xfrm>
          <a:custGeom>
            <a:avLst/>
            <a:gdLst/>
            <a:ahLst/>
            <a:cxnLst/>
            <a:rect l="l" t="t" r="r" b="b"/>
            <a:pathLst>
              <a:path w="3255645" h="2117090">
                <a:moveTo>
                  <a:pt x="1426464" y="0"/>
                </a:moveTo>
                <a:lnTo>
                  <a:pt x="164592" y="896111"/>
                </a:lnTo>
                <a:lnTo>
                  <a:pt x="41148" y="992409"/>
                </a:lnTo>
                <a:lnTo>
                  <a:pt x="0" y="1049273"/>
                </a:lnTo>
                <a:lnTo>
                  <a:pt x="41148" y="1088993"/>
                </a:lnTo>
                <a:lnTo>
                  <a:pt x="164592" y="1133855"/>
                </a:lnTo>
                <a:lnTo>
                  <a:pt x="327469" y="1202435"/>
                </a:lnTo>
                <a:lnTo>
                  <a:pt x="438912" y="1271015"/>
                </a:lnTo>
                <a:lnTo>
                  <a:pt x="550354" y="1380743"/>
                </a:lnTo>
                <a:lnTo>
                  <a:pt x="713232" y="1572767"/>
                </a:lnTo>
                <a:lnTo>
                  <a:pt x="739235" y="1637061"/>
                </a:lnTo>
                <a:lnTo>
                  <a:pt x="784098" y="1675637"/>
                </a:lnTo>
                <a:lnTo>
                  <a:pt x="880395" y="1703927"/>
                </a:lnTo>
                <a:lnTo>
                  <a:pt x="1060704" y="1737359"/>
                </a:lnTo>
                <a:lnTo>
                  <a:pt x="1865376" y="2048255"/>
                </a:lnTo>
                <a:lnTo>
                  <a:pt x="2003393" y="2099691"/>
                </a:lnTo>
                <a:lnTo>
                  <a:pt x="2077974" y="2116835"/>
                </a:lnTo>
                <a:lnTo>
                  <a:pt x="2114835" y="2099691"/>
                </a:lnTo>
                <a:lnTo>
                  <a:pt x="2139696" y="2048255"/>
                </a:lnTo>
                <a:lnTo>
                  <a:pt x="3255264" y="603503"/>
                </a:lnTo>
                <a:lnTo>
                  <a:pt x="2999232" y="603503"/>
                </a:lnTo>
                <a:lnTo>
                  <a:pt x="2697480" y="493775"/>
                </a:lnTo>
                <a:lnTo>
                  <a:pt x="2907792" y="274319"/>
                </a:lnTo>
                <a:lnTo>
                  <a:pt x="2706624" y="219455"/>
                </a:lnTo>
                <a:lnTo>
                  <a:pt x="2139696" y="219455"/>
                </a:lnTo>
                <a:lnTo>
                  <a:pt x="1426464" y="0"/>
                </a:lnTo>
                <a:close/>
              </a:path>
              <a:path w="3255645" h="2117090">
                <a:moveTo>
                  <a:pt x="2304288" y="109727"/>
                </a:moveTo>
                <a:lnTo>
                  <a:pt x="2139696" y="219455"/>
                </a:lnTo>
                <a:lnTo>
                  <a:pt x="2706624" y="219455"/>
                </a:lnTo>
                <a:lnTo>
                  <a:pt x="2304288" y="109727"/>
                </a:lnTo>
                <a:close/>
              </a:path>
            </a:pathLst>
          </a:custGeom>
          <a:solidFill>
            <a:srgbClr val="47F2FF">
              <a:alpha val="7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363" y="136952"/>
            <a:ext cx="11727289" cy="8382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Campus Updates: East Campus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137651-57DC-4245-B37D-010C69BD3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7487" y="1299289"/>
            <a:ext cx="2599001" cy="890884"/>
            <a:chOff x="6116053" y="548623"/>
            <a:chExt cx="2599001" cy="890884"/>
          </a:xfrm>
        </p:grpSpPr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53E28383-CE55-5A4E-9536-8481757886CE}"/>
                </a:ext>
              </a:extLst>
            </p:cNvPr>
            <p:cNvSpPr txBox="1">
              <a:spLocks/>
            </p:cNvSpPr>
            <p:nvPr/>
          </p:nvSpPr>
          <p:spPr>
            <a:xfrm>
              <a:off x="6116053" y="548623"/>
              <a:ext cx="2327041" cy="636823"/>
            </a:xfrm>
            <a:prstGeom prst="rect">
              <a:avLst/>
            </a:prstGeom>
            <a:solidFill>
              <a:srgbClr val="0068B3"/>
            </a:solidFill>
          </p:spPr>
          <p:txBody>
            <a:bodyPr/>
            <a:lstStyle>
              <a:lvl1pPr marL="342860" indent="-342860" algn="l" defTabSz="914293" rtl="0" eaLnBrk="1" latinLnBrk="0" hangingPunct="1">
                <a:spcBef>
                  <a:spcPct val="20000"/>
                </a:spcBef>
                <a:buClr>
                  <a:srgbClr val="0070C0"/>
                </a:buClr>
                <a:buFont typeface="Arial" pitchFamily="34" charset="0"/>
                <a:buChar char="•"/>
                <a:defRPr sz="26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742863" indent="-285717" algn="l" defTabSz="914293" rtl="0" eaLnBrk="1" latinLnBrk="0" hangingPunct="1">
                <a:spcBef>
                  <a:spcPct val="20000"/>
                </a:spcBef>
                <a:buClr>
                  <a:srgbClr val="00C0F3"/>
                </a:buClr>
                <a:buFont typeface="Arial" pitchFamily="34" charset="0"/>
                <a:buChar char="–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1142867" indent="-228573" algn="l" defTabSz="914293" rtl="0" eaLnBrk="1" latinLnBrk="0" hangingPunct="1">
                <a:spcBef>
                  <a:spcPct val="20000"/>
                </a:spcBef>
                <a:buClr>
                  <a:srgbClr val="00C0F3"/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600013" indent="-228573" algn="l" defTabSz="914293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 pitchFamily="34" charset="0"/>
                <a:buChar char="–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2057159" indent="-228573" algn="l" defTabSz="914293" rtl="0" eaLnBrk="1" latinLnBrk="0" hangingPunct="1">
                <a:spcBef>
                  <a:spcPct val="20000"/>
                </a:spcBef>
                <a:buClr>
                  <a:schemeClr val="bg1">
                    <a:lumMod val="65000"/>
                  </a:schemeClr>
                </a:buClr>
                <a:buSzPct val="65000"/>
                <a:buFont typeface="Arial" pitchFamily="34" charset="0"/>
                <a:buChar char="»"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514306" indent="-228573" algn="l" defTabSz="91429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53" indent="-228573" algn="l" defTabSz="91429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599" indent="-228573" algn="l" defTabSz="91429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46" indent="-228573" algn="l" defTabSz="91429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600" b="1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10 ACRES</a:t>
              </a:r>
              <a:endParaRPr lang="en-US" sz="5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CC8A2E-087E-7D45-B67A-0439791A981D}"/>
                </a:ext>
              </a:extLst>
            </p:cNvPr>
            <p:cNvSpPr txBox="1"/>
            <p:nvPr/>
          </p:nvSpPr>
          <p:spPr>
            <a:xfrm>
              <a:off x="6687341" y="1131730"/>
              <a:ext cx="2027713" cy="307777"/>
            </a:xfrm>
            <a:prstGeom prst="rect">
              <a:avLst/>
            </a:prstGeom>
            <a:solidFill>
              <a:srgbClr val="35B8F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APPROX. LAND AREA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524220-71B6-924A-A514-9FABC10AB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7486" y="2513698"/>
            <a:ext cx="3167714" cy="915302"/>
            <a:chOff x="6116053" y="548623"/>
            <a:chExt cx="3167714" cy="915302"/>
          </a:xfrm>
        </p:grpSpPr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F694AE53-6B40-E34B-AB81-F13DEA76FC79}"/>
                </a:ext>
              </a:extLst>
            </p:cNvPr>
            <p:cNvSpPr txBox="1">
              <a:spLocks/>
            </p:cNvSpPr>
            <p:nvPr/>
          </p:nvSpPr>
          <p:spPr>
            <a:xfrm>
              <a:off x="6116053" y="548623"/>
              <a:ext cx="2860441" cy="636823"/>
            </a:xfrm>
            <a:prstGeom prst="rect">
              <a:avLst/>
            </a:prstGeom>
            <a:solidFill>
              <a:srgbClr val="0068B3"/>
            </a:solidFill>
          </p:spPr>
          <p:txBody>
            <a:bodyPr/>
            <a:lstStyle>
              <a:lvl1pPr marL="342860" indent="-342860" algn="l" defTabSz="914293" rtl="0" eaLnBrk="1" latinLnBrk="0" hangingPunct="1">
                <a:spcBef>
                  <a:spcPct val="20000"/>
                </a:spcBef>
                <a:buClr>
                  <a:srgbClr val="0070C0"/>
                </a:buClr>
                <a:buFont typeface="Arial" pitchFamily="34" charset="0"/>
                <a:buChar char="•"/>
                <a:defRPr sz="26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742863" indent="-285717" algn="l" defTabSz="914293" rtl="0" eaLnBrk="1" latinLnBrk="0" hangingPunct="1">
                <a:spcBef>
                  <a:spcPct val="20000"/>
                </a:spcBef>
                <a:buClr>
                  <a:srgbClr val="00C0F3"/>
                </a:buClr>
                <a:buFont typeface="Arial" pitchFamily="34" charset="0"/>
                <a:buChar char="–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1142867" indent="-228573" algn="l" defTabSz="914293" rtl="0" eaLnBrk="1" latinLnBrk="0" hangingPunct="1">
                <a:spcBef>
                  <a:spcPct val="20000"/>
                </a:spcBef>
                <a:buClr>
                  <a:srgbClr val="00C0F3"/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600013" indent="-228573" algn="l" defTabSz="914293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Arial" pitchFamily="34" charset="0"/>
                <a:buChar char="–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2057159" indent="-228573" algn="l" defTabSz="914293" rtl="0" eaLnBrk="1" latinLnBrk="0" hangingPunct="1">
                <a:spcBef>
                  <a:spcPct val="20000"/>
                </a:spcBef>
                <a:buClr>
                  <a:schemeClr val="bg1">
                    <a:lumMod val="65000"/>
                  </a:schemeClr>
                </a:buClr>
                <a:buSzPct val="65000"/>
                <a:buFont typeface="Arial" pitchFamily="34" charset="0"/>
                <a:buChar char="»"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514306" indent="-228573" algn="l" defTabSz="91429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53" indent="-228573" algn="l" defTabSz="91429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599" indent="-228573" algn="l" defTabSz="91429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46" indent="-228573" algn="l" defTabSz="91429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600" b="1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1,079,040 SF</a:t>
              </a:r>
              <a:endParaRPr lang="en-US" sz="5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9FC99D-DB2E-A54F-B2E7-F373B0277ADD}"/>
                </a:ext>
              </a:extLst>
            </p:cNvPr>
            <p:cNvSpPr txBox="1"/>
            <p:nvPr/>
          </p:nvSpPr>
          <p:spPr>
            <a:xfrm>
              <a:off x="6874536" y="1156148"/>
              <a:ext cx="2409231" cy="307777"/>
            </a:xfrm>
            <a:prstGeom prst="rect">
              <a:avLst/>
            </a:prstGeom>
            <a:solidFill>
              <a:srgbClr val="00B0F0">
                <a:alpha val="90000"/>
              </a:srgb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POTENTIAL DEVELOPMENT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CBF5526-C5E0-FE47-85AC-88C6042C97FA}"/>
              </a:ext>
            </a:extLst>
          </p:cNvPr>
          <p:cNvSpPr/>
          <p:nvPr/>
        </p:nvSpPr>
        <p:spPr>
          <a:xfrm>
            <a:off x="6784139" y="1892329"/>
            <a:ext cx="497563" cy="4975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D26542-0778-2C4F-8A45-D42632C97C5F}"/>
              </a:ext>
            </a:extLst>
          </p:cNvPr>
          <p:cNvSpPr/>
          <p:nvPr/>
        </p:nvSpPr>
        <p:spPr>
          <a:xfrm>
            <a:off x="6182365" y="2595411"/>
            <a:ext cx="497563" cy="4975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15E3FE-10D7-2F4A-AA5B-5B20303FD9D8}"/>
              </a:ext>
            </a:extLst>
          </p:cNvPr>
          <p:cNvSpPr/>
          <p:nvPr/>
        </p:nvSpPr>
        <p:spPr>
          <a:xfrm>
            <a:off x="8110061" y="2752265"/>
            <a:ext cx="497563" cy="4975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7AFB0FC-6403-984D-89D3-97526CAC6205}"/>
              </a:ext>
            </a:extLst>
          </p:cNvPr>
          <p:cNvSpPr/>
          <p:nvPr/>
        </p:nvSpPr>
        <p:spPr>
          <a:xfrm>
            <a:off x="9928105" y="2712569"/>
            <a:ext cx="497563" cy="4975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E4A69CD-ED9E-F344-B2E8-14523BBC8581}"/>
              </a:ext>
            </a:extLst>
          </p:cNvPr>
          <p:cNvSpPr/>
          <p:nvPr/>
        </p:nvSpPr>
        <p:spPr>
          <a:xfrm>
            <a:off x="11036822" y="3251560"/>
            <a:ext cx="497563" cy="4975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graphicFrame>
        <p:nvGraphicFramePr>
          <p:cNvPr id="32" name="object 23">
            <a:extLst>
              <a:ext uri="{FF2B5EF4-FFF2-40B4-BE49-F238E27FC236}">
                <a16:creationId xmlns:a16="http://schemas.microsoft.com/office/drawing/2014/main" id="{4728A66A-A701-2747-8346-1005D1E009A3}"/>
              </a:ext>
            </a:extLst>
          </p:cNvPr>
          <p:cNvGraphicFramePr>
            <a:graphicFrameLocks noGrp="1"/>
          </p:cNvGraphicFramePr>
          <p:nvPr/>
        </p:nvGraphicFramePr>
        <p:xfrm>
          <a:off x="368676" y="3844674"/>
          <a:ext cx="10736264" cy="2533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8472">
                  <a:extLst>
                    <a:ext uri="{9D8B030D-6E8A-4147-A177-3AD203B41FA5}">
                      <a16:colId xmlns:a16="http://schemas.microsoft.com/office/drawing/2014/main" val="4227603799"/>
                    </a:ext>
                  </a:extLst>
                </a:gridCol>
                <a:gridCol w="1253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739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6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803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endParaRPr sz="800">
                        <a:latin typeface="Lucida Sans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900" b="1" spc="5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NAME</a:t>
                      </a:r>
                      <a:endParaRPr lang="en-US" sz="900"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6985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APPROX.  LAND</a:t>
                      </a:r>
                      <a:r>
                        <a:rPr lang="en-US" sz="900" b="1" spc="-8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9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AREA  </a:t>
                      </a:r>
                      <a:r>
                        <a:rPr lang="en-US" sz="900" b="1" spc="55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(SF)</a:t>
                      </a:r>
                      <a:endParaRPr lang="en-US" sz="900"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13664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APPROX.  LAND</a:t>
                      </a:r>
                      <a:r>
                        <a:rPr lang="en-US" sz="900" b="1" spc="-8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9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AREA  </a:t>
                      </a:r>
                      <a:r>
                        <a:rPr lang="en-US" sz="900" b="1" spc="1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(ACRES)</a:t>
                      </a:r>
                      <a:endParaRPr lang="en-US" sz="900"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920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POTENTIAL  D</a:t>
                      </a:r>
                      <a:r>
                        <a:rPr lang="en-US" sz="900" b="1" spc="-2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E</a:t>
                      </a:r>
                      <a:r>
                        <a:rPr lang="en-US" sz="900" b="1" spc="-25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V</a:t>
                      </a:r>
                      <a:r>
                        <a:rPr lang="en-US" sz="9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ELOPMENT  </a:t>
                      </a:r>
                      <a:r>
                        <a:rPr lang="en-US" sz="900" b="1" spc="55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(SF)</a:t>
                      </a:r>
                      <a:endParaRPr lang="en-US" sz="900"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spc="-1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CURRENT</a:t>
                      </a:r>
                      <a:r>
                        <a:rPr lang="en-US" sz="900" b="1" spc="-3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900" b="1" spc="-5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USE</a:t>
                      </a:r>
                      <a:endParaRPr lang="en-US" sz="900"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lang="en-US" sz="900" b="1" spc="5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OZ</a:t>
                      </a:r>
                      <a:endParaRPr lang="en-US" sz="900"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74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1000" b="1" spc="-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AIKEN</a:t>
                      </a:r>
                      <a:r>
                        <a:rPr lang="en-US" sz="1000" b="1" spc="-4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b="1" spc="-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AVENUE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3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65,734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1.90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7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131,468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i="1" spc="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SURFACE</a:t>
                      </a:r>
                      <a:r>
                        <a:rPr lang="en-US" sz="1000" i="1" spc="-3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i="1" spc="-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PARKING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</a:pPr>
                      <a:r>
                        <a:rPr lang="en-US" sz="1000" i="1" spc="4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NO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73">
                <a:tc>
                  <a:txBody>
                    <a:bodyPr/>
                    <a:lstStyle/>
                    <a:p>
                      <a:pPr marL="4064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②</a:t>
                      </a:r>
                      <a:endParaRPr lang="en-US"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1000" b="1" spc="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CABOT</a:t>
                      </a:r>
                      <a:r>
                        <a:rPr lang="en-US" sz="1000" b="1" spc="-3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b="1" spc="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STREET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3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21,900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2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0.63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43,800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i="1" spc="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SURFACE</a:t>
                      </a:r>
                      <a:r>
                        <a:rPr lang="en-US" sz="1000" i="1" spc="-3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i="1" spc="-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PARKING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</a:pPr>
                      <a:r>
                        <a:rPr lang="en-US" sz="1000" i="1" spc="4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NO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74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③</a:t>
                      </a:r>
                      <a:endPara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1000" b="1" spc="-1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SUFFOLK</a:t>
                      </a:r>
                      <a:r>
                        <a:rPr lang="en-US" sz="1000" b="1" spc="-3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b="1" spc="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STREET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64,600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9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1.87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3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129,200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32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1000" i="1" spc="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SURFACE</a:t>
                      </a:r>
                      <a:r>
                        <a:rPr lang="en-US" sz="1000" i="1" spc="-8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i="1" spc="-1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PARKING, 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i="1" spc="-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SMALL </a:t>
                      </a:r>
                      <a:r>
                        <a:rPr lang="en-US" sz="1000" i="1" spc="-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RESEARCH  </a:t>
                      </a:r>
                      <a:r>
                        <a:rPr lang="en-US" sz="1000" i="1" spc="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BUILDING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</a:pPr>
                      <a:r>
                        <a:rPr lang="en-US" sz="1000" i="1" spc="4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NO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73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④</a:t>
                      </a:r>
                      <a:endPara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1000" b="1" spc="-3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TSONGAS</a:t>
                      </a:r>
                      <a:r>
                        <a:rPr lang="en-US" sz="1000" b="1" spc="-4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b="1" spc="-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NORTH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70,900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2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2.05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283,600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163195" indent="-1651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000" i="1" spc="-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L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ANDSCAPED  </a:t>
                      </a:r>
                      <a:r>
                        <a:rPr lang="en-US" sz="1000" i="1" spc="3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OPEN</a:t>
                      </a:r>
                      <a:r>
                        <a:rPr lang="en-US" sz="1000" i="1" spc="-6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i="1" spc="2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SPACE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</a:pPr>
                      <a:r>
                        <a:rPr lang="en-US" sz="1000" i="1" spc="1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YES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73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⑤</a:t>
                      </a:r>
                      <a:endParaRPr sz="2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lang="en-US" sz="1000" b="1" spc="-3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TSONGAS </a:t>
                      </a:r>
                      <a:r>
                        <a:rPr lang="en-US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EAST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7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122,743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3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3.55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i="1" spc="-1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490,972</a:t>
                      </a:r>
                      <a:endParaRPr lang="en-US" sz="105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514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1000" i="1" spc="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SURFACE</a:t>
                      </a:r>
                      <a:r>
                        <a:rPr lang="en-US" sz="1000" i="1" spc="-6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i="1" spc="-1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PARKING,  </a:t>
                      </a:r>
                      <a:r>
                        <a:rPr lang="en-US" sz="1000" i="1" spc="-1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SMALL</a:t>
                      </a:r>
                      <a:r>
                        <a:rPr lang="en-US" sz="1000" i="1" spc="-7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i="1" spc="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WAREHOUSE </a:t>
                      </a:r>
                      <a:r>
                        <a:rPr lang="en-US" sz="1000" i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 </a:t>
                      </a:r>
                      <a:r>
                        <a:rPr lang="en-US" sz="1000" i="1" spc="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BUILDING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</a:pPr>
                      <a:r>
                        <a:rPr lang="en-US" sz="1000" i="1" spc="15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YES</a:t>
                      </a:r>
                      <a:endParaRPr lang="en-US" sz="10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00">
                <a:tc>
                  <a:txBody>
                    <a:bodyPr/>
                    <a:lstStyle/>
                    <a:p>
                      <a:pPr algn="ctr"/>
                      <a:endParaRPr sz="1000" b="1" kern="1200">
                        <a:solidFill>
                          <a:srgbClr val="FFFFFF"/>
                        </a:solidFill>
                        <a:latin typeface="Lucida Sans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+mn-ea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345,877</a:t>
                      </a:r>
                      <a:endParaRPr lang="en-US" sz="1200"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200" b="1" spc="-5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10.01</a:t>
                      </a:r>
                      <a:endParaRPr lang="en-US" sz="1200"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200" b="1" spc="5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Lucida Sans"/>
                        </a:rPr>
                        <a:t>1,079,040</a:t>
                      </a:r>
                      <a:endParaRPr lang="en-US" sz="1200">
                        <a:latin typeface="Century Gothic" panose="020B0502020202020204" pitchFamily="34" charset="0"/>
                        <a:cs typeface="Lucida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1079E0-257E-0044-4CC9-78E35418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Campus Updates: Possible East Campus Future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01DD727-9233-1A84-FA6C-68200B4A8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7021" y="914400"/>
            <a:ext cx="5423618" cy="5039139"/>
          </a:xfrm>
        </p:spPr>
        <p:txBody>
          <a:bodyPr/>
          <a:lstStyle/>
          <a:p>
            <a:pPr lvl="1"/>
            <a:endParaRPr lang="en-US"/>
          </a:p>
        </p:txBody>
      </p:sp>
      <p:pic>
        <p:nvPicPr>
          <p:cNvPr id="2" name="Picture 1" descr="computer rendering of possible east campus future">
            <a:extLst>
              <a:ext uri="{FF2B5EF4-FFF2-40B4-BE49-F238E27FC236}">
                <a16:creationId xmlns:a16="http://schemas.microsoft.com/office/drawing/2014/main" id="{D990417D-61DF-CAAD-95CB-36A642A8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01" y="914400"/>
            <a:ext cx="9636597" cy="53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19BDE2C-8491-C7EF-BFAA-346CB6151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Kicking off community engagement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1079E0-257E-0044-4CC9-78E35418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Century Gothic"/>
                <a:cs typeface="Arial"/>
              </a:rPr>
              <a:t>September in the City</a:t>
            </a:r>
            <a:endParaRPr lang="en-US"/>
          </a:p>
        </p:txBody>
      </p:sp>
      <p:grpSp>
        <p:nvGrpSpPr>
          <p:cNvPr id="2" name="Group 1" descr="flyer of September in the City celebration">
            <a:extLst>
              <a:ext uri="{FF2B5EF4-FFF2-40B4-BE49-F238E27FC236}">
                <a16:creationId xmlns:a16="http://schemas.microsoft.com/office/drawing/2014/main" id="{148DD9E4-24DF-1486-051C-1B3B81BC1936}"/>
              </a:ext>
            </a:extLst>
          </p:cNvPr>
          <p:cNvGrpSpPr/>
          <p:nvPr/>
        </p:nvGrpSpPr>
        <p:grpSpPr>
          <a:xfrm>
            <a:off x="4308401" y="1854228"/>
            <a:ext cx="3575198" cy="4712924"/>
            <a:chOff x="7868031" y="1962148"/>
            <a:chExt cx="3575198" cy="47129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426359-5855-BCDB-0114-BBE6F06BB411}"/>
                </a:ext>
              </a:extLst>
            </p:cNvPr>
            <p:cNvSpPr txBox="1"/>
            <p:nvPr/>
          </p:nvSpPr>
          <p:spPr>
            <a:xfrm>
              <a:off x="7868031" y="5043856"/>
              <a:ext cx="3575198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KICKOFF SEPTEMBER 8</a:t>
              </a:r>
              <a:r>
                <a:rPr lang="en-US" b="1" baseline="30000">
                  <a:solidFill>
                    <a:schemeClr val="tx2"/>
                  </a:solidFill>
                </a:rPr>
                <a:t>TH</a:t>
              </a:r>
              <a:r>
                <a:rPr lang="en-US" b="1">
                  <a:solidFill>
                    <a:schemeClr val="tx2"/>
                  </a:solidFill>
                </a:rPr>
                <a:t> 4-6 P.M.</a:t>
              </a:r>
              <a:br>
                <a:rPr lang="en-US" b="1">
                  <a:solidFill>
                    <a:schemeClr val="tx2"/>
                  </a:solidFill>
                </a:rPr>
              </a:br>
              <a:r>
                <a:rPr lang="en-US" b="1">
                  <a:solidFill>
                    <a:schemeClr val="tx2"/>
                  </a:solidFill>
                </a:rPr>
                <a:t>JFK PLAZA (CITY HALL)</a:t>
              </a:r>
              <a:br>
                <a:rPr lang="en-US" b="1">
                  <a:solidFill>
                    <a:schemeClr val="tx2"/>
                  </a:solidFill>
                </a:rPr>
              </a:br>
              <a:endParaRPr lang="en-US" sz="1600"/>
            </a:p>
            <a:p>
              <a:pPr algn="ctr"/>
              <a:r>
                <a:rPr lang="en-US" sz="1600"/>
                <a:t>Celebration &amp; Block Party</a:t>
              </a:r>
            </a:p>
            <a:p>
              <a:pPr algn="ctr"/>
              <a:r>
                <a:rPr lang="en-US" sz="1600"/>
                <a:t>Raffles for local gift certificates, chancellor’s parking space &amp; more!</a:t>
              </a:r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9B8840B9-AC37-758A-2030-41CE07782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803" y="1962148"/>
              <a:ext cx="3193353" cy="30055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034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ep Blue -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new-template.potx" id="{708C0D85-91B2-421C-9389-436EF7676D61}" vid="{B17C034C-A48D-4D7C-AAD5-00786938C1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B613F7FBEDD24C9D6AE75CD5426977" ma:contentTypeVersion="10" ma:contentTypeDescription="Create a new document." ma:contentTypeScope="" ma:versionID="83e3ccc815515d3c52a20d611be6a80f">
  <xsd:schema xmlns:xsd="http://www.w3.org/2001/XMLSchema" xmlns:xs="http://www.w3.org/2001/XMLSchema" xmlns:p="http://schemas.microsoft.com/office/2006/metadata/properties" xmlns:ns2="16873bb9-5863-4130-a2cf-1da457636bbc" xmlns:ns3="88457d3b-4ed0-459a-810b-fd7ed2bc62a5" targetNamespace="http://schemas.microsoft.com/office/2006/metadata/properties" ma:root="true" ma:fieldsID="8104c2ae11757b9a61a59ee27e86f6ec" ns2:_="" ns3:_="">
    <xsd:import namespace="16873bb9-5863-4130-a2cf-1da457636bbc"/>
    <xsd:import namespace="88457d3b-4ed0-459a-810b-fd7ed2bc6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73bb9-5863-4130-a2cf-1da457636b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57d3b-4ed0-459a-810b-fd7ed2bc62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a54b74-e871-4afb-aa35-c2c0e2218f13}" ma:internalName="TaxCatchAll" ma:showField="CatchAllData" ma:web="88457d3b-4ed0-459a-810b-fd7ed2bc6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2D35E1-7E93-4BA0-8AAA-6C013906D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44269F-C5E4-482D-A015-6B9403BF477A}">
  <ds:schemaRefs>
    <ds:schemaRef ds:uri="16873bb9-5863-4130-a2cf-1da457636bbc"/>
    <ds:schemaRef ds:uri="88457d3b-4ed0-459a-810b-fd7ed2bc6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441</Words>
  <Application>Microsoft Office PowerPoint</Application>
  <PresentationFormat>Widescreen</PresentationFormat>
  <Paragraphs>128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Lucida Sans</vt:lpstr>
      <vt:lpstr>Times</vt:lpstr>
      <vt:lpstr>Times New Roman</vt:lpstr>
      <vt:lpstr>Verdana</vt:lpstr>
      <vt:lpstr>Deep Blue - Template</vt:lpstr>
      <vt:lpstr>Town Hall</vt:lpstr>
      <vt:lpstr>A Vision for UMass Lowell:  Interconnected priorities</vt:lpstr>
      <vt:lpstr>Strategic Planning</vt:lpstr>
      <vt:lpstr>enrollment &amp; Budget impact</vt:lpstr>
      <vt:lpstr>FY23 Revenues </vt:lpstr>
      <vt:lpstr>FY23 Expenses</vt:lpstr>
      <vt:lpstr>Campus Updates: East Campus</vt:lpstr>
      <vt:lpstr>Campus Updates: Possible East Campus Future</vt:lpstr>
      <vt:lpstr>September in the City</vt:lpstr>
      <vt:lpstr>Open discussion</vt:lpstr>
    </vt:vector>
  </TitlesOfParts>
  <Company>University of Massachusetts Lowell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192nd general court of Massachusetts</dc:title>
  <dc:creator>Corcoran, DJ</dc:creator>
  <cp:lastModifiedBy>Coury, Daniel M</cp:lastModifiedBy>
  <cp:revision>6</cp:revision>
  <cp:lastPrinted>2021-03-25T15:42:03Z</cp:lastPrinted>
  <dcterms:created xsi:type="dcterms:W3CDTF">2021-03-18T18:47:15Z</dcterms:created>
  <dcterms:modified xsi:type="dcterms:W3CDTF">2022-09-08T10:28:13Z</dcterms:modified>
</cp:coreProperties>
</file>