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66" r:id="rId2"/>
    <p:sldMasterId id="2147483691" r:id="rId3"/>
  </p:sldMasterIdLst>
  <p:notesMasterIdLst>
    <p:notesMasterId r:id="rId19"/>
  </p:notesMasterIdLst>
  <p:handoutMasterIdLst>
    <p:handoutMasterId r:id="rId20"/>
  </p:handoutMasterIdLst>
  <p:sldIdLst>
    <p:sldId id="394" r:id="rId4"/>
    <p:sldId id="395" r:id="rId5"/>
    <p:sldId id="390" r:id="rId6"/>
    <p:sldId id="373" r:id="rId7"/>
    <p:sldId id="376" r:id="rId8"/>
    <p:sldId id="398" r:id="rId9"/>
    <p:sldId id="377" r:id="rId10"/>
    <p:sldId id="399" r:id="rId11"/>
    <p:sldId id="375" r:id="rId12"/>
    <p:sldId id="378" r:id="rId13"/>
    <p:sldId id="379" r:id="rId14"/>
    <p:sldId id="397" r:id="rId15"/>
    <p:sldId id="389" r:id="rId16"/>
    <p:sldId id="381" r:id="rId17"/>
    <p:sldId id="383" r:id="rId1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Stallworth" initials="MS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353"/>
    <a:srgbClr val="C70B18"/>
    <a:srgbClr val="E32B1D"/>
    <a:srgbClr val="B00000"/>
    <a:srgbClr val="600000"/>
    <a:srgbClr val="CC0000"/>
    <a:srgbClr val="FF0000"/>
    <a:srgbClr val="000000"/>
    <a:srgbClr val="FFFF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59" autoAdjust="0"/>
    <p:restoredTop sz="86323" autoAdjust="0"/>
  </p:normalViewPr>
  <p:slideViewPr>
    <p:cSldViewPr snapToGrid="0">
      <p:cViewPr>
        <p:scale>
          <a:sx n="86" d="100"/>
          <a:sy n="86" d="100"/>
        </p:scale>
        <p:origin x="-414" y="-588"/>
      </p:cViewPr>
      <p:guideLst>
        <p:guide orient="horz" pos="2160"/>
        <p:guide pos="2883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notesViewPr>
    <p:cSldViewPr snapToGrid="0">
      <p:cViewPr>
        <p:scale>
          <a:sx n="66" d="100"/>
          <a:sy n="66" d="100"/>
        </p:scale>
        <p:origin x="-2346" y="216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t" anchorCtr="0" compatLnSpc="1">
            <a:prstTxWarp prst="textNoShape">
              <a:avLst/>
            </a:prstTxWarp>
          </a:bodyPr>
          <a:lstStyle>
            <a:lvl1pPr algn="l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t" anchorCtr="0" compatLnSpc="1">
            <a:prstTxWarp prst="textNoShape">
              <a:avLst/>
            </a:prstTxWarp>
          </a:bodyPr>
          <a:lstStyle>
            <a:lvl1pPr algn="r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956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b" anchorCtr="0" compatLnSpc="1">
            <a:prstTxWarp prst="textNoShape">
              <a:avLst/>
            </a:prstTxWarp>
          </a:bodyPr>
          <a:lstStyle>
            <a:lvl1pPr algn="l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773956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b" anchorCtr="0" compatLnSpc="1">
            <a:prstTxWarp prst="textNoShape">
              <a:avLst/>
            </a:prstTxWarp>
          </a:bodyPr>
          <a:lstStyle>
            <a:lvl1pPr algn="r" defTabSz="915758" eaLnBrk="1" hangingPunct="1">
              <a:defRPr sz="1200"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BC7037-76BD-4B45-A4B8-F526FF3D8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9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t" anchorCtr="0" compatLnSpc="1">
            <a:prstTxWarp prst="textNoShape">
              <a:avLst/>
            </a:prstTxWarp>
          </a:bodyPr>
          <a:lstStyle>
            <a:lvl1pPr algn="l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t" anchorCtr="0" compatLnSpc="1">
            <a:prstTxWarp prst="textNoShape">
              <a:avLst/>
            </a:prstTxWarp>
          </a:bodyPr>
          <a:lstStyle>
            <a:lvl1pPr algn="r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5325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9" y="4389345"/>
            <a:ext cx="5610225" cy="4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956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b" anchorCtr="0" compatLnSpc="1">
            <a:prstTxWarp prst="textNoShape">
              <a:avLst/>
            </a:prstTxWarp>
          </a:bodyPr>
          <a:lstStyle>
            <a:lvl1pPr algn="l" defTabSz="915758" eaLnBrk="1" hangingPunct="1">
              <a:defRPr sz="1200">
                <a:solidFill>
                  <a:schemeClr val="tx1"/>
                </a:solidFill>
                <a:latin typeface="Arial" charset="0"/>
                <a:ea typeface="Osaka" pitchFamily="2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773956"/>
            <a:ext cx="3035300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08" tIns="45805" rIns="91608" bIns="45805" numCol="1" anchor="b" anchorCtr="0" compatLnSpc="1">
            <a:prstTxWarp prst="textNoShape">
              <a:avLst/>
            </a:prstTxWarp>
          </a:bodyPr>
          <a:lstStyle>
            <a:lvl1pPr algn="r" defTabSz="915758" eaLnBrk="1" hangingPunct="1">
              <a:defRPr sz="1200"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66BBBB77-E15B-46CB-8746-B129CBE67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35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masslogo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7B1">
              <a:alpha val="85097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6" name="Picture 6" descr="umasswhite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97575"/>
            <a:ext cx="16002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2311400" y="2057400"/>
            <a:ext cx="4648200" cy="3352800"/>
            <a:chOff x="1440" y="1104"/>
            <a:chExt cx="2928" cy="2112"/>
          </a:xfrm>
        </p:grpSpPr>
        <p:pic>
          <p:nvPicPr>
            <p:cNvPr id="8" name="Picture 14" descr="carl"/>
            <p:cNvPicPr>
              <a:picLocks noChangeAspect="1" noChangeArrowheads="1"/>
            </p:cNvPicPr>
            <p:nvPr userDrawn="1"/>
          </p:nvPicPr>
          <p:blipFill>
            <a:blip r:embed="rId4"/>
            <a:srcRect t="21083" r="18689" b="27853"/>
            <a:stretch>
              <a:fillRect/>
            </a:stretch>
          </p:blipFill>
          <p:spPr bwMode="auto">
            <a:xfrm>
              <a:off x="2880" y="2160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Picture 15" descr="plastics_kids"/>
            <p:cNvPicPr>
              <a:picLocks noChangeAspect="1" noChangeArrowheads="1"/>
            </p:cNvPicPr>
            <p:nvPr userDrawn="1"/>
          </p:nvPicPr>
          <p:blipFill>
            <a:blip r:embed="rId5"/>
            <a:srcRect t="11267" r="18919" b="6104"/>
            <a:stretch>
              <a:fillRect/>
            </a:stretch>
          </p:blipFill>
          <p:spPr bwMode="auto">
            <a:xfrm>
              <a:off x="1440" y="2160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Picture 16" descr="Lalecheur_72"/>
            <p:cNvPicPr>
              <a:picLocks noChangeAspect="1" noChangeArrowheads="1"/>
            </p:cNvPicPr>
            <p:nvPr userDrawn="1"/>
          </p:nvPicPr>
          <p:blipFill>
            <a:blip r:embed="rId6"/>
            <a:srcRect l="1167" t="752"/>
            <a:stretch>
              <a:fillRect/>
            </a:stretch>
          </p:blipFill>
          <p:spPr bwMode="auto">
            <a:xfrm>
              <a:off x="1440" y="1104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17" descr="mugs_72"/>
            <p:cNvPicPr>
              <a:picLocks noChangeAspect="1" noChangeArrowheads="1"/>
            </p:cNvPicPr>
            <p:nvPr userDrawn="1"/>
          </p:nvPicPr>
          <p:blipFill>
            <a:blip r:embed="rId7"/>
            <a:srcRect t="2777" r="13889" b="15741"/>
            <a:stretch>
              <a:fillRect/>
            </a:stretch>
          </p:blipFill>
          <p:spPr bwMode="auto">
            <a:xfrm>
              <a:off x="2880" y="1104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314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00400"/>
            <a:ext cx="6400800" cy="1752600"/>
          </a:xfrm>
          <a:effectLst>
            <a:outerShdw blurRad="63500" dist="17961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15000" y="5932488"/>
            <a:ext cx="1449388" cy="620712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a typeface="+mn-ea"/>
              </a:defRPr>
            </a:lvl1pPr>
          </a:lstStyle>
          <a:p>
            <a:pPr>
              <a:defRPr/>
            </a:pPr>
            <a:fld id="{84A38DF9-98E9-4140-A8B9-938E7DAB7034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F0FE-3EE1-48DC-AE33-594F77F07391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4232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BCC38-918B-4973-94AA-AEC5AC661C83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199295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masslogo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7B1">
              <a:alpha val="85097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6" name="Picture 6" descr="umasswhite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97575"/>
            <a:ext cx="16002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2286000" y="1752600"/>
            <a:ext cx="4648200" cy="3352800"/>
            <a:chOff x="1440" y="1104"/>
            <a:chExt cx="2928" cy="2112"/>
          </a:xfrm>
        </p:grpSpPr>
        <p:pic>
          <p:nvPicPr>
            <p:cNvPr id="8" name="Picture 14" descr="carl"/>
            <p:cNvPicPr>
              <a:picLocks noChangeAspect="1" noChangeArrowheads="1"/>
            </p:cNvPicPr>
            <p:nvPr userDrawn="1"/>
          </p:nvPicPr>
          <p:blipFill>
            <a:blip r:embed="rId4"/>
            <a:srcRect t="21083" r="18689" b="27853"/>
            <a:stretch>
              <a:fillRect/>
            </a:stretch>
          </p:blipFill>
          <p:spPr bwMode="auto">
            <a:xfrm>
              <a:off x="2880" y="2160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Picture 15" descr="plastics_kids"/>
            <p:cNvPicPr>
              <a:picLocks noChangeAspect="1" noChangeArrowheads="1"/>
            </p:cNvPicPr>
            <p:nvPr userDrawn="1"/>
          </p:nvPicPr>
          <p:blipFill>
            <a:blip r:embed="rId5"/>
            <a:srcRect t="11267" r="18919" b="6104"/>
            <a:stretch>
              <a:fillRect/>
            </a:stretch>
          </p:blipFill>
          <p:spPr bwMode="auto">
            <a:xfrm>
              <a:off x="1440" y="2160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Picture 16" descr="Lalecheur_72"/>
            <p:cNvPicPr>
              <a:picLocks noChangeAspect="1" noChangeArrowheads="1"/>
            </p:cNvPicPr>
            <p:nvPr userDrawn="1"/>
          </p:nvPicPr>
          <p:blipFill>
            <a:blip r:embed="rId6"/>
            <a:srcRect l="1167" t="752"/>
            <a:stretch>
              <a:fillRect/>
            </a:stretch>
          </p:blipFill>
          <p:spPr bwMode="auto">
            <a:xfrm>
              <a:off x="1440" y="1104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17" descr="mugs_72"/>
            <p:cNvPicPr>
              <a:picLocks noChangeAspect="1" noChangeArrowheads="1"/>
            </p:cNvPicPr>
            <p:nvPr userDrawn="1"/>
          </p:nvPicPr>
          <p:blipFill>
            <a:blip r:embed="rId7"/>
            <a:srcRect t="2777" r="13889" b="15741"/>
            <a:stretch>
              <a:fillRect/>
            </a:stretch>
          </p:blipFill>
          <p:spPr bwMode="auto">
            <a:xfrm>
              <a:off x="2880" y="1104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314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00400"/>
            <a:ext cx="6400800" cy="1752600"/>
          </a:xfrm>
          <a:effectLst>
            <a:outerShdw blurRad="63500" dist="17961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15000" y="5932488"/>
            <a:ext cx="1449388" cy="620712"/>
          </a:xfrm>
        </p:spPr>
        <p:txBody>
          <a:bodyPr/>
          <a:lstStyle>
            <a:lvl1pPr algn="r">
              <a:defRPr b="1"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fld id="{7F1E66AC-78E0-4127-B501-714E9AE29B0E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36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FA565-F8EC-4C43-A9A3-C9DE59B5AC6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3441711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795B5-05A3-41D6-B19E-BA09A94FA9E7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3565370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D9D12-0C57-4F9E-8E94-F39DA5B44CD6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245084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E32ED-59DD-4E7C-8564-4FFC6AF76A21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731935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DA4D1-39BD-4531-B4F4-2A280BE5D307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722374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18409-E975-4B9A-994D-3ECADBDA45A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966929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5B87B-3192-4C6E-A409-60EA05E4CF54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4614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07375-807A-4F95-A751-98EC0E797AAA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The Merrimack Valley's University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211286" y="6351730"/>
            <a:ext cx="266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Version-24</a:t>
            </a:r>
            <a:r>
              <a:rPr lang="en-US" sz="1800" b="1" baseline="0" dirty="0" smtClean="0"/>
              <a:t> SEPT</a:t>
            </a:r>
            <a:r>
              <a:rPr lang="en-US" sz="1800" b="1" dirty="0" smtClean="0"/>
              <a:t> 2012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4424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0D7CA-4A87-41FE-8EAF-33B8171A6910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497931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5BF70-1335-4F1B-81EC-26BA291C30FD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47023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9EF93-96E5-4065-895C-D6E668996520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355110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masslogo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7B1">
              <a:alpha val="85097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6" name="Picture 6" descr="umasswhite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97575"/>
            <a:ext cx="16002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2286000" y="1752600"/>
            <a:ext cx="4648200" cy="3352800"/>
            <a:chOff x="1440" y="1104"/>
            <a:chExt cx="2928" cy="2112"/>
          </a:xfrm>
        </p:grpSpPr>
        <p:pic>
          <p:nvPicPr>
            <p:cNvPr id="8" name="Picture 14" descr="carl"/>
            <p:cNvPicPr>
              <a:picLocks noChangeAspect="1" noChangeArrowheads="1"/>
            </p:cNvPicPr>
            <p:nvPr userDrawn="1"/>
          </p:nvPicPr>
          <p:blipFill>
            <a:blip r:embed="rId4"/>
            <a:srcRect t="21083" r="18689" b="27853"/>
            <a:stretch>
              <a:fillRect/>
            </a:stretch>
          </p:blipFill>
          <p:spPr bwMode="auto">
            <a:xfrm>
              <a:off x="2880" y="2160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Picture 15" descr="plastics_kids"/>
            <p:cNvPicPr>
              <a:picLocks noChangeAspect="1" noChangeArrowheads="1"/>
            </p:cNvPicPr>
            <p:nvPr userDrawn="1"/>
          </p:nvPicPr>
          <p:blipFill>
            <a:blip r:embed="rId5"/>
            <a:srcRect t="11267" r="18919" b="6104"/>
            <a:stretch>
              <a:fillRect/>
            </a:stretch>
          </p:blipFill>
          <p:spPr bwMode="auto">
            <a:xfrm>
              <a:off x="1440" y="2160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Picture 16" descr="Lalecheur_72"/>
            <p:cNvPicPr>
              <a:picLocks noChangeAspect="1" noChangeArrowheads="1"/>
            </p:cNvPicPr>
            <p:nvPr userDrawn="1"/>
          </p:nvPicPr>
          <p:blipFill>
            <a:blip r:embed="rId6"/>
            <a:srcRect l="1167" t="752"/>
            <a:stretch>
              <a:fillRect/>
            </a:stretch>
          </p:blipFill>
          <p:spPr bwMode="auto">
            <a:xfrm>
              <a:off x="1440" y="1104"/>
              <a:ext cx="1440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17" descr="mugs_72"/>
            <p:cNvPicPr>
              <a:picLocks noChangeAspect="1" noChangeArrowheads="1"/>
            </p:cNvPicPr>
            <p:nvPr userDrawn="1"/>
          </p:nvPicPr>
          <p:blipFill>
            <a:blip r:embed="rId7"/>
            <a:srcRect t="2777" r="13889" b="15741"/>
            <a:stretch>
              <a:fillRect/>
            </a:stretch>
          </p:blipFill>
          <p:spPr bwMode="auto">
            <a:xfrm>
              <a:off x="2880" y="1104"/>
              <a:ext cx="1488" cy="1056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314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00400"/>
            <a:ext cx="6400800" cy="1752600"/>
          </a:xfrm>
          <a:effectLst>
            <a:outerShdw blurRad="63500" dist="17961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15000" y="5932488"/>
            <a:ext cx="1449388" cy="620712"/>
          </a:xfrm>
        </p:spPr>
        <p:txBody>
          <a:bodyPr/>
          <a:lstStyle>
            <a:lvl1pPr algn="r">
              <a:defRPr b="1"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fld id="{CAB47A8A-942D-4A56-AC6D-E4EC29C34674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677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5274C-91EB-4E26-A55D-3A327CA4D31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837781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7F14A-1607-421E-B1D7-5144A59C4D9F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790970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D9A3-6AC5-4E52-979D-796BD6F077A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490832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B7AA-9DA2-4449-8906-9CA0EE02B4CA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496097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5185C-32AC-467D-9EDA-7A0C873DA88F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008702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650B8-ADA9-4467-893F-B9F1A47B6A2E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40894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E1D54-0814-4E1E-B9E5-27956CCBA598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32406504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678F0-F4F0-4331-A61B-1D698CC92381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39818942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6F7B-EA1E-483C-AB94-A9868F93ADD0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810033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EFA5-9165-4917-9235-2A87369AC0BB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801161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844AE-7F29-4437-85EF-A63E89CD6583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1885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C385-EC3D-4C92-BAB8-D42129D223E9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385475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7CA3E-3F7A-4703-A8D2-08D09BA56BDF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37984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ABAF9-5A4E-4E2A-8597-BE826713896C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19654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734A5-0758-44D1-9183-9238D8918E46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21569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0A154-A7B4-4E62-9192-ABE922EFD4A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</p:spTree>
    <p:extLst>
      <p:ext uri="{BB962C8B-B14F-4D97-AF65-F5344CB8AC3E}">
        <p14:creationId xmlns:p14="http://schemas.microsoft.com/office/powerpoint/2010/main" val="57584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masslogobackgrou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8"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6248400"/>
          </a:xfrm>
          <a:prstGeom prst="rect">
            <a:avLst/>
          </a:prstGeom>
          <a:solidFill>
            <a:srgbClr val="0067B1">
              <a:alpha val="94901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01543E66-70D0-459A-934C-C6F8304BF2B5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  <p:pic>
        <p:nvPicPr>
          <p:cNvPr id="1030" name="Picture 6" descr="2_color 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96025"/>
            <a:ext cx="11826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9783" dir="3885598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2593975" y="6367463"/>
            <a:ext cx="92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chemeClr val="bg1"/>
                </a:solidFill>
                <a:latin typeface="Arial" pitchFamily="34" charset="0"/>
                <a:ea typeface="Osaka"/>
              </a:rPr>
              <a:t>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42" r:id="rId2"/>
    <p:sldLayoutId id="2147483843" r:id="rId3"/>
    <p:sldLayoutId id="2147483872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/>
          <a:ea typeface="+mj-ea"/>
          <a:cs typeface="Arial Black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masslogobackgrou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8"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6248400"/>
          </a:xfrm>
          <a:prstGeom prst="rect">
            <a:avLst/>
          </a:prstGeom>
          <a:solidFill>
            <a:srgbClr val="0067B1">
              <a:alpha val="94901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F0687F95-A3CF-4A8C-921F-81395DFF2D20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  <p:pic>
        <p:nvPicPr>
          <p:cNvPr id="2054" name="Picture 6" descr="2_color 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96025"/>
            <a:ext cx="11826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9783" dir="3885598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593975" y="6367463"/>
            <a:ext cx="92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FFFF"/>
                </a:solidFill>
                <a:latin typeface="Arial" pitchFamily="34" charset="0"/>
                <a:ea typeface="Osaka"/>
              </a:rPr>
              <a:t>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/>
          <a:ea typeface="+mj-ea"/>
          <a:cs typeface="Arial Black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masslogobackgrou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8"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6248400"/>
          </a:xfrm>
          <a:prstGeom prst="rect">
            <a:avLst/>
          </a:prstGeom>
          <a:solidFill>
            <a:srgbClr val="0067B1">
              <a:alpha val="94901"/>
            </a:srgbClr>
          </a:solidFill>
          <a:ln w="0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CCFABA66-A19C-4377-9056-66D80F63068D}" type="datetime1">
              <a:rPr lang="en-US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The Merrimack Valley's University </a:t>
            </a:r>
          </a:p>
        </p:txBody>
      </p:sp>
      <p:pic>
        <p:nvPicPr>
          <p:cNvPr id="3078" name="Picture 6" descr="2_color 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96025"/>
            <a:ext cx="11826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9783" dir="3885598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2593975" y="6367463"/>
            <a:ext cx="92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FFFF"/>
                </a:solidFill>
                <a:latin typeface="Arial" pitchFamily="34" charset="0"/>
                <a:ea typeface="Osaka"/>
              </a:rPr>
              <a:t>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/>
          <a:ea typeface="+mj-ea"/>
          <a:cs typeface="Arial Black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 Black" charset="0"/>
          <a:ea typeface="Osaka" charset="-128"/>
          <a:cs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eorgia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Relationship Id="rId9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2" Type="http://schemas.openxmlformats.org/officeDocument/2006/relationships/hyperlink" Target="http://www.state.gov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google.com/imgres?imgurl=http://upload.wikimedia.org/wikipedia/commons/thumb/e/e8/US-DeptOfTheTreasury-Seal.svg/240px-US-DeptOfTheTreasury-Seal.svg.png&amp;imgrefurl=http://en.wikipedia.org/wiki/Seal_of_the_United_States_Department_of_the_Treasury&amp;h=240&amp;w=240&amp;sz=51&amp;tbnid=CN8ufakmdeH7ZM:&amp;tbnh=90&amp;tbnw=90&amp;prev=/search?q=us+treasury+seal&amp;tbm=isch&amp;tbo=u&amp;zoom=1&amp;q=us+treasury+seal&amp;usg=__UvDb_FMxn1SpWahu-_jXPafK_Lw=&amp;docid=zEuRuzzuHD98IM&amp;sa=X&amp;ei=AHvjT5idKOPY0QHH2e3VAw&amp;ved=0CGwQ9QEwAg&amp;dur=856" TargetMode="External"/><Relationship Id="rId5" Type="http://schemas.openxmlformats.org/officeDocument/2006/relationships/image" Target="../media/image10.gif"/><Relationship Id="rId4" Type="http://schemas.openxmlformats.org/officeDocument/2006/relationships/hyperlink" Target="http://www.bis.doc.gov/index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-2021983" y="-768626"/>
            <a:ext cx="1319618" cy="292109"/>
          </a:xfrm>
        </p:spPr>
        <p:txBody>
          <a:bodyPr/>
          <a:lstStyle/>
          <a:p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9701"/>
            <a:ext cx="8229600" cy="54564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	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			</a:t>
            </a:r>
            <a: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  <a:t>Export Control Training</a:t>
            </a:r>
            <a:b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  <a:t>	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  <a:t>			</a:t>
            </a:r>
            <a: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  <a:t>                2014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b="1" dirty="0" smtClean="0">
                <a:solidFill>
                  <a:schemeClr val="accent3"/>
                </a:solidFill>
                <a:latin typeface="Lucida Calligraphy" pitchFamily="66" charset="0"/>
              </a:rPr>
              <a:t>			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 smtClean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Thomas Porro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Export Control Compliance Manager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Wannalancit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 219 – x43207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dirty="0" smtClean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(ver.  </a:t>
            </a:r>
            <a:r>
              <a:rPr lang="en-US" sz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7-17-14</a:t>
            </a:r>
            <a:r>
              <a:rPr lang="en-US" sz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)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2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000" dirty="0">
                <a:latin typeface="Plantagenet Cherokee" pitchFamily="18" charset="0"/>
              </a:rPr>
              <a:t>http://www.uml.edu/Research/OIC/export-controls/default.aspx</a:t>
            </a:r>
          </a:p>
        </p:txBody>
      </p:sp>
      <p:pic>
        <p:nvPicPr>
          <p:cNvPr id="5" name="Picture 7" descr="uml_vertical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7" y="969613"/>
            <a:ext cx="21367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1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31704"/>
          </a:xfrm>
        </p:spPr>
        <p:txBody>
          <a:bodyPr/>
          <a:lstStyle/>
          <a:p>
            <a:r>
              <a:rPr lang="en-US" sz="4800" dirty="0">
                <a:latin typeface="Plantagenet Cherokee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EXPORT SCREENING</a:t>
            </a:r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/>
            </a:r>
            <a:b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</a:br>
            <a:r>
              <a:rPr lang="en-US" sz="1400" b="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(continued)</a:t>
            </a:r>
            <a:endParaRPr lang="en-US" sz="1400" b="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145754"/>
            <a:ext cx="8229600" cy="4980409"/>
          </a:xfrm>
        </p:spPr>
        <p:txBody>
          <a:bodyPr/>
          <a:lstStyle/>
          <a:p>
            <a:endParaRPr lang="en-US" sz="1200" dirty="0">
              <a:latin typeface="Plantagenet Cherokee" pitchFamily="18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Plantagenet Cherokee" pitchFamily="18" charset="0"/>
              </a:rPr>
              <a:t>Foreign </a:t>
            </a:r>
            <a:r>
              <a:rPr lang="en-US" sz="2400" dirty="0">
                <a:solidFill>
                  <a:srgbClr val="FFFF00"/>
                </a:solidFill>
                <a:latin typeface="Plantagenet Cherokee" pitchFamily="18" charset="0"/>
              </a:rPr>
              <a:t>Hires / Visitors </a:t>
            </a:r>
            <a:r>
              <a:rPr lang="en-US" sz="2400" dirty="0">
                <a:latin typeface="Plantagenet Cherokee" pitchFamily="18" charset="0"/>
              </a:rPr>
              <a:t>– All new international hires and </a:t>
            </a:r>
            <a:r>
              <a:rPr lang="en-US" sz="2400" dirty="0" smtClean="0">
                <a:latin typeface="Plantagenet Cherokee" pitchFamily="18" charset="0"/>
              </a:rPr>
              <a:t>visitors </a:t>
            </a:r>
            <a:r>
              <a:rPr lang="en-US" sz="2400" dirty="0">
                <a:latin typeface="Plantagenet Cherokee" pitchFamily="18" charset="0"/>
              </a:rPr>
              <a:t>should be reviewed and approved by OIC prior </a:t>
            </a:r>
            <a:r>
              <a:rPr lang="en-US" sz="2400" dirty="0" smtClean="0">
                <a:latin typeface="Plantagenet Cherokee" pitchFamily="18" charset="0"/>
              </a:rPr>
              <a:t>to </a:t>
            </a:r>
            <a:r>
              <a:rPr lang="en-US" sz="2400" dirty="0">
                <a:latin typeface="Plantagenet Cherokee" pitchFamily="18" charset="0"/>
              </a:rPr>
              <a:t>being offered a position or </a:t>
            </a:r>
            <a:r>
              <a:rPr lang="en-US" sz="2400" dirty="0" smtClean="0">
                <a:latin typeface="Plantagenet Cherokee" pitchFamily="18" charset="0"/>
              </a:rPr>
              <a:t>an invitation.  </a:t>
            </a:r>
            <a:r>
              <a:rPr lang="en-US" sz="2400" dirty="0" smtClean="0">
                <a:solidFill>
                  <a:srgbClr val="FFFF00"/>
                </a:solidFill>
                <a:latin typeface="Plantagenet Cherokee" pitchFamily="18" charset="0"/>
              </a:rPr>
              <a:t>(This includes visitors coming to UML on their own visa.)</a:t>
            </a:r>
          </a:p>
          <a:p>
            <a:endParaRPr lang="en-US" sz="1200" dirty="0" smtClean="0">
              <a:latin typeface="Plantagenet Cherokee" pitchFamily="18" charset="0"/>
            </a:endParaRPr>
          </a:p>
          <a:p>
            <a:r>
              <a:rPr lang="en-US" sz="2400" dirty="0">
                <a:latin typeface="Plantagenet Cherokee" pitchFamily="18" charset="0"/>
              </a:rPr>
              <a:t>Principal Investigators / Direct Supervisors / Hosts are </a:t>
            </a:r>
            <a:r>
              <a:rPr lang="en-US" sz="2400" dirty="0">
                <a:solidFill>
                  <a:srgbClr val="FFFF00"/>
                </a:solidFill>
                <a:latin typeface="Plantagenet Cherokee" pitchFamily="18" charset="0"/>
              </a:rPr>
              <a:t>primarily responsible</a:t>
            </a:r>
            <a:r>
              <a:rPr lang="en-US" sz="2400" dirty="0">
                <a:latin typeface="Plantagenet Cherokee" pitchFamily="18" charset="0"/>
              </a:rPr>
              <a:t> for determining whether deemed export restrictions apply, with OIC available to assist. </a:t>
            </a:r>
          </a:p>
          <a:p>
            <a:pPr marL="0" indent="0">
              <a:buNone/>
            </a:pPr>
            <a:endParaRPr lang="en-US" sz="1200" dirty="0">
              <a:latin typeface="Plantagenet Cherokee" pitchFamily="18" charset="0"/>
            </a:endParaRPr>
          </a:p>
          <a:p>
            <a:r>
              <a:rPr lang="en-US" sz="2400" dirty="0" smtClean="0">
                <a:latin typeface="Plantagenet Cherokee" pitchFamily="18" charset="0"/>
              </a:rPr>
              <a:t>ISSO </a:t>
            </a:r>
            <a:r>
              <a:rPr lang="en-US" sz="2400" dirty="0">
                <a:latin typeface="Plantagenet Cherokee" pitchFamily="18" charset="0"/>
              </a:rPr>
              <a:t>must certify to the U.S. Government that there are </a:t>
            </a:r>
            <a:r>
              <a:rPr lang="en-US" sz="2400" dirty="0" smtClean="0">
                <a:latin typeface="Plantagenet Cherokee" pitchFamily="18" charset="0"/>
              </a:rPr>
              <a:t>no </a:t>
            </a:r>
            <a:r>
              <a:rPr lang="en-US" sz="2400" dirty="0">
                <a:latin typeface="Plantagenet Cherokee" pitchFamily="18" charset="0"/>
              </a:rPr>
              <a:t>deemed export issues when submitting visa </a:t>
            </a:r>
            <a:r>
              <a:rPr lang="en-US" sz="2400" dirty="0" smtClean="0">
                <a:latin typeface="Plantagenet Cherokee" pitchFamily="18" charset="0"/>
              </a:rPr>
              <a:t>sponsorships</a:t>
            </a:r>
            <a:r>
              <a:rPr lang="en-US" sz="2400" dirty="0">
                <a:latin typeface="Plantagenet Cheroke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74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24149" y="176271"/>
            <a:ext cx="8229600" cy="594910"/>
          </a:xfrm>
        </p:spPr>
        <p:txBody>
          <a:bodyPr/>
          <a:lstStyle/>
          <a:p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OTHER RECENT ITEMS OF CONCERN</a:t>
            </a:r>
            <a:endParaRPr lang="en-US" sz="28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793214"/>
            <a:ext cx="8229600" cy="5332950"/>
          </a:xfrm>
        </p:spPr>
        <p:txBody>
          <a:bodyPr/>
          <a:lstStyle/>
          <a:p>
            <a:r>
              <a:rPr lang="en-US" sz="2000" dirty="0" smtClean="0">
                <a:latin typeface="Plantagenet Cherokee" pitchFamily="18" charset="0"/>
              </a:rPr>
              <a:t>There </a:t>
            </a:r>
            <a:r>
              <a:rPr lang="en-US" sz="2000" dirty="0">
                <a:latin typeface="Plantagenet Cherokee" pitchFamily="18" charset="0"/>
              </a:rPr>
              <a:t>are thousands of sanctioned entities and individuals in dozens of countries around the world, including North </a:t>
            </a:r>
            <a:r>
              <a:rPr lang="en-US" sz="2000" dirty="0" smtClean="0">
                <a:latin typeface="Plantagenet Cherokee" pitchFamily="18" charset="0"/>
              </a:rPr>
              <a:t>America.  Additions are being made to the lists on a regular basis (e.g., new Russian sanctions).  Any </a:t>
            </a:r>
            <a:r>
              <a:rPr lang="en-US" sz="2000" dirty="0">
                <a:latin typeface="Plantagenet Cherokee" pitchFamily="18" charset="0"/>
              </a:rPr>
              <a:t>interaction with </a:t>
            </a:r>
            <a:r>
              <a:rPr lang="en-US" sz="2000" dirty="0" smtClean="0">
                <a:latin typeface="Plantagenet Cherokee" pitchFamily="18" charset="0"/>
              </a:rPr>
              <a:t>a sanctioned person </a:t>
            </a:r>
            <a:r>
              <a:rPr lang="en-US" sz="2000" dirty="0">
                <a:latin typeface="Plantagenet Cherokee" pitchFamily="18" charset="0"/>
              </a:rPr>
              <a:t>/ </a:t>
            </a:r>
            <a:r>
              <a:rPr lang="en-US" sz="2000" dirty="0" smtClean="0">
                <a:latin typeface="Plantagenet Cherokee" pitchFamily="18" charset="0"/>
              </a:rPr>
              <a:t>entity </a:t>
            </a:r>
            <a:r>
              <a:rPr lang="en-US" sz="2000" dirty="0">
                <a:latin typeface="Plantagenet Cherokee" pitchFamily="18" charset="0"/>
              </a:rPr>
              <a:t>could cause issues for the University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endParaRPr lang="en-US" sz="200" dirty="0" smtClean="0">
              <a:latin typeface="Plantagenet Cherokee" pitchFamily="18" charset="0"/>
            </a:endParaRPr>
          </a:p>
          <a:p>
            <a:r>
              <a:rPr lang="en-US" sz="2000" dirty="0" smtClean="0">
                <a:latin typeface="Plantagenet Cherokee" pitchFamily="18" charset="0"/>
              </a:rPr>
              <a:t>There are courses of study / classes which are restricted for students from Iran (nuclear science, nuclear engineering, high-level physics).</a:t>
            </a:r>
          </a:p>
          <a:p>
            <a:endParaRPr lang="en-US" sz="200" dirty="0">
              <a:latin typeface="Plantagenet Cherokee" pitchFamily="18" charset="0"/>
            </a:endParaRPr>
          </a:p>
          <a:p>
            <a:r>
              <a:rPr lang="en-US" sz="2000" dirty="0" smtClean="0">
                <a:latin typeface="Plantagenet Cherokee" pitchFamily="18" charset="0"/>
              </a:rPr>
              <a:t>As UML expands its contacts and interactions with industry (e.g., UMII), we must be aware that this can affect the way research can be conducted.</a:t>
            </a:r>
          </a:p>
          <a:p>
            <a:endParaRPr lang="en-US" sz="200" dirty="0">
              <a:latin typeface="Plantagenet Cherokee" pitchFamily="18" charset="0"/>
            </a:endParaRPr>
          </a:p>
          <a:p>
            <a:r>
              <a:rPr lang="en-US" sz="2000" dirty="0" smtClean="0">
                <a:latin typeface="Plantagenet Cherokee" pitchFamily="18" charset="0"/>
              </a:rPr>
              <a:t>When foreign national students are placed into jobs in the field (co-ops, internships, industrial experiences, etc.), export controls must be considered and addressed.</a:t>
            </a:r>
          </a:p>
          <a:p>
            <a:endParaRPr lang="en-US" sz="200" dirty="0">
              <a:latin typeface="Plantagenet Cherokee" pitchFamily="18" charset="0"/>
            </a:endParaRPr>
          </a:p>
          <a:p>
            <a:r>
              <a:rPr lang="en-US" sz="2000" dirty="0" smtClean="0">
                <a:latin typeface="Plantagenet Cherokee" pitchFamily="18" charset="0"/>
              </a:rPr>
              <a:t>Export Control Reform*, originally intended to simplify the U.S. export control system, has instead had the opposite affect, including adding new concerns for universities.</a:t>
            </a:r>
            <a:endParaRPr lang="en-US" sz="20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62189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INTELLECTUAL PROPERTY</a:t>
            </a:r>
            <a:endParaRPr lang="en-US" sz="32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130710"/>
            <a:ext cx="8229600" cy="5054447"/>
          </a:xfrm>
        </p:spPr>
        <p:txBody>
          <a:bodyPr/>
          <a:lstStyle/>
          <a:p>
            <a:r>
              <a:rPr lang="en-US" sz="2000" b="1" dirty="0" smtClean="0">
                <a:latin typeface="Plantagenet Cherokee" pitchFamily="18" charset="0"/>
              </a:rPr>
              <a:t>In addition to the legal risks associated with the prohibited disclosure of export controlled information/materials, we must also protect against the </a:t>
            </a:r>
            <a:r>
              <a:rPr lang="en-US" sz="2000" b="1" dirty="0" smtClean="0">
                <a:solidFill>
                  <a:srgbClr val="FFFF00"/>
                </a:solidFill>
                <a:latin typeface="Plantagenet Cherokee" pitchFamily="18" charset="0"/>
              </a:rPr>
              <a:t>theft of intellectual property </a:t>
            </a:r>
            <a:r>
              <a:rPr lang="en-US" sz="2000" b="1" dirty="0" smtClean="0">
                <a:latin typeface="Plantagenet Cherokee" pitchFamily="18" charset="0"/>
              </a:rPr>
              <a:t>from UML.</a:t>
            </a:r>
          </a:p>
          <a:p>
            <a:pPr marL="0" indent="0">
              <a:buNone/>
            </a:pPr>
            <a:endParaRPr lang="en-US" sz="800" b="1" dirty="0">
              <a:latin typeface="Plantagenet Cherokee" pitchFamily="18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Plantagenet Cherokee" pitchFamily="18" charset="0"/>
              </a:rPr>
              <a:t>Visitors to UML</a:t>
            </a:r>
            <a:r>
              <a:rPr lang="en-US" sz="2000" b="1" dirty="0" smtClean="0">
                <a:latin typeface="Plantagenet Cherokee" pitchFamily="18" charset="0"/>
              </a:rPr>
              <a:t>, whether as collaborators, or on a simple tour, can pose a security risk to our intellectual property and competitive edge.  </a:t>
            </a:r>
            <a:endParaRPr lang="en-US" sz="2000" b="1" dirty="0">
              <a:latin typeface="Plantagenet Cherokee" pitchFamily="18" charset="0"/>
            </a:endParaRPr>
          </a:p>
          <a:p>
            <a:endParaRPr lang="en-US" sz="800" b="1" dirty="0">
              <a:latin typeface="Plantagenet Cherokee" pitchFamily="18" charset="0"/>
            </a:endParaRPr>
          </a:p>
          <a:p>
            <a:r>
              <a:rPr lang="en-US" sz="2000" b="1" dirty="0" smtClean="0">
                <a:latin typeface="Plantagenet Cherokee" pitchFamily="18" charset="0"/>
              </a:rPr>
              <a:t>UML faculty are routinely approached for collaborations or sponsorships.  Some are legitimate, many are not. </a:t>
            </a:r>
          </a:p>
          <a:p>
            <a:endParaRPr lang="en-US" sz="800" b="1" dirty="0">
              <a:latin typeface="Plantagenet Cherokee" pitchFamily="18" charset="0"/>
            </a:endParaRPr>
          </a:p>
          <a:p>
            <a:r>
              <a:rPr lang="en-US" sz="2000" b="1" dirty="0" smtClean="0">
                <a:latin typeface="Plantagenet Cherokee" pitchFamily="18" charset="0"/>
              </a:rPr>
              <a:t>The theft can begin as what seems as a </a:t>
            </a:r>
            <a:r>
              <a:rPr lang="en-US" sz="2000" b="1" dirty="0" smtClean="0">
                <a:solidFill>
                  <a:srgbClr val="FFFF00"/>
                </a:solidFill>
                <a:latin typeface="Plantagenet Cherokee" pitchFamily="18" charset="0"/>
              </a:rPr>
              <a:t>benign conversation</a:t>
            </a:r>
            <a:r>
              <a:rPr lang="en-US" sz="2000" b="1" dirty="0" smtClean="0">
                <a:latin typeface="Plantagenet Cherokee" pitchFamily="18" charset="0"/>
              </a:rPr>
              <a:t>, which then develops into the </a:t>
            </a:r>
            <a:r>
              <a:rPr lang="en-US" sz="2000" b="1" dirty="0" smtClean="0">
                <a:solidFill>
                  <a:srgbClr val="FFFF00"/>
                </a:solidFill>
                <a:latin typeface="Plantagenet Cherokee" pitchFamily="18" charset="0"/>
              </a:rPr>
              <a:t>elicitation of sensitive information</a:t>
            </a:r>
            <a:r>
              <a:rPr lang="en-US" sz="2000" b="1" dirty="0" smtClean="0">
                <a:latin typeface="Plantagenet Cherokee" pitchFamily="18" charset="0"/>
              </a:rPr>
              <a:t>.</a:t>
            </a:r>
          </a:p>
          <a:p>
            <a:endParaRPr lang="en-US" sz="800" b="1" dirty="0" smtClean="0">
              <a:latin typeface="Plantagenet Cherokee" pitchFamily="18" charset="0"/>
            </a:endParaRPr>
          </a:p>
          <a:p>
            <a:r>
              <a:rPr lang="en-US" sz="2000" b="1" dirty="0" smtClean="0">
                <a:latin typeface="Plantagenet Cherokee" pitchFamily="18" charset="0"/>
              </a:rPr>
              <a:t>The theft can also be of </a:t>
            </a:r>
            <a:r>
              <a:rPr lang="en-US" sz="2000" b="1" dirty="0" smtClean="0">
                <a:solidFill>
                  <a:srgbClr val="FFFF00"/>
                </a:solidFill>
                <a:latin typeface="Plantagenet Cherokee" pitchFamily="18" charset="0"/>
              </a:rPr>
              <a:t>physical/visual information </a:t>
            </a:r>
            <a:r>
              <a:rPr lang="en-US" sz="2000" b="1" dirty="0" smtClean="0">
                <a:latin typeface="Plantagenet Cherokee" pitchFamily="18" charset="0"/>
              </a:rPr>
              <a:t>(lab set-up, novel materials, electronic data, written notes).</a:t>
            </a:r>
            <a:endParaRPr lang="en-US" sz="2200" b="1" dirty="0" smtClean="0">
              <a:latin typeface="Plantagenet Cherokee" pitchFamily="18" charset="0"/>
            </a:endParaRPr>
          </a:p>
          <a:p>
            <a:endParaRPr lang="en-US" sz="800" b="1" dirty="0">
              <a:latin typeface="Plantagenet Cherokee" pitchFamily="18" charset="0"/>
            </a:endParaRPr>
          </a:p>
          <a:p>
            <a:endParaRPr lang="en-US" sz="800" b="1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99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0797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ENFORCEMENT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322024"/>
            <a:ext cx="8229600" cy="4804140"/>
          </a:xfrm>
        </p:spPr>
        <p:txBody>
          <a:bodyPr/>
          <a:lstStyle/>
          <a:p>
            <a:pPr marL="0" indent="0" algn="ctr">
              <a:buNone/>
            </a:pPr>
            <a:r>
              <a:rPr lang="en-US" sz="2200" dirty="0" smtClean="0">
                <a:latin typeface="Plantagenet Cherokee" pitchFamily="18" charset="0"/>
              </a:rPr>
              <a:t>There are thousands </a:t>
            </a:r>
            <a:r>
              <a:rPr lang="en-US" sz="2200" dirty="0">
                <a:latin typeface="Plantagenet Cherokee" pitchFamily="18" charset="0"/>
              </a:rPr>
              <a:t>of </a:t>
            </a:r>
            <a:r>
              <a:rPr lang="en-US" sz="2200" dirty="0" smtClean="0">
                <a:latin typeface="Plantagenet Cherokee" pitchFamily="18" charset="0"/>
              </a:rPr>
              <a:t>federal agents assigned to investigate </a:t>
            </a:r>
            <a:r>
              <a:rPr lang="en-US" sz="2200" dirty="0">
                <a:latin typeface="Plantagenet Cherokee" pitchFamily="18" charset="0"/>
              </a:rPr>
              <a:t>possible violations of the export </a:t>
            </a:r>
            <a:r>
              <a:rPr lang="en-US" sz="2200" dirty="0" smtClean="0">
                <a:latin typeface="Plantagenet Cherokee" pitchFamily="18" charset="0"/>
              </a:rPr>
              <a:t>laws, from multiple agencies (Commerce</a:t>
            </a:r>
            <a:r>
              <a:rPr lang="en-US" sz="2200" dirty="0">
                <a:latin typeface="Plantagenet Cherokee" pitchFamily="18" charset="0"/>
              </a:rPr>
              <a:t>, FBI, Homeland Security, </a:t>
            </a:r>
            <a:r>
              <a:rPr lang="en-US" sz="2200" dirty="0" smtClean="0">
                <a:latin typeface="Plantagenet Cherokee" pitchFamily="18" charset="0"/>
              </a:rPr>
              <a:t>military </a:t>
            </a:r>
            <a:r>
              <a:rPr lang="en-US" sz="2200" dirty="0">
                <a:latin typeface="Plantagenet Cherokee" pitchFamily="18" charset="0"/>
              </a:rPr>
              <a:t>investigative agencies, etc</a:t>
            </a:r>
            <a:r>
              <a:rPr lang="en-US" sz="2200" dirty="0" smtClean="0">
                <a:latin typeface="Plantagenet Cherokee" pitchFamily="18" charset="0"/>
              </a:rPr>
              <a:t>.)</a:t>
            </a:r>
          </a:p>
          <a:p>
            <a:endParaRPr lang="en-US" sz="2100" dirty="0" smtClean="0">
              <a:latin typeface="Plantagenet Cherokee" pitchFamily="18" charset="0"/>
            </a:endParaRPr>
          </a:p>
          <a:p>
            <a:endParaRPr lang="en-US" sz="2100" dirty="0">
              <a:latin typeface="Plantagenet Cherokee" pitchFamily="18" charset="0"/>
            </a:endParaRPr>
          </a:p>
          <a:p>
            <a:endParaRPr lang="en-US" sz="2100" dirty="0" smtClean="0">
              <a:latin typeface="Plantagenet Cherokee" pitchFamily="18" charset="0"/>
            </a:endParaRPr>
          </a:p>
          <a:p>
            <a:endParaRPr lang="en-US" sz="1500" dirty="0" smtClean="0">
              <a:latin typeface="Plantagenet Cherokee" pitchFamily="18" charset="0"/>
            </a:endParaRPr>
          </a:p>
          <a:p>
            <a:endParaRPr lang="en-US" sz="2100" dirty="0" smtClean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200" dirty="0" smtClean="0">
                <a:latin typeface="Plantagenet Cherokee" pitchFamily="18" charset="0"/>
              </a:rPr>
              <a:t>This is a result of changes in enforcement priorities, coupled with 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multiple Congressional (GAO) reports</a:t>
            </a:r>
            <a:r>
              <a:rPr lang="en-US" sz="2200" dirty="0" smtClean="0">
                <a:latin typeface="Plantagenet Cherokee" pitchFamily="18" charset="0"/>
              </a:rPr>
              <a:t>.</a:t>
            </a:r>
          </a:p>
          <a:p>
            <a:endParaRPr lang="en-US" sz="2400" dirty="0" smtClean="0">
              <a:latin typeface="Plantagenet Cherokee" pitchFamily="18" charset="0"/>
            </a:endParaRPr>
          </a:p>
          <a:p>
            <a:endParaRPr lang="en-US" sz="2400" dirty="0">
              <a:latin typeface="Plantagenet Cherokee" pitchFamily="18" charset="0"/>
            </a:endParaRPr>
          </a:p>
          <a:p>
            <a:endParaRPr lang="en-US" sz="2400" dirty="0">
              <a:latin typeface="Plantagenet Cherokee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32" y="3273383"/>
            <a:ext cx="530877" cy="75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947" y="3273383"/>
            <a:ext cx="507806" cy="758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85" y="3273383"/>
            <a:ext cx="542766" cy="758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47" y="3260787"/>
            <a:ext cx="522834" cy="758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805" y="3273383"/>
            <a:ext cx="544152" cy="758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036" y="3269456"/>
            <a:ext cx="517088" cy="758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911" y="3273383"/>
            <a:ext cx="567176" cy="758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981" y="3260787"/>
            <a:ext cx="682098" cy="7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7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357130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PENALTIES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501267" y="837282"/>
            <a:ext cx="8229600" cy="5277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latin typeface="Plantagenet Cherokee" pitchFamily="18" charset="0"/>
              </a:rPr>
              <a:t>Criminal and civil penalties apply to violations of the export control laws and regulations.</a:t>
            </a:r>
          </a:p>
          <a:p>
            <a:endParaRPr lang="en-US" sz="800" dirty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Plantagenet Cherokee" pitchFamily="18" charset="0"/>
              </a:rPr>
              <a:t>How much?  Depending upon the violation, up to:</a:t>
            </a:r>
          </a:p>
          <a:p>
            <a:endParaRPr lang="en-US" sz="800" dirty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FFFF00"/>
                </a:solidFill>
                <a:latin typeface="Plantagenet Cherokee" pitchFamily="18" charset="0"/>
              </a:rPr>
              <a:t>$1,000,000 per violation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FF00"/>
                </a:solidFill>
                <a:latin typeface="Plantagenet Cherokee" pitchFamily="18" charset="0"/>
              </a:rPr>
              <a:t>20 years imprisonment (“knowing &amp; willful” violations)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FF00"/>
                </a:solidFill>
                <a:latin typeface="Plantagenet Cherokee" pitchFamily="18" charset="0"/>
              </a:rPr>
              <a:t>Denial of all export privileges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FF00"/>
                </a:solidFill>
                <a:latin typeface="Plantagenet Cherokee" pitchFamily="18" charset="0"/>
              </a:rPr>
              <a:t>Debarment from government </a:t>
            </a:r>
            <a:r>
              <a:rPr lang="en-US" sz="2400" b="1" dirty="0" smtClean="0">
                <a:solidFill>
                  <a:srgbClr val="FFFF00"/>
                </a:solidFill>
                <a:latin typeface="Plantagenet Cherokee" pitchFamily="18" charset="0"/>
              </a:rPr>
              <a:t>contracts</a:t>
            </a:r>
          </a:p>
          <a:p>
            <a:pPr marL="0" indent="0" algn="ctr">
              <a:buNone/>
            </a:pPr>
            <a:endParaRPr lang="en-US" sz="800" dirty="0" smtClean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Plantagenet Cherokee" pitchFamily="18" charset="0"/>
              </a:rPr>
              <a:t>Fines </a:t>
            </a:r>
            <a:r>
              <a:rPr lang="en-US" sz="2000" dirty="0">
                <a:latin typeface="Plantagenet Cherokee" pitchFamily="18" charset="0"/>
              </a:rPr>
              <a:t>and denials can be imposed for even “unknowing” violations, </a:t>
            </a:r>
            <a:r>
              <a:rPr lang="en-US" sz="2000" dirty="0" smtClean="0">
                <a:latin typeface="Plantagenet Cherokee" pitchFamily="18" charset="0"/>
              </a:rPr>
              <a:t>and can </a:t>
            </a:r>
            <a:r>
              <a:rPr lang="en-US" sz="2000" dirty="0">
                <a:latin typeface="Plantagenet Cherokee" pitchFamily="18" charset="0"/>
              </a:rPr>
              <a:t>apply to both the individuals and the University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pPr marL="0" indent="0" algn="ctr">
              <a:buNone/>
            </a:pPr>
            <a:endParaRPr lang="en-US" sz="800" dirty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Plantagenet Cherokee" pitchFamily="18" charset="0"/>
              </a:rPr>
              <a:t>There are many people serving extended prison sentences for both physical export &amp; tech. transfer violations, and the U.S. government regularly hands out 6, 7, and even 8 &amp; 9 digit fines for export related violations.</a:t>
            </a:r>
          </a:p>
        </p:txBody>
      </p:sp>
    </p:spTree>
    <p:extLst>
      <p:ext uri="{BB962C8B-B14F-4D97-AF65-F5344CB8AC3E}">
        <p14:creationId xmlns:p14="http://schemas.microsoft.com/office/powerpoint/2010/main" val="30141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198784"/>
            <a:ext cx="8229600" cy="902904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CONCLUSION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002536"/>
            <a:ext cx="8229600" cy="5123628"/>
          </a:xfrm>
        </p:spPr>
        <p:txBody>
          <a:bodyPr/>
          <a:lstStyle/>
          <a:p>
            <a:r>
              <a:rPr lang="en-US" sz="2800" dirty="0">
                <a:latin typeface="Plantagenet Cherokee" pitchFamily="18" charset="0"/>
              </a:rPr>
              <a:t>Export control laws are far-reaching and complex</a:t>
            </a:r>
            <a:r>
              <a:rPr lang="en-US" sz="2800" dirty="0" smtClean="0">
                <a:latin typeface="Plantagenet Cherokee" pitchFamily="18" charset="0"/>
              </a:rPr>
              <a:t>.</a:t>
            </a:r>
          </a:p>
          <a:p>
            <a:pPr marL="0" indent="0">
              <a:buNone/>
            </a:pPr>
            <a:endParaRPr lang="en-US" sz="500" dirty="0">
              <a:latin typeface="Plantagenet Cherokee" pitchFamily="18" charset="0"/>
            </a:endParaRPr>
          </a:p>
          <a:p>
            <a:r>
              <a:rPr lang="en-US" sz="2800" dirty="0">
                <a:latin typeface="Plantagenet Cherokee" pitchFamily="18" charset="0"/>
              </a:rPr>
              <a:t>They can affect activities not readily identified as “exports”, or involving what do not appear to be sensitive goods or technology</a:t>
            </a:r>
            <a:r>
              <a:rPr lang="en-US" sz="2800" dirty="0" smtClean="0">
                <a:latin typeface="Plantagenet Cherokee" pitchFamily="18" charset="0"/>
              </a:rPr>
              <a:t>.</a:t>
            </a:r>
          </a:p>
          <a:p>
            <a:pPr marL="0" indent="0">
              <a:buNone/>
            </a:pPr>
            <a:endParaRPr lang="en-US" sz="500" dirty="0">
              <a:latin typeface="Plantagenet Cherokee" pitchFamily="18" charset="0"/>
            </a:endParaRPr>
          </a:p>
          <a:p>
            <a:r>
              <a:rPr lang="en-US" sz="2800" dirty="0">
                <a:latin typeface="Plantagenet Cherokee" pitchFamily="18" charset="0"/>
              </a:rPr>
              <a:t>However, penalties for violations, even “accidental”, can be severe</a:t>
            </a:r>
            <a:r>
              <a:rPr lang="en-US" sz="2800" dirty="0" smtClean="0">
                <a:latin typeface="Plantagenet Cherokee" pitchFamily="18" charset="0"/>
              </a:rPr>
              <a:t>!</a:t>
            </a:r>
          </a:p>
          <a:p>
            <a:endParaRPr lang="en-US" sz="500" dirty="0" smtClean="0">
              <a:latin typeface="Plantagenet Cherokee" pitchFamily="18" charset="0"/>
            </a:endParaRPr>
          </a:p>
          <a:p>
            <a:r>
              <a:rPr lang="en-US" sz="2800" dirty="0" smtClean="0">
                <a:latin typeface="Plantagenet Cherokee" pitchFamily="18" charset="0"/>
              </a:rPr>
              <a:t>Threats also include loss of IP / personal data.</a:t>
            </a:r>
          </a:p>
          <a:p>
            <a:pPr marL="0" indent="0">
              <a:buNone/>
            </a:pPr>
            <a:endParaRPr lang="en-US" sz="500" dirty="0">
              <a:latin typeface="Plantagenet Cherokee" pitchFamily="18" charset="0"/>
            </a:endParaRPr>
          </a:p>
          <a:p>
            <a:r>
              <a:rPr lang="en-US" sz="2800" dirty="0">
                <a:latin typeface="Plantagenet Cherokee" pitchFamily="18" charset="0"/>
              </a:rPr>
              <a:t>So, when in doubt, contact OIC.  We are here to help!</a:t>
            </a:r>
          </a:p>
          <a:p>
            <a:endParaRPr lang="en-US" sz="28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6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REASONS BEHIND 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U.S</a:t>
            </a:r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. EXPORT CONTROLS</a:t>
            </a:r>
            <a:endParaRPr lang="en-US" sz="28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eaLnBrk="1" hangingPunct="1">
              <a:spcBef>
                <a:spcPct val="10000"/>
              </a:spcBef>
              <a:buClr>
                <a:srgbClr val="9999CC"/>
              </a:buClr>
              <a:buSzPct val="80000"/>
              <a:buNone/>
            </a:pPr>
            <a:r>
              <a:rPr lang="en-US" sz="2500" b="1" dirty="0" smtClean="0">
                <a:solidFill>
                  <a:srgbClr val="FFFFFF"/>
                </a:solidFill>
                <a:latin typeface="Plantagenet Cherokee" pitchFamily="18" charset="0"/>
              </a:rPr>
              <a:t>		 </a:t>
            </a:r>
            <a:r>
              <a:rPr lang="en-US" sz="2500" dirty="0" smtClean="0">
                <a:solidFill>
                  <a:srgbClr val="FFFFFF"/>
                </a:solidFill>
                <a:latin typeface="Plantagenet Cherokee" pitchFamily="18" charset="0"/>
              </a:rPr>
              <a:t>Two </a:t>
            </a:r>
            <a:r>
              <a:rPr lang="en-US" sz="2500" dirty="0">
                <a:solidFill>
                  <a:srgbClr val="FFFFFF"/>
                </a:solidFill>
                <a:latin typeface="Plantagenet Cherokee" pitchFamily="18" charset="0"/>
              </a:rPr>
              <a:t>main (umbrella) reasons:</a:t>
            </a:r>
          </a:p>
          <a:p>
            <a:pPr marL="457200" lvl="1" indent="0" eaLnBrk="1" hangingPunct="1">
              <a:spcBef>
                <a:spcPct val="10000"/>
              </a:spcBef>
              <a:buClr>
                <a:srgbClr val="9999CC"/>
              </a:buClr>
              <a:buSzPct val="80000"/>
              <a:buNone/>
            </a:pPr>
            <a:endParaRPr lang="en-US" sz="800" b="1" dirty="0" smtClean="0">
              <a:solidFill>
                <a:srgbClr val="FFFFFF"/>
              </a:solidFill>
              <a:latin typeface="Plantagenet Cherokee" pitchFamily="18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9999CC"/>
              </a:buClr>
              <a:buSzPct val="80000"/>
              <a:buNone/>
            </a:pPr>
            <a:r>
              <a:rPr lang="en-US" sz="2500" b="1" dirty="0">
                <a:solidFill>
                  <a:srgbClr val="FFFFFF"/>
                </a:solidFill>
                <a:latin typeface="Plantagenet Cherokee" pitchFamily="18" charset="0"/>
              </a:rPr>
              <a:t>		 </a:t>
            </a:r>
            <a:r>
              <a:rPr lang="en-US" sz="2500" b="1" dirty="0" smtClean="0">
                <a:solidFill>
                  <a:srgbClr val="FFFFFF"/>
                </a:solidFill>
                <a:latin typeface="Plantagenet Cherokee" pitchFamily="18" charset="0"/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  <a:latin typeface="Plantagenet Cherokee" pitchFamily="18" charset="0"/>
              </a:rPr>
              <a:t>National Security</a:t>
            </a:r>
          </a:p>
          <a:p>
            <a:pPr marL="457200" lvl="1" indent="0" eaLnBrk="1" hangingPunct="1">
              <a:spcBef>
                <a:spcPct val="10000"/>
              </a:spcBef>
              <a:buClr>
                <a:srgbClr val="9999CC"/>
              </a:buClr>
              <a:buSzPct val="80000"/>
              <a:buNone/>
            </a:pPr>
            <a:endParaRPr lang="en-US" sz="1600" dirty="0" smtClean="0">
              <a:solidFill>
                <a:srgbClr val="FFFFFF"/>
              </a:solidFill>
              <a:latin typeface="Plantagenet Cherokee" pitchFamily="18" charset="0"/>
            </a:endParaRPr>
          </a:p>
          <a:p>
            <a:pPr marL="457200" lvl="1" indent="0" algn="ctr" eaLnBrk="1" hangingPunct="1">
              <a:spcBef>
                <a:spcPct val="10000"/>
              </a:spcBef>
              <a:buClr>
                <a:schemeClr val="bg1"/>
              </a:buClr>
              <a:buSzPct val="100000"/>
              <a:buNone/>
            </a:pPr>
            <a:r>
              <a:rPr lang="en-US" sz="2200" dirty="0" smtClean="0">
                <a:solidFill>
                  <a:srgbClr val="FFFFFF"/>
                </a:solidFill>
                <a:latin typeface="Plantagenet Cherokee" pitchFamily="18" charset="0"/>
              </a:rPr>
              <a:t>Restrict </a:t>
            </a:r>
            <a:r>
              <a:rPr lang="en-US" sz="2200" dirty="0">
                <a:solidFill>
                  <a:srgbClr val="FFFFFF"/>
                </a:solidFill>
                <a:latin typeface="Plantagenet Cherokee" pitchFamily="18" charset="0"/>
              </a:rPr>
              <a:t>exports of goods and technology </a:t>
            </a:r>
            <a:r>
              <a:rPr lang="en-US" sz="2200" dirty="0" smtClean="0">
                <a:solidFill>
                  <a:srgbClr val="FFFFFF"/>
                </a:solidFill>
                <a:latin typeface="Plantagenet Cherokee" pitchFamily="18" charset="0"/>
              </a:rPr>
              <a:t>which could </a:t>
            </a:r>
            <a:r>
              <a:rPr lang="en-US" sz="2200" dirty="0">
                <a:solidFill>
                  <a:srgbClr val="FFFFFF"/>
                </a:solidFill>
                <a:latin typeface="Plantagenet Cherokee" pitchFamily="18" charset="0"/>
              </a:rPr>
              <a:t>lend a military advantage to our </a:t>
            </a:r>
            <a:r>
              <a:rPr lang="en-US" sz="2200" dirty="0" smtClean="0">
                <a:solidFill>
                  <a:srgbClr val="FFFFFF"/>
                </a:solidFill>
                <a:latin typeface="Plantagenet Cherokee" pitchFamily="18" charset="0"/>
              </a:rPr>
              <a:t>current/future </a:t>
            </a:r>
            <a:r>
              <a:rPr lang="en-US" sz="2200" dirty="0">
                <a:solidFill>
                  <a:srgbClr val="FFFFFF"/>
                </a:solidFill>
                <a:latin typeface="Plantagenet Cherokee" pitchFamily="18" charset="0"/>
              </a:rPr>
              <a:t>adversaries.</a:t>
            </a:r>
          </a:p>
          <a:p>
            <a:pPr lvl="1" eaLnBrk="1" hangingPunct="1">
              <a:spcBef>
                <a:spcPct val="10000"/>
              </a:spcBef>
              <a:buClr>
                <a:schemeClr val="bg1"/>
              </a:buClr>
              <a:buSzPct val="100000"/>
              <a:buFont typeface="Arial" pitchFamily="34" charset="0"/>
              <a:buChar char="•"/>
            </a:pPr>
            <a:endParaRPr lang="en-US" sz="2200" dirty="0" smtClean="0">
              <a:solidFill>
                <a:srgbClr val="FFFFFF"/>
              </a:solidFill>
              <a:latin typeface="Plantagenet Cherokee" pitchFamily="18" charset="0"/>
            </a:endParaRPr>
          </a:p>
          <a:p>
            <a:pPr marL="0" lvl="0" indent="0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		      </a:t>
            </a:r>
            <a:r>
              <a:rPr lang="en-US" sz="3600" b="1" dirty="0" smtClean="0">
                <a:solidFill>
                  <a:srgbClr val="FFFF00"/>
                </a:solidFill>
                <a:latin typeface="Plantagenet Cherokee" pitchFamily="18" charset="0"/>
              </a:rPr>
              <a:t>Foreign </a:t>
            </a:r>
            <a:r>
              <a:rPr lang="en-US" sz="3600" b="1" dirty="0">
                <a:solidFill>
                  <a:srgbClr val="FFFF00"/>
                </a:solidFill>
                <a:latin typeface="Plantagenet Cherokee" pitchFamily="18" charset="0"/>
              </a:rPr>
              <a:t>Policy</a:t>
            </a:r>
          </a:p>
          <a:p>
            <a:pPr marL="0" lvl="0" indent="0">
              <a:buNone/>
            </a:pPr>
            <a:endParaRPr lang="en-US" sz="1600" b="1" dirty="0">
              <a:solidFill>
                <a:srgbClr val="FF0000"/>
              </a:solidFill>
              <a:latin typeface="Plantagenet Cherokee" pitchFamily="18" charset="0"/>
            </a:endParaRPr>
          </a:p>
          <a:p>
            <a:pPr marL="457200" lvl="1" indent="0" algn="ctr">
              <a:buClr>
                <a:srgbClr val="FFFFFF"/>
              </a:buClr>
              <a:buNone/>
            </a:pPr>
            <a:r>
              <a:rPr lang="en-US" sz="2200" dirty="0">
                <a:solidFill>
                  <a:srgbClr val="FFFFFF"/>
                </a:solidFill>
                <a:latin typeface="Plantagenet Cherokee" pitchFamily="18" charset="0"/>
              </a:rPr>
              <a:t>Promote change in or punish regimes deemed unfriendly to the U.S., or which operate contrary to U.S. </a:t>
            </a:r>
            <a:r>
              <a:rPr lang="en-US" sz="2200" dirty="0" smtClean="0">
                <a:solidFill>
                  <a:srgbClr val="FFFFFF"/>
                </a:solidFill>
                <a:latin typeface="Plantagenet Cherokee" pitchFamily="18" charset="0"/>
              </a:rPr>
              <a:t>ideals, and to fulfill treaty obligations.</a:t>
            </a:r>
            <a:endParaRPr lang="en-US" sz="2200" b="1" dirty="0">
              <a:solidFill>
                <a:srgbClr val="FFFFFF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9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544416"/>
          </a:xfrm>
        </p:spPr>
        <p:txBody>
          <a:bodyPr/>
          <a:lstStyle/>
          <a:p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THREE 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PRIMARY </a:t>
            </a:r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SETS OF EXPORT CONTROLS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68217" y="1310432"/>
            <a:ext cx="8229600" cy="506332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Plantagenet Cherokee" pitchFamily="18" charset="0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Plantagenet Cherokee" pitchFamily="18" charset="0"/>
              </a:rPr>
              <a:t>     </a:t>
            </a:r>
            <a:r>
              <a:rPr lang="en-US" sz="2200" b="1" dirty="0" smtClean="0">
                <a:solidFill>
                  <a:srgbClr val="FFFF00"/>
                </a:solidFill>
                <a:latin typeface="Plantagenet Cherokee" pitchFamily="18" charset="0"/>
              </a:rPr>
              <a:t>ITAR</a:t>
            </a:r>
            <a:r>
              <a:rPr lang="en-US" sz="2200" dirty="0" smtClean="0">
                <a:solidFill>
                  <a:schemeClr val="tx1"/>
                </a:solidFill>
                <a:latin typeface="Plantagenet Cherokee" pitchFamily="18" charset="0"/>
              </a:rPr>
              <a:t> </a:t>
            </a:r>
            <a:r>
              <a:rPr lang="en-US" sz="2200" dirty="0">
                <a:latin typeface="Plantagenet Cherokee" pitchFamily="18" charset="0"/>
              </a:rPr>
              <a:t>– International Traffic in Arms Regulations</a:t>
            </a:r>
          </a:p>
          <a:p>
            <a:pPr marL="0" indent="0">
              <a:buNone/>
            </a:pPr>
            <a:r>
              <a:rPr lang="en-US" sz="1600" dirty="0" smtClean="0">
                <a:latin typeface="Plantagenet Cherokee" pitchFamily="18" charset="0"/>
              </a:rPr>
              <a:t>	        </a:t>
            </a:r>
            <a:r>
              <a:rPr lang="en-US" sz="1600" dirty="0" smtClean="0">
                <a:solidFill>
                  <a:srgbClr val="FFFF00"/>
                </a:solidFill>
                <a:latin typeface="Plantagenet Cherokee" pitchFamily="18" charset="0"/>
              </a:rPr>
              <a:t>State Department – Military Items</a:t>
            </a:r>
          </a:p>
          <a:p>
            <a:pPr marL="0" indent="0">
              <a:buNone/>
            </a:pPr>
            <a:endParaRPr lang="en-US" sz="800" dirty="0" smtClean="0">
              <a:solidFill>
                <a:srgbClr val="FFFF00"/>
              </a:solidFill>
              <a:latin typeface="Plantagenet Cherokee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Plantagenet Cherokee" pitchFamily="18" charset="0"/>
              </a:rPr>
              <a:t>	     </a:t>
            </a:r>
            <a:r>
              <a:rPr lang="en-US" sz="2200" b="1" dirty="0" smtClean="0">
                <a:solidFill>
                  <a:srgbClr val="FFFF00"/>
                </a:solidFill>
                <a:latin typeface="Plantagenet Cherokee" pitchFamily="18" charset="0"/>
              </a:rPr>
              <a:t>EAR</a:t>
            </a:r>
            <a:r>
              <a:rPr lang="en-US" sz="2200" dirty="0" smtClean="0">
                <a:latin typeface="Plantagenet Cherokee" pitchFamily="18" charset="0"/>
              </a:rPr>
              <a:t> – Export Administration Regulations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FF0000"/>
                </a:solidFill>
                <a:latin typeface="Plantagenet Cherokee" pitchFamily="18" charset="0"/>
              </a:rPr>
              <a:t>                                       </a:t>
            </a:r>
            <a:r>
              <a:rPr lang="en-US" sz="1600" dirty="0" smtClean="0">
                <a:solidFill>
                  <a:srgbClr val="FFFF00"/>
                </a:solidFill>
                <a:latin typeface="Plantagenet Cherokee" pitchFamily="18" charset="0"/>
              </a:rPr>
              <a:t>     Commerce Department – “Dual-use” items, plus low-level military items</a:t>
            </a:r>
          </a:p>
          <a:p>
            <a:pPr marL="0" indent="0">
              <a:buNone/>
            </a:pPr>
            <a:endParaRPr lang="en-US" sz="800" dirty="0">
              <a:solidFill>
                <a:srgbClr val="FFFF00"/>
              </a:solidFill>
              <a:latin typeface="Plantagenet Cherokee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Plantagenet Cherokee" pitchFamily="18" charset="0"/>
              </a:rPr>
              <a:t>     </a:t>
            </a:r>
            <a:r>
              <a:rPr lang="en-US" sz="2200" b="1" dirty="0" smtClean="0">
                <a:solidFill>
                  <a:srgbClr val="FFFF00"/>
                </a:solidFill>
                <a:latin typeface="Plantagenet Cherokee" pitchFamily="18" charset="0"/>
              </a:rPr>
              <a:t>OFAC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 </a:t>
            </a:r>
            <a:r>
              <a:rPr lang="en-US" sz="2200" dirty="0">
                <a:latin typeface="Plantagenet Cherokee" pitchFamily="18" charset="0"/>
              </a:rPr>
              <a:t>– Office of Foreign Assets Control</a:t>
            </a:r>
          </a:p>
          <a:p>
            <a:pPr marL="0" indent="0">
              <a:buNone/>
            </a:pPr>
            <a:r>
              <a:rPr lang="en-US" sz="1600" dirty="0" smtClean="0"/>
              <a:t>                       </a:t>
            </a:r>
            <a:r>
              <a:rPr lang="en-US" sz="1600" dirty="0" smtClean="0">
                <a:solidFill>
                  <a:srgbClr val="FFFF00"/>
                </a:solidFill>
                <a:latin typeface="Plantagenet Cherokee" pitchFamily="18" charset="0"/>
              </a:rPr>
              <a:t>Treasury Department – Embargoes, individual sanctions</a:t>
            </a:r>
            <a:endParaRPr lang="en-US" sz="1600" dirty="0" smtClean="0"/>
          </a:p>
          <a:p>
            <a:endParaRPr lang="en-US" sz="500" dirty="0" smtClean="0"/>
          </a:p>
          <a:p>
            <a:endParaRPr lang="en-US" sz="500" dirty="0"/>
          </a:p>
          <a:p>
            <a:endParaRPr lang="en-US" sz="500" dirty="0" smtClean="0"/>
          </a:p>
          <a:p>
            <a:pPr marL="0" indent="0">
              <a:buNone/>
            </a:pPr>
            <a:endParaRPr lang="en-US" sz="500" dirty="0" smtClean="0">
              <a:latin typeface="Plantagenet Cherokee" pitchFamily="18" charset="0"/>
            </a:endParaRPr>
          </a:p>
          <a:p>
            <a:r>
              <a:rPr lang="en-US" sz="1800" dirty="0" smtClean="0">
                <a:latin typeface="Plantagenet Cherokee" pitchFamily="18" charset="0"/>
              </a:rPr>
              <a:t>Various other agencies (DoE, NRC, FDA, EPA, USDA, etc.) maintain controls on items subject to their specific jurisdictions.</a:t>
            </a:r>
          </a:p>
          <a:p>
            <a:endParaRPr lang="en-US" sz="500" dirty="0">
              <a:latin typeface="Plantagenet Cherokee" pitchFamily="18" charset="0"/>
            </a:endParaRPr>
          </a:p>
          <a:p>
            <a:r>
              <a:rPr lang="en-US" sz="1800" dirty="0" smtClean="0">
                <a:latin typeface="Plantagenet Cherokee" pitchFamily="18" charset="0"/>
              </a:rPr>
              <a:t>Controls include lists of regulated items, plus “catch-all” controls on certain </a:t>
            </a:r>
            <a:r>
              <a:rPr lang="en-US" sz="1800" dirty="0" smtClean="0">
                <a:solidFill>
                  <a:srgbClr val="FFFF00"/>
                </a:solidFill>
                <a:latin typeface="Plantagenet Cherokee" pitchFamily="18" charset="0"/>
              </a:rPr>
              <a:t>prohibited end uses </a:t>
            </a:r>
            <a:r>
              <a:rPr lang="en-US" sz="1800" dirty="0" smtClean="0">
                <a:latin typeface="Plantagenet Cherokee" pitchFamily="18" charset="0"/>
              </a:rPr>
              <a:t>(nuclear, missile, chemical/biological weapons) and </a:t>
            </a:r>
            <a:r>
              <a:rPr lang="en-US" sz="1800" dirty="0" smtClean="0">
                <a:solidFill>
                  <a:srgbClr val="FFFF00"/>
                </a:solidFill>
                <a:latin typeface="Plantagenet Cherokee" pitchFamily="18" charset="0"/>
              </a:rPr>
              <a:t>end users</a:t>
            </a:r>
            <a:r>
              <a:rPr lang="en-US" sz="1800" dirty="0" smtClean="0">
                <a:latin typeface="Plantagenet Cherokee" pitchFamily="18" charset="0"/>
              </a:rPr>
              <a:t> (both entities &amp; individuals).</a:t>
            </a:r>
            <a:endParaRPr lang="en-US" sz="1800" dirty="0">
              <a:latin typeface="Plantagenet Cherokee" pitchFamily="18" charset="0"/>
            </a:endParaRPr>
          </a:p>
        </p:txBody>
      </p:sp>
      <p:pic>
        <p:nvPicPr>
          <p:cNvPr id="4" name="usdos-logo-seal" descr="U.S. Department of State - Great Seal">
            <a:hlinkClick r:id="rId2" tooltip="&quot;U.S. Department of State - Great Seal&quot;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564" y="1254772"/>
            <a:ext cx="64008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IS Logo Image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564" y="2122552"/>
            <a:ext cx="663083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g_hi" descr="http://t2.gstatic.com/images?q=tbn:ANd9GcQPsMdrf8kBsvGdLsjBr-ZdWARH4aAVpS6zQnm-EJeBmD_TNj0zQw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67" y="2982223"/>
            <a:ext cx="640080" cy="64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75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6270"/>
            <a:ext cx="8229600" cy="594989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808080">
                    <a:lumMod val="40000"/>
                    <a:lumOff val="60000"/>
                  </a:srgbClr>
                </a:solidFill>
                <a:latin typeface="Plantagenet Cherokee" pitchFamily="18" charset="0"/>
              </a:rPr>
              <a:t>ITAR - U.S. </a:t>
            </a:r>
            <a:r>
              <a:rPr lang="en-US" b="1" dirty="0" smtClean="0">
                <a:solidFill>
                  <a:srgbClr val="808080">
                    <a:lumMod val="40000"/>
                    <a:lumOff val="60000"/>
                  </a:srgbClr>
                </a:solidFill>
                <a:latin typeface="Plantagenet Cherokee" pitchFamily="18" charset="0"/>
              </a:rPr>
              <a:t>Munitions List (</a:t>
            </a:r>
            <a:r>
              <a:rPr lang="en-US" b="1" dirty="0" smtClean="0">
                <a:solidFill>
                  <a:srgbClr val="FFFF00"/>
                </a:solidFill>
                <a:latin typeface="Plantagenet Cherokee" pitchFamily="18" charset="0"/>
              </a:rPr>
              <a:t>USML</a:t>
            </a:r>
            <a:r>
              <a:rPr lang="en-US" b="1" dirty="0">
                <a:solidFill>
                  <a:srgbClr val="808080">
                    <a:lumMod val="40000"/>
                    <a:lumOff val="60000"/>
                  </a:srgbClr>
                </a:solidFill>
                <a:latin typeface="Plantagenet Cherokee" pitchFamily="18" charset="0"/>
              </a:rPr>
              <a:t>)</a:t>
            </a:r>
            <a:endParaRPr lang="en-US" sz="2200" b="1" dirty="0" smtClean="0">
              <a:solidFill>
                <a:srgbClr val="FFFF00"/>
              </a:solidFill>
              <a:latin typeface="Plantagenet Cherokee" pitchFamily="18" charset="0"/>
            </a:endParaRPr>
          </a:p>
          <a:p>
            <a:pPr marL="0" indent="0" algn="ctr">
              <a:buNone/>
            </a:pPr>
            <a:endParaRPr lang="en-US" sz="600" b="1" dirty="0" smtClean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21 categories (e.g., </a:t>
            </a:r>
            <a:r>
              <a:rPr lang="en-US" sz="2100" b="1" dirty="0" smtClean="0">
                <a:solidFill>
                  <a:srgbClr val="FFFF00"/>
                </a:solidFill>
                <a:latin typeface="Plantagenet Cherokee" pitchFamily="18" charset="0"/>
              </a:rPr>
              <a:t>Firearms, Spacecraft</a:t>
            </a:r>
            <a:r>
              <a:rPr lang="en-US" sz="2100" b="1" dirty="0" smtClean="0">
                <a:latin typeface="Plantagenet Cherokee" pitchFamily="18" charset="0"/>
              </a:rPr>
              <a:t>)</a:t>
            </a:r>
            <a:endParaRPr lang="en-US" sz="2100" b="1" dirty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Largely all encompassing</a:t>
            </a: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 World-wide licensing requirement</a:t>
            </a: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“</a:t>
            </a:r>
            <a:r>
              <a:rPr lang="en-US" sz="2100" b="1" dirty="0">
                <a:latin typeface="Plantagenet Cherokee" pitchFamily="18" charset="0"/>
              </a:rPr>
              <a:t>See-through” </a:t>
            </a:r>
            <a:r>
              <a:rPr lang="en-US" sz="2100" b="1" dirty="0" smtClean="0">
                <a:latin typeface="Plantagenet Cherokee" pitchFamily="18" charset="0"/>
              </a:rPr>
              <a:t>rule*</a:t>
            </a: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Can pick up items and data which are not specifically listed if they are </a:t>
            </a:r>
            <a:r>
              <a:rPr lang="en-US" sz="2100" b="1" dirty="0" smtClean="0">
                <a:solidFill>
                  <a:srgbClr val="FFFF00"/>
                </a:solidFill>
                <a:latin typeface="Plantagenet Cherokee" pitchFamily="18" charset="0"/>
              </a:rPr>
              <a:t>“specially designed for ” </a:t>
            </a:r>
            <a:r>
              <a:rPr lang="en-US" sz="2100" b="1" dirty="0" smtClean="0">
                <a:latin typeface="Plantagenet Cherokee" pitchFamily="18" charset="0"/>
              </a:rPr>
              <a:t>or</a:t>
            </a:r>
            <a:r>
              <a:rPr lang="en-US" sz="2100" b="1" dirty="0" smtClean="0">
                <a:solidFill>
                  <a:srgbClr val="FFFF00"/>
                </a:solidFill>
                <a:latin typeface="Plantagenet Cherokee" pitchFamily="18" charset="0"/>
              </a:rPr>
              <a:t> “directly related to”</a:t>
            </a:r>
            <a:r>
              <a:rPr lang="en-US" sz="2100" b="1" dirty="0" smtClean="0">
                <a:latin typeface="Plantagenet Cherokee" pitchFamily="18" charset="0"/>
              </a:rPr>
              <a:t> a controlled item</a:t>
            </a:r>
          </a:p>
          <a:p>
            <a:pPr marL="0" indent="0" algn="ctr">
              <a:buNone/>
            </a:pPr>
            <a:r>
              <a:rPr lang="en-US" sz="2100" b="1" dirty="0" smtClean="0">
                <a:latin typeface="Plantagenet Cherokee" pitchFamily="18" charset="0"/>
              </a:rPr>
              <a:t>Even access to a USML item can be an issue</a:t>
            </a:r>
          </a:p>
          <a:p>
            <a:pPr marL="0" indent="0" algn="ctr">
              <a:buNone/>
            </a:pPr>
            <a:endParaRPr lang="en-US" sz="1000" b="1" dirty="0" smtClean="0">
              <a:latin typeface="Plantagenet Cherokee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EAR – Commerce Control 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Plantagenet Cherokee" pitchFamily="18" charset="0"/>
              </a:rPr>
              <a:t>i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st (</a:t>
            </a:r>
            <a:r>
              <a:rPr lang="en-US" b="1" dirty="0" smtClean="0">
                <a:solidFill>
                  <a:srgbClr val="FFFF00"/>
                </a:solidFill>
                <a:latin typeface="Plantagenet Cherokee" pitchFamily="18" charset="0"/>
              </a:rPr>
              <a:t>CCL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Plantagenet Cherokee" pitchFamily="18" charset="0"/>
              </a:rPr>
              <a:t>)</a:t>
            </a:r>
          </a:p>
          <a:p>
            <a:pPr marL="0" indent="0" algn="ctr">
              <a:buNone/>
            </a:pPr>
            <a:endParaRPr lang="en-US" sz="600" b="1" dirty="0" smtClean="0">
              <a:solidFill>
                <a:srgbClr val="FFFF00"/>
              </a:solidFill>
              <a:latin typeface="Plantagenet Cherokee" pitchFamily="18" charset="0"/>
            </a:endParaRPr>
          </a:p>
          <a:p>
            <a:pPr marL="0" lvl="0" indent="0" algn="ctr">
              <a:buNone/>
            </a:pP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10 broad </a:t>
            </a:r>
            <a:r>
              <a:rPr lang="en-US" sz="2100" b="1" dirty="0">
                <a:solidFill>
                  <a:srgbClr val="FFFFFF"/>
                </a:solidFill>
                <a:latin typeface="Plantagenet Cherokee" pitchFamily="18" charset="0"/>
              </a:rPr>
              <a:t>categories (e.g., </a:t>
            </a:r>
            <a:r>
              <a:rPr lang="en-US" sz="2100" b="1" dirty="0" smtClean="0">
                <a:solidFill>
                  <a:srgbClr val="FFFF00"/>
                </a:solidFill>
                <a:latin typeface="Plantagenet Cherokee" pitchFamily="18" charset="0"/>
              </a:rPr>
              <a:t>Computers, Lasers</a:t>
            </a: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)</a:t>
            </a:r>
            <a:endParaRPr lang="en-US" sz="2100" b="1" dirty="0">
              <a:solidFill>
                <a:srgbClr val="FFFFFF"/>
              </a:solidFill>
              <a:latin typeface="Plantagenet Cherokee" pitchFamily="18" charset="0"/>
            </a:endParaRPr>
          </a:p>
          <a:p>
            <a:pPr marL="0" lvl="0" indent="0" algn="ctr">
              <a:buNone/>
            </a:pP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Largely performance driven (precise technical specifications) </a:t>
            </a:r>
          </a:p>
          <a:p>
            <a:pPr marL="0" lvl="0" indent="0" algn="ctr">
              <a:buNone/>
            </a:pP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Licensing requirements are mostly country based</a:t>
            </a:r>
          </a:p>
          <a:p>
            <a:pPr marL="0" lvl="0" indent="0" algn="ctr">
              <a:buNone/>
            </a:pP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Can usually allow anyone to “</a:t>
            </a:r>
            <a:r>
              <a:rPr lang="en-US" sz="2100" b="1" dirty="0" smtClean="0">
                <a:solidFill>
                  <a:srgbClr val="FFFF00"/>
                </a:solidFill>
                <a:latin typeface="Plantagenet Cherokee" pitchFamily="18" charset="0"/>
              </a:rPr>
              <a:t>use</a:t>
            </a:r>
            <a:r>
              <a:rPr lang="en-US" sz="2100" b="1" dirty="0" smtClean="0">
                <a:solidFill>
                  <a:srgbClr val="FFFFFF"/>
                </a:solidFill>
                <a:latin typeface="Plantagenet Cherokee" pitchFamily="18" charset="0"/>
              </a:rPr>
              <a:t>” a CCL controlled item*</a:t>
            </a:r>
            <a:endParaRPr lang="en-US" sz="2100" b="1" dirty="0">
              <a:solidFill>
                <a:srgbClr val="FFFFFF"/>
              </a:solidFill>
              <a:latin typeface="Plantagenet Cherokee" pitchFamily="18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090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SO, WHAT </a:t>
            </a:r>
            <a:r>
              <a:rPr 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IS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 AN EXPORT?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Plantagenet Cherokee" pitchFamily="18" charset="0"/>
              </a:rPr>
              <a:t>	</a:t>
            </a:r>
            <a:r>
              <a:rPr lang="en-US" dirty="0" smtClean="0">
                <a:latin typeface="Plantagenet Cherokee" pitchFamily="18" charset="0"/>
              </a:rPr>
              <a:t>  Two </a:t>
            </a:r>
            <a:r>
              <a:rPr lang="en-US" dirty="0">
                <a:latin typeface="Plantagenet Cherokee" pitchFamily="18" charset="0"/>
              </a:rPr>
              <a:t>main categories of exports:</a:t>
            </a:r>
          </a:p>
          <a:p>
            <a:endParaRPr lang="en-US" sz="1200" dirty="0">
              <a:latin typeface="Plantagenet Cherokee" pitchFamily="18" charset="0"/>
            </a:endParaRPr>
          </a:p>
          <a:p>
            <a:r>
              <a:rPr lang="en-US" sz="2800" dirty="0" smtClean="0">
                <a:latin typeface="Plantagenet Cherokee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Plantagenet Cherokee" pitchFamily="18" charset="0"/>
              </a:rPr>
              <a:t>physical movement </a:t>
            </a:r>
            <a:r>
              <a:rPr lang="en-US" sz="2800" dirty="0">
                <a:latin typeface="Plantagenet Cherokee" pitchFamily="18" charset="0"/>
              </a:rPr>
              <a:t>of a commodity </a:t>
            </a:r>
            <a:r>
              <a:rPr lang="en-US" sz="2800" dirty="0" smtClean="0">
                <a:latin typeface="Plantagenet Cherokee" pitchFamily="18" charset="0"/>
              </a:rPr>
              <a:t>from </a:t>
            </a:r>
            <a:r>
              <a:rPr lang="en-US" sz="2800" dirty="0">
                <a:latin typeface="Plantagenet Cherokee" pitchFamily="18" charset="0"/>
              </a:rPr>
              <a:t>the U.S., via either shipment or </a:t>
            </a:r>
            <a:r>
              <a:rPr lang="en-US" sz="2800" dirty="0" smtClean="0">
                <a:latin typeface="Plantagenet Cherokee" pitchFamily="18" charset="0"/>
              </a:rPr>
              <a:t>carrying </a:t>
            </a:r>
            <a:r>
              <a:rPr lang="en-US" sz="2800" dirty="0">
                <a:latin typeface="Plantagenet Cherokee" pitchFamily="18" charset="0"/>
              </a:rPr>
              <a:t>abroad.</a:t>
            </a:r>
          </a:p>
          <a:p>
            <a:endParaRPr lang="en-US" sz="1200" dirty="0">
              <a:latin typeface="Plantagenet Cherokee" pitchFamily="18" charset="0"/>
            </a:endParaRPr>
          </a:p>
          <a:p>
            <a:r>
              <a:rPr lang="en-US" sz="2800" dirty="0" smtClean="0">
                <a:latin typeface="Plantagenet Cherokee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Plantagenet Cherokee" pitchFamily="18" charset="0"/>
              </a:rPr>
              <a:t>transfer of technology </a:t>
            </a:r>
            <a:r>
              <a:rPr lang="en-US" sz="2800" dirty="0">
                <a:latin typeface="Plantagenet Cherokee" pitchFamily="18" charset="0"/>
              </a:rPr>
              <a:t>to a foreign </a:t>
            </a:r>
            <a:r>
              <a:rPr lang="en-US" sz="2800" dirty="0" smtClean="0">
                <a:latin typeface="Plantagenet Cherokee" pitchFamily="18" charset="0"/>
              </a:rPr>
              <a:t>national</a:t>
            </a:r>
            <a:r>
              <a:rPr lang="en-US" sz="2800" dirty="0">
                <a:latin typeface="Plantagenet Cherokee" pitchFamily="18" charset="0"/>
              </a:rPr>
              <a:t>, even within the United States </a:t>
            </a:r>
            <a:r>
              <a:rPr lang="en-US" sz="2800" dirty="0" smtClean="0">
                <a:latin typeface="Plantagenet Cherokee" pitchFamily="18" charset="0"/>
              </a:rPr>
              <a:t>(</a:t>
            </a:r>
            <a:r>
              <a:rPr lang="en-US" sz="2800" dirty="0">
                <a:latin typeface="Plantagenet Cherokee" pitchFamily="18" charset="0"/>
              </a:rPr>
              <a:t>called a “</a:t>
            </a:r>
            <a:r>
              <a:rPr lang="en-US" sz="2800" b="1" dirty="0">
                <a:solidFill>
                  <a:srgbClr val="FFFF00"/>
                </a:solidFill>
                <a:latin typeface="Plantagenet Cherokee" pitchFamily="18" charset="0"/>
              </a:rPr>
              <a:t>deemed export</a:t>
            </a:r>
            <a:r>
              <a:rPr lang="en-US" sz="2800" dirty="0" smtClean="0">
                <a:latin typeface="Plantagenet Cherokee" pitchFamily="18" charset="0"/>
              </a:rPr>
              <a:t>”).</a:t>
            </a:r>
          </a:p>
          <a:p>
            <a:endParaRPr lang="en-US" sz="28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1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SO, WHAT </a:t>
            </a:r>
            <a:r>
              <a:rPr 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IS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 AN EXPORT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?</a:t>
            </a:r>
            <a:b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</a:br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(continued)</a:t>
            </a:r>
            <a:endParaRPr lang="en-US" sz="14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1003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Plantagenet Cherokee" pitchFamily="18" charset="0"/>
              </a:rPr>
              <a:t>The ITAR term for deemed export is “</a:t>
            </a:r>
            <a:r>
              <a:rPr lang="en-US" b="1" dirty="0" smtClean="0">
                <a:solidFill>
                  <a:srgbClr val="FFFF00"/>
                </a:solidFill>
                <a:latin typeface="Plantagenet Cherokee" pitchFamily="18" charset="0"/>
              </a:rPr>
              <a:t>defense service</a:t>
            </a:r>
            <a:r>
              <a:rPr lang="en-US" b="1" dirty="0" smtClean="0">
                <a:latin typeface="Plantagenet Cherokee" pitchFamily="18" charset="0"/>
              </a:rPr>
              <a:t>”, </a:t>
            </a:r>
            <a:r>
              <a:rPr lang="en-US" dirty="0" smtClean="0">
                <a:latin typeface="Plantagenet Cherokee" pitchFamily="18" charset="0"/>
              </a:rPr>
              <a:t>which is:</a:t>
            </a:r>
            <a:endParaRPr lang="en-US" dirty="0">
              <a:latin typeface="Plantagenet Cherokee" pitchFamily="18" charset="0"/>
            </a:endParaRPr>
          </a:p>
          <a:p>
            <a:endParaRPr lang="en-US" sz="1200" dirty="0">
              <a:latin typeface="Plantagenet Cherokee" pitchFamily="18" charset="0"/>
            </a:endParaRPr>
          </a:p>
          <a:p>
            <a:r>
              <a:rPr lang="en-US" sz="2800" dirty="0">
                <a:latin typeface="Plantagenet Cherokee" pitchFamily="18" charset="0"/>
              </a:rPr>
              <a:t>The furnishing of any controlled technical data to foreign persons</a:t>
            </a:r>
            <a:r>
              <a:rPr lang="en-US" sz="2800" dirty="0" smtClean="0">
                <a:latin typeface="Plantagenet Cherokee" pitchFamily="18" charset="0"/>
              </a:rPr>
              <a:t>.</a:t>
            </a:r>
          </a:p>
          <a:p>
            <a:endParaRPr lang="en-US" sz="800" dirty="0">
              <a:latin typeface="Plantagenet Cherokee" pitchFamily="18" charset="0"/>
            </a:endParaRPr>
          </a:p>
          <a:p>
            <a:r>
              <a:rPr lang="en-US" sz="2800" dirty="0" smtClean="0">
                <a:latin typeface="Plantagenet Cherokee" pitchFamily="18" charset="0"/>
              </a:rPr>
              <a:t>The furnishing of assistance to foreign persons related to defense articles.</a:t>
            </a:r>
            <a:endParaRPr lang="en-US" sz="2800" dirty="0">
              <a:latin typeface="Plantagenet Cherokee" pitchFamily="18" charset="0"/>
            </a:endParaRPr>
          </a:p>
          <a:p>
            <a:endParaRPr lang="en-US" sz="800" dirty="0">
              <a:latin typeface="Plantagenet Cherokee" pitchFamily="18" charset="0"/>
            </a:endParaRPr>
          </a:p>
          <a:p>
            <a:r>
              <a:rPr lang="en-US" sz="2800" dirty="0" smtClean="0">
                <a:latin typeface="Plantagenet Cherokee" pitchFamily="18" charset="0"/>
              </a:rPr>
              <a:t>Military training or advice of any kind.</a:t>
            </a:r>
          </a:p>
          <a:p>
            <a:pPr marL="0" indent="0">
              <a:buNone/>
            </a:pPr>
            <a:endParaRPr lang="en-US" sz="2800" b="1" dirty="0">
              <a:latin typeface="Plantagenet Cherokee" pitchFamily="18" charset="0"/>
            </a:endParaRPr>
          </a:p>
          <a:p>
            <a:endParaRPr lang="en-US" sz="2800" b="1" dirty="0">
              <a:solidFill>
                <a:srgbClr val="FFFF00"/>
              </a:solidFill>
              <a:latin typeface="Plantagenet Cherokee" pitchFamily="18" charset="0"/>
            </a:endParaRPr>
          </a:p>
          <a:p>
            <a:endParaRPr lang="en-US" sz="28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7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147484"/>
            <a:ext cx="8229600" cy="1101213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SO, WHAT IS </a:t>
            </a:r>
            <a:r>
              <a:rPr 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NOT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 AN EXPORT? 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150374"/>
            <a:ext cx="8229600" cy="497578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latin typeface="Plantagenet Cherokee" pitchFamily="18" charset="0"/>
              </a:rPr>
              <a:t>“</a:t>
            </a:r>
            <a:r>
              <a:rPr lang="en-US" sz="2800" b="1" dirty="0" smtClean="0">
                <a:solidFill>
                  <a:srgbClr val="FFFF00"/>
                </a:solidFill>
                <a:latin typeface="Plantagenet Cherokee" pitchFamily="18" charset="0"/>
              </a:rPr>
              <a:t>Public </a:t>
            </a:r>
            <a:r>
              <a:rPr lang="en-US" sz="2800" b="1" dirty="0">
                <a:solidFill>
                  <a:srgbClr val="FFFF00"/>
                </a:solidFill>
                <a:latin typeface="Plantagenet Cherokee" pitchFamily="18" charset="0"/>
              </a:rPr>
              <a:t>Domain</a:t>
            </a:r>
            <a:r>
              <a:rPr lang="en-US" sz="2800" dirty="0">
                <a:latin typeface="Plantagenet Cherokee" pitchFamily="18" charset="0"/>
              </a:rPr>
              <a:t>” information is </a:t>
            </a:r>
            <a:r>
              <a:rPr lang="en-US" sz="2800" dirty="0" smtClean="0">
                <a:latin typeface="Plantagenet Cherokee" pitchFamily="18" charset="0"/>
              </a:rPr>
              <a:t>exempt                           from </a:t>
            </a:r>
            <a:r>
              <a:rPr lang="en-US" sz="2800" dirty="0">
                <a:latin typeface="Plantagenet Cherokee" pitchFamily="18" charset="0"/>
              </a:rPr>
              <a:t>export controls.  </a:t>
            </a:r>
            <a:r>
              <a:rPr lang="en-US" sz="2800" dirty="0" smtClean="0">
                <a:latin typeface="Plantagenet Cherokee" pitchFamily="18" charset="0"/>
              </a:rPr>
              <a:t>This includes:</a:t>
            </a:r>
          </a:p>
          <a:p>
            <a:pPr marL="0" indent="0" algn="ctr">
              <a:buNone/>
            </a:pPr>
            <a:endParaRPr lang="en-US" sz="800" dirty="0" smtClean="0">
              <a:latin typeface="Plantagenet Cheroke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Plantagenet Cherokee" pitchFamily="18" charset="0"/>
              </a:rPr>
              <a:t>Information “</a:t>
            </a:r>
            <a:r>
              <a:rPr lang="en-US" sz="2600" dirty="0" smtClean="0">
                <a:solidFill>
                  <a:srgbClr val="FFFF00"/>
                </a:solidFill>
                <a:latin typeface="Plantagenet Cherokee" pitchFamily="18" charset="0"/>
              </a:rPr>
              <a:t>released by instruction in catalog courses</a:t>
            </a:r>
            <a:r>
              <a:rPr lang="en-US" sz="2600" dirty="0" smtClean="0">
                <a:latin typeface="Plantagenet Cherokee" pitchFamily="18" charset="0"/>
              </a:rPr>
              <a:t>”. (EAR)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Plantagenet Cherokee" pitchFamily="18" charset="0"/>
              </a:rPr>
              <a:t>“</a:t>
            </a:r>
            <a:r>
              <a:rPr lang="en-US" sz="2600" dirty="0">
                <a:solidFill>
                  <a:srgbClr val="FFFF00"/>
                </a:solidFill>
                <a:latin typeface="Plantagenet Cherokee" pitchFamily="18" charset="0"/>
              </a:rPr>
              <a:t>I</a:t>
            </a:r>
            <a:r>
              <a:rPr lang="en-US" sz="2600" dirty="0" smtClean="0">
                <a:solidFill>
                  <a:srgbClr val="FFFF00"/>
                </a:solidFill>
                <a:latin typeface="Plantagenet Cherokee" pitchFamily="18" charset="0"/>
              </a:rPr>
              <a:t>nformation </a:t>
            </a:r>
            <a:r>
              <a:rPr lang="en-US" sz="2600" dirty="0">
                <a:solidFill>
                  <a:srgbClr val="FFFF00"/>
                </a:solidFill>
                <a:latin typeface="Plantagenet Cherokee" pitchFamily="18" charset="0"/>
              </a:rPr>
              <a:t>concerning general scientific, mathematical, or engineering principles commonly taught in schools, colleges, and </a:t>
            </a:r>
            <a:r>
              <a:rPr lang="en-US" sz="2600" dirty="0" smtClean="0">
                <a:solidFill>
                  <a:srgbClr val="FFFF00"/>
                </a:solidFill>
                <a:latin typeface="Plantagenet Cherokee" pitchFamily="18" charset="0"/>
              </a:rPr>
              <a:t>universities</a:t>
            </a:r>
            <a:r>
              <a:rPr lang="en-US" sz="2600" dirty="0" smtClean="0">
                <a:latin typeface="Plantagenet Cherokee" pitchFamily="18" charset="0"/>
              </a:rPr>
              <a:t>”. (ITAR)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Plantagenet Cherokee" pitchFamily="18" charset="0"/>
              </a:rPr>
              <a:t>“Basic </a:t>
            </a:r>
            <a:r>
              <a:rPr lang="en-US" sz="2600" dirty="0">
                <a:latin typeface="Plantagenet Cherokee" pitchFamily="18" charset="0"/>
              </a:rPr>
              <a:t>marketing information on function or purpose or general system descriptions of defense </a:t>
            </a:r>
            <a:r>
              <a:rPr lang="en-US" sz="2600" dirty="0" smtClean="0">
                <a:latin typeface="Plantagenet Cherokee" pitchFamily="18" charset="0"/>
              </a:rPr>
              <a:t>articles”. (ITAR) </a:t>
            </a:r>
          </a:p>
          <a:p>
            <a:pPr marL="457200" lvl="1" indent="0">
              <a:buNone/>
            </a:pPr>
            <a:endParaRPr lang="en-US" sz="1500" dirty="0">
              <a:solidFill>
                <a:srgbClr val="FF0000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0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216310"/>
            <a:ext cx="8229600" cy="1032387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SO, WHAT IS </a:t>
            </a:r>
            <a:r>
              <a:rPr 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NOT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 AN EXPORT?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/>
            </a:r>
            <a:b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</a:br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(continued)</a:t>
            </a:r>
            <a:endParaRPr lang="en-US" sz="14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112704"/>
            <a:ext cx="8229600" cy="5013459"/>
          </a:xfrm>
        </p:spPr>
        <p:txBody>
          <a:bodyPr/>
          <a:lstStyle/>
          <a:p>
            <a:pPr marL="0" indent="0" algn="ctr">
              <a:buNone/>
            </a:pPr>
            <a:r>
              <a:rPr lang="en-US" sz="2900" dirty="0" smtClean="0">
                <a:solidFill>
                  <a:srgbClr val="FFFF00"/>
                </a:solidFill>
                <a:latin typeface="Plantagenet Cherokee" pitchFamily="18" charset="0"/>
              </a:rPr>
              <a:t>Public Domain</a:t>
            </a:r>
            <a:r>
              <a:rPr lang="en-US" sz="2900" dirty="0" smtClean="0">
                <a:latin typeface="Plantagenet Cherokee" pitchFamily="18" charset="0"/>
              </a:rPr>
              <a:t> </a:t>
            </a:r>
            <a:r>
              <a:rPr lang="en-US" sz="2900" dirty="0">
                <a:latin typeface="Plantagenet Cherokee" pitchFamily="18" charset="0"/>
              </a:rPr>
              <a:t>information </a:t>
            </a:r>
            <a:r>
              <a:rPr lang="en-US" sz="2900" dirty="0" smtClean="0">
                <a:latin typeface="Plantagenet Cherokee" pitchFamily="18" charset="0"/>
              </a:rPr>
              <a:t>also includes “</a:t>
            </a:r>
            <a:r>
              <a:rPr lang="en-US" sz="2900" b="1" dirty="0" smtClean="0">
                <a:solidFill>
                  <a:srgbClr val="FFFF00"/>
                </a:solidFill>
                <a:latin typeface="Plantagenet Cherokee" pitchFamily="18" charset="0"/>
              </a:rPr>
              <a:t>fundamental research</a:t>
            </a:r>
            <a:r>
              <a:rPr lang="en-US" sz="2900" dirty="0" smtClean="0">
                <a:latin typeface="Plantagenet Cherokee" pitchFamily="18" charset="0"/>
              </a:rPr>
              <a:t>”, which is:</a:t>
            </a:r>
          </a:p>
          <a:p>
            <a:pPr marL="0" indent="0">
              <a:buNone/>
            </a:pPr>
            <a:endParaRPr lang="en-US" sz="1000" dirty="0" smtClean="0">
              <a:latin typeface="Plantagenet Cherokee" pitchFamily="18" charset="0"/>
            </a:endParaRPr>
          </a:p>
          <a:p>
            <a:r>
              <a:rPr lang="en-US" sz="2700" dirty="0" smtClean="0">
                <a:solidFill>
                  <a:srgbClr val="FFFF00"/>
                </a:solidFill>
                <a:latin typeface="Plantagenet Cherokee" pitchFamily="18" charset="0"/>
              </a:rPr>
              <a:t>Basic and applied </a:t>
            </a:r>
            <a:r>
              <a:rPr lang="en-US" sz="2700" dirty="0" smtClean="0">
                <a:latin typeface="Plantagenet Cherokee" pitchFamily="18" charset="0"/>
              </a:rPr>
              <a:t>research </a:t>
            </a:r>
            <a:r>
              <a:rPr lang="en-US" sz="2700" dirty="0">
                <a:latin typeface="Plantagenet Cherokee" pitchFamily="18" charset="0"/>
              </a:rPr>
              <a:t>in science and engineering at accredited institutions of higher learning in the U.S. where the resulting information is </a:t>
            </a:r>
            <a:r>
              <a:rPr lang="en-US" sz="2700" dirty="0">
                <a:solidFill>
                  <a:srgbClr val="FFFF00"/>
                </a:solidFill>
                <a:latin typeface="Plantagenet Cherokee" pitchFamily="18" charset="0"/>
              </a:rPr>
              <a:t>ordinarily published and shared broadly in the scientific </a:t>
            </a:r>
            <a:r>
              <a:rPr lang="en-US" sz="2700" dirty="0" smtClean="0">
                <a:solidFill>
                  <a:srgbClr val="FFFF00"/>
                </a:solidFill>
                <a:latin typeface="Plantagenet Cherokee" pitchFamily="18" charset="0"/>
              </a:rPr>
              <a:t>community</a:t>
            </a:r>
            <a:r>
              <a:rPr lang="en-US" sz="2700" dirty="0" smtClean="0">
                <a:latin typeface="Plantagenet Cherokee" pitchFamily="18" charset="0"/>
              </a:rPr>
              <a:t> (i.e., no publication or personnel restrictions in the grant).</a:t>
            </a:r>
          </a:p>
          <a:p>
            <a:endParaRPr lang="en-US" sz="1000" dirty="0" smtClean="0">
              <a:latin typeface="Plantagenet Cherokee" pitchFamily="18" charset="0"/>
            </a:endParaRPr>
          </a:p>
          <a:p>
            <a:r>
              <a:rPr lang="en-US" sz="2700" u="sng" dirty="0" smtClean="0">
                <a:solidFill>
                  <a:srgbClr val="FFFF00"/>
                </a:solidFill>
                <a:latin typeface="Plantagenet Cherokee" pitchFamily="18" charset="0"/>
              </a:rPr>
              <a:t>Normally</a:t>
            </a:r>
            <a:r>
              <a:rPr lang="en-US" sz="2700" dirty="0" smtClean="0">
                <a:latin typeface="Plantagenet Cherokee" pitchFamily="18" charset="0"/>
              </a:rPr>
              <a:t> would include </a:t>
            </a:r>
            <a:r>
              <a:rPr lang="en-US" sz="2700" dirty="0" smtClean="0">
                <a:solidFill>
                  <a:srgbClr val="FFFF00"/>
                </a:solidFill>
                <a:latin typeface="Plantagenet Cherokee" pitchFamily="18" charset="0"/>
              </a:rPr>
              <a:t>“6.1” &amp; “6.2” </a:t>
            </a:r>
            <a:r>
              <a:rPr lang="en-US" sz="2700" dirty="0" err="1" smtClean="0">
                <a:latin typeface="Plantagenet Cherokee" pitchFamily="18" charset="0"/>
              </a:rPr>
              <a:t>DoD</a:t>
            </a:r>
            <a:r>
              <a:rPr lang="en-US" sz="2700" dirty="0" smtClean="0">
                <a:latin typeface="Plantagenet Cherokee" pitchFamily="18" charset="0"/>
              </a:rPr>
              <a:t> funded research, and NASA research at a </a:t>
            </a:r>
            <a:r>
              <a:rPr lang="en-US" sz="2700" dirty="0" smtClean="0">
                <a:solidFill>
                  <a:srgbClr val="FFFF00"/>
                </a:solidFill>
                <a:latin typeface="Plantagenet Cherokee" pitchFamily="18" charset="0"/>
              </a:rPr>
              <a:t>TRL &lt; 5</a:t>
            </a:r>
            <a:r>
              <a:rPr lang="en-US" sz="2700" dirty="0" smtClean="0">
                <a:latin typeface="Plantagenet Cherokee" pitchFamily="18" charset="0"/>
              </a:rPr>
              <a:t>.  </a:t>
            </a:r>
            <a:endParaRPr lang="en-US" sz="27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145774"/>
            <a:ext cx="8229600" cy="847284"/>
          </a:xfrm>
        </p:spPr>
        <p:txBody>
          <a:bodyPr/>
          <a:lstStyle/>
          <a:p>
            <a:r>
              <a:rPr lang="en-US" sz="3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lantagenet Cherokee" pitchFamily="18" charset="0"/>
              </a:rPr>
              <a:t>EXPORT SCREENING</a:t>
            </a:r>
            <a:endParaRPr lang="en-US" sz="3400" dirty="0">
              <a:solidFill>
                <a:schemeClr val="bg2">
                  <a:lumMod val="40000"/>
                  <a:lumOff val="60000"/>
                </a:schemeClr>
              </a:solidFill>
              <a:latin typeface="Plantagenet Cherokee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903383"/>
            <a:ext cx="8229600" cy="5222781"/>
          </a:xfrm>
        </p:spPr>
        <p:txBody>
          <a:bodyPr/>
          <a:lstStyle/>
          <a:p>
            <a:r>
              <a:rPr lang="en-US" sz="2200" dirty="0">
                <a:latin typeface="Plantagenet Cherokee" pitchFamily="18" charset="0"/>
              </a:rPr>
              <a:t>ORA reviews all grants received for possible indicators of deemed export concerns.  They attempt to get the </a:t>
            </a:r>
            <a:r>
              <a:rPr lang="en-US" sz="2200" dirty="0" smtClean="0">
                <a:latin typeface="Plantagenet Cherokee" pitchFamily="18" charset="0"/>
              </a:rPr>
              <a:t>fundamental </a:t>
            </a:r>
            <a:r>
              <a:rPr lang="en-US" sz="2200" dirty="0">
                <a:latin typeface="Plantagenet Cherokee" pitchFamily="18" charset="0"/>
              </a:rPr>
              <a:t>research designation in writing from the sponsor, and work to remove any problematic terms or clauses from research contracts.  ORA consults with OIC if there are any </a:t>
            </a:r>
            <a:r>
              <a:rPr lang="en-US" sz="2200" dirty="0" smtClean="0">
                <a:latin typeface="Plantagenet Cherokee" pitchFamily="18" charset="0"/>
              </a:rPr>
              <a:t>questions. (UMass is a 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fundamental research</a:t>
            </a:r>
            <a:r>
              <a:rPr lang="en-US" sz="2200" dirty="0" smtClean="0">
                <a:latin typeface="Plantagenet Cherokee" pitchFamily="18" charset="0"/>
              </a:rPr>
              <a:t> university system.)</a:t>
            </a:r>
          </a:p>
          <a:p>
            <a:endParaRPr lang="en-US" sz="800" u="sng" dirty="0" smtClean="0">
              <a:solidFill>
                <a:srgbClr val="FFFF00"/>
              </a:solidFill>
              <a:latin typeface="Plantagenet Cherokee" pitchFamily="18" charset="0"/>
            </a:endParaRPr>
          </a:p>
          <a:p>
            <a:r>
              <a:rPr lang="en-US" sz="2200" u="sng" dirty="0" smtClean="0">
                <a:solidFill>
                  <a:srgbClr val="FFFF00"/>
                </a:solidFill>
                <a:latin typeface="Plantagenet Cherokee" pitchFamily="18" charset="0"/>
              </a:rPr>
              <a:t>All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Plantagenet Cherokee" pitchFamily="18" charset="0"/>
              </a:rPr>
              <a:t>physical 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exports (including mail) </a:t>
            </a:r>
            <a:r>
              <a:rPr lang="en-US" sz="2200" dirty="0">
                <a:latin typeface="Plantagenet Cherokee" pitchFamily="18" charset="0"/>
              </a:rPr>
              <a:t>require review and </a:t>
            </a:r>
            <a:r>
              <a:rPr lang="en-US" sz="2200" dirty="0" smtClean="0">
                <a:latin typeface="Plantagenet Cherokee" pitchFamily="18" charset="0"/>
              </a:rPr>
              <a:t>approval </a:t>
            </a:r>
            <a:r>
              <a:rPr lang="en-US" sz="2200" dirty="0">
                <a:latin typeface="Plantagenet Cherokee" pitchFamily="18" charset="0"/>
              </a:rPr>
              <a:t>by OIC prior to shipment</a:t>
            </a:r>
            <a:r>
              <a:rPr lang="en-US" sz="2200" dirty="0" smtClean="0">
                <a:latin typeface="Plantagenet Cherokee" pitchFamily="18" charset="0"/>
              </a:rPr>
              <a:t>.</a:t>
            </a:r>
          </a:p>
          <a:p>
            <a:pPr marL="0" indent="0">
              <a:buNone/>
            </a:pPr>
            <a:endParaRPr lang="en-US" sz="800" dirty="0" smtClean="0">
              <a:latin typeface="Plantagenet Cherokee" pitchFamily="18" charset="0"/>
            </a:endParaRPr>
          </a:p>
          <a:p>
            <a:r>
              <a:rPr lang="en-US" sz="2200" u="sng" dirty="0" smtClean="0">
                <a:solidFill>
                  <a:srgbClr val="FFFF00"/>
                </a:solidFill>
                <a:latin typeface="Plantagenet Cherokee" pitchFamily="18" charset="0"/>
              </a:rPr>
              <a:t>All</a:t>
            </a:r>
            <a:r>
              <a:rPr lang="en-US" sz="2200" dirty="0" smtClean="0">
                <a:solidFill>
                  <a:srgbClr val="FFFF00"/>
                </a:solidFill>
                <a:latin typeface="Plantagenet Cherokee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Plantagenet Cherokee" pitchFamily="18" charset="0"/>
              </a:rPr>
              <a:t>international travel </a:t>
            </a:r>
            <a:r>
              <a:rPr lang="en-US" sz="2200" dirty="0">
                <a:latin typeface="Plantagenet Cherokee" pitchFamily="18" charset="0"/>
              </a:rPr>
              <a:t>is now required to be reviewed and approved by OIC prior to being submitted to </a:t>
            </a:r>
            <a:r>
              <a:rPr lang="en-US" sz="2200" dirty="0" smtClean="0">
                <a:latin typeface="Plantagenet Cherokee" pitchFamily="18" charset="0"/>
              </a:rPr>
              <a:t>Procurement (and </a:t>
            </a:r>
            <a:r>
              <a:rPr lang="en-US" sz="2200" u="sng" dirty="0" smtClean="0">
                <a:solidFill>
                  <a:srgbClr val="FFFF00"/>
                </a:solidFill>
                <a:latin typeface="Plantagenet Cherokee" pitchFamily="18" charset="0"/>
              </a:rPr>
              <a:t>PRIOR</a:t>
            </a:r>
            <a:r>
              <a:rPr lang="en-US" sz="2200" dirty="0" smtClean="0">
                <a:latin typeface="Plantagenet Cherokee" pitchFamily="18" charset="0"/>
              </a:rPr>
              <a:t> to the departure of the traveler).  </a:t>
            </a:r>
            <a:r>
              <a:rPr lang="en-US" sz="2200" dirty="0">
                <a:latin typeface="Plantagenet Cherokee" pitchFamily="18" charset="0"/>
              </a:rPr>
              <a:t>UML laptops and smartphones also must be certified by OIC annually to be taken overseas</a:t>
            </a:r>
            <a:r>
              <a:rPr lang="en-US" sz="2200" dirty="0" smtClean="0">
                <a:latin typeface="Plantagenet Cherokee" pitchFamily="18" charset="0"/>
              </a:rPr>
              <a:t>.</a:t>
            </a:r>
            <a:endParaRPr lang="en-US" sz="22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mlppttemplatelogo">
  <a:themeElements>
    <a:clrScheme name="1_umlppttemplate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umlppttemplatelogo">
      <a:majorFont>
        <a:latin typeface="Georgia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1_umlppttemplate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umlppttemplatelogo">
  <a:themeElements>
    <a:clrScheme name="1_umlppttemplate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umlppttemplatelogo">
      <a:majorFont>
        <a:latin typeface="Georgia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1_umlppttemplate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umlppttemplatelogo">
  <a:themeElements>
    <a:clrScheme name="1_umlppttemplate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umlppttemplatelogo">
      <a:majorFont>
        <a:latin typeface="Georgia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7B1">
            <a:alpha val="85001"/>
          </a:srgbClr>
        </a:solidFill>
        <a:ln w="0" cap="flat" cmpd="sng" algn="ctr">
          <a:solidFill>
            <a:schemeClr val="bg1">
              <a:alpha val="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1_umlppttemplate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mlppttemplate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mlppttemplate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umlppttemplatelogo</Template>
  <TotalTime>40630</TotalTime>
  <Words>1087</Words>
  <Application>Microsoft Office PowerPoint</Application>
  <PresentationFormat>On-screen Show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1_umlppttemplatelogo</vt:lpstr>
      <vt:lpstr>2_umlppttemplatelogo</vt:lpstr>
      <vt:lpstr>3_umlppttemplatelogo</vt:lpstr>
      <vt:lpstr>PowerPoint Presentation</vt:lpstr>
      <vt:lpstr>REASONS BEHIND U.S. EXPORT CONTROLS</vt:lpstr>
      <vt:lpstr>THREE PRIMARY SETS OF EXPORT CONTROLS</vt:lpstr>
      <vt:lpstr>PowerPoint Presentation</vt:lpstr>
      <vt:lpstr>SO, WHAT IS AN EXPORT?</vt:lpstr>
      <vt:lpstr>SO, WHAT IS AN EXPORT? (continued)</vt:lpstr>
      <vt:lpstr>SO, WHAT IS NOT AN EXPORT? </vt:lpstr>
      <vt:lpstr>SO, WHAT IS NOT AN EXPORT?  (continued)</vt:lpstr>
      <vt:lpstr>EXPORT SCREENING</vt:lpstr>
      <vt:lpstr> EXPORT SCREENING (continued)</vt:lpstr>
      <vt:lpstr>OTHER RECENT ITEMS OF CONCERN</vt:lpstr>
      <vt:lpstr>INTELLECTUAL PROPERTY</vt:lpstr>
      <vt:lpstr>ENFORCEMENT</vt:lpstr>
      <vt:lpstr>PENALTIES</vt:lpstr>
      <vt:lpstr>CONCLUSION</vt:lpstr>
    </vt:vector>
  </TitlesOfParts>
  <Company>UMass Lowell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UMass Lowell</dc:title>
  <dc:creator>Administrator</dc:creator>
  <cp:lastModifiedBy>Porro, Thomas</cp:lastModifiedBy>
  <cp:revision>727</cp:revision>
  <cp:lastPrinted>2013-11-14T14:54:08Z</cp:lastPrinted>
  <dcterms:created xsi:type="dcterms:W3CDTF">2011-05-15T22:38:31Z</dcterms:created>
  <dcterms:modified xsi:type="dcterms:W3CDTF">2014-07-17T17:15:59Z</dcterms:modified>
</cp:coreProperties>
</file>