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5" r:id="rId2"/>
    <p:sldMasterId id="2147483696" r:id="rId3"/>
    <p:sldMasterId id="2147483683" r:id="rId4"/>
    <p:sldMasterId id="2147483669" r:id="rId5"/>
  </p:sldMasterIdLst>
  <p:notesMasterIdLst>
    <p:notesMasterId r:id="rId8"/>
  </p:notesMasterIdLst>
  <p:handoutMasterIdLst>
    <p:handoutMasterId r:id="rId9"/>
  </p:handoutMasterIdLst>
  <p:sldIdLst>
    <p:sldId id="798" r:id="rId6"/>
    <p:sldId id="800" r:id="rId7"/>
  </p:sldIdLst>
  <p:sldSz cx="9144000" cy="6858000" type="screen4x3"/>
  <p:notesSz cx="7053263" cy="935672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pos="218">
          <p15:clr>
            <a:srgbClr val="A4A3A4"/>
          </p15:clr>
        </p15:guide>
        <p15:guide id="4" pos="5616">
          <p15:clr>
            <a:srgbClr val="A4A3A4"/>
          </p15:clr>
        </p15:guide>
        <p15:guide id="5" pos="2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7" userDrawn="1">
          <p15:clr>
            <a:srgbClr val="A4A3A4"/>
          </p15:clr>
        </p15:guide>
        <p15:guide id="2" pos="2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B5"/>
    <a:srgbClr val="19217F"/>
    <a:srgbClr val="0000CC"/>
    <a:srgbClr val="003366"/>
    <a:srgbClr val="003882"/>
    <a:srgbClr val="663300"/>
    <a:srgbClr val="FFFFCC"/>
    <a:srgbClr val="0065CC"/>
    <a:srgbClr val="91AFF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21" autoAdjust="0"/>
  </p:normalViewPr>
  <p:slideViewPr>
    <p:cSldViewPr snapToObjects="1">
      <p:cViewPr varScale="1">
        <p:scale>
          <a:sx n="94" d="100"/>
          <a:sy n="94" d="100"/>
        </p:scale>
        <p:origin x="102" y="228"/>
      </p:cViewPr>
      <p:guideLst>
        <p:guide orient="horz" pos="686"/>
        <p:guide orient="horz" pos="4224"/>
        <p:guide pos="218"/>
        <p:guide pos="5616"/>
        <p:guide pos="2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3270" y="-90"/>
      </p:cViewPr>
      <p:guideLst>
        <p:guide orient="horz" pos="2947"/>
        <p:guide pos="2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785813" y="585788"/>
            <a:ext cx="5487987" cy="4117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71174" y="5027742"/>
            <a:ext cx="6010549" cy="125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294478" y="8986428"/>
            <a:ext cx="559545" cy="1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853954" y="94461"/>
            <a:ext cx="66" cy="1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9860" indent="-118241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6129" indent="-18464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35707" indent="-127959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53946" indent="-116620" algn="l" defTabSz="913526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887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5368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1849" algn="l" defTabSz="9329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1.xml"/><Relationship Id="rId7" Type="http://schemas.openxmlformats.org/officeDocument/2006/relationships/oleObject" Target="../embeddings/oleObject2.bin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66.xml"/><Relationship Id="rId7" Type="http://schemas.openxmlformats.org/officeDocument/2006/relationships/oleObject" Target="../embeddings/oleObject5.bin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9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54264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647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30" name="Picture 46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93382" y="3510135"/>
            <a:ext cx="4197408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b="0" baseline="0" noProof="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b="0" baseline="0" noProof="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auto">
          <a:xfrm>
            <a:off x="529688" y="565676"/>
            <a:ext cx="8084624" cy="430887"/>
          </a:xfrm>
          <a:prstGeom prst="rect">
            <a:avLst/>
          </a:prstGeom>
        </p:spPr>
        <p:txBody>
          <a:bodyPr/>
          <a:lstStyle>
            <a:lvl1pPr algn="ctr">
              <a:defRPr sz="2800" b="1" baseline="0">
                <a:solidFill>
                  <a:srgbClr val="008000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auto">
          <a:xfrm>
            <a:off x="529688" y="1385379"/>
            <a:ext cx="8084624" cy="219820"/>
          </a:xfrm>
        </p:spPr>
        <p:txBody>
          <a:bodyPr wrap="square">
            <a:spAutoFit/>
          </a:bodyPr>
          <a:lstStyle>
            <a:lvl1pPr algn="ctr"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0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6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5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0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7444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algn="ctr">
              <a:defRPr lang="en-US" sz="2100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4" name="Slide Number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8823276" y="6624217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>
                <a:solidFill>
                  <a:schemeClr val="bg1"/>
                </a:solidFill>
              </a:rPr>
              <a:pPr lvl="0"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81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9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043418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9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30" name="Picture 46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McK Title Elements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93382" y="3510135"/>
            <a:ext cx="4197408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dirty="0">
                  <a:solidFill>
                    <a:srgbClr val="335490">
                      <a:lumMod val="50000"/>
                    </a:srgbClr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400" dirty="0">
                  <a:solidFill>
                    <a:srgbClr val="335490">
                      <a:lumMod val="50000"/>
                    </a:srgbClr>
                  </a:solidFill>
                  <a:latin typeface="Arial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 bwMode="auto">
          <a:xfrm>
            <a:off x="529689" y="565677"/>
            <a:ext cx="8084624" cy="430887"/>
          </a:xfrm>
          <a:prstGeom prst="rect">
            <a:avLst/>
          </a:prstGeom>
        </p:spPr>
        <p:txBody>
          <a:bodyPr/>
          <a:lstStyle>
            <a:lvl1pPr algn="ctr">
              <a:defRPr sz="2800" b="1" baseline="0">
                <a:solidFill>
                  <a:srgbClr val="008000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5"/>
            </p:custDataLst>
          </p:nvPr>
        </p:nvSpPr>
        <p:spPr bwMode="auto">
          <a:xfrm>
            <a:off x="529689" y="1385379"/>
            <a:ext cx="8084624" cy="219820"/>
          </a:xfrm>
        </p:spPr>
        <p:txBody>
          <a:bodyPr wrap="square">
            <a:spAutoFit/>
          </a:bodyPr>
          <a:lstStyle>
            <a:lvl1pPr algn="ctr"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99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8480126"/>
              </p:ext>
            </p:extLst>
          </p:nvPr>
        </p:nvGraphicFramePr>
        <p:xfrm>
          <a:off x="1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lang="en-US" sz="2100" b="1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8980305" y="6544149"/>
            <a:ext cx="66" cy="31402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endParaRPr lang="en-US" dirty="0">
              <a:solidFill>
                <a:srgbClr val="000000"/>
              </a:solidFill>
            </a:endParaRPr>
          </a:p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1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5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81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84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34" Type="http://schemas.openxmlformats.org/officeDocument/2006/relationships/oleObject" Target="../embeddings/oleObject1.bin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29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slideLayout" Target="../slideLayouts/slideLayout7.xml"/><Relationship Id="rId21" Type="http://schemas.openxmlformats.org/officeDocument/2006/relationships/tags" Target="../tags/tag52.xml"/><Relationship Id="rId34" Type="http://schemas.openxmlformats.org/officeDocument/2006/relationships/oleObject" Target="../embeddings/oleObject4.bin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5" Type="http://schemas.openxmlformats.org/officeDocument/2006/relationships/theme" Target="../theme/theme2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" Type="http://schemas.openxmlformats.org/officeDocument/2006/relationships/slideLayout" Target="../slideLayouts/slideLayout8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" y="4927600"/>
            <a:ext cx="9134384" cy="19304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963824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60" imgH="360" progId="">
                  <p:embed/>
                </p:oleObj>
              </mc:Choice>
              <mc:Fallback>
                <p:oleObj name="think-cell Slide" r:id="rId34" imgW="360" imgH="360" progId="">
                  <p:embed/>
                  <p:pic>
                    <p:nvPicPr>
                      <p:cNvPr id="0" name="Picture 830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448747" y="428335"/>
            <a:ext cx="853162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</a:pPr>
            <a:r>
              <a:rPr lang="en-US" noProof="0" dirty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8747" y="205490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8747" y="755338"/>
            <a:ext cx="853162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82155" y="138839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65" name="LegendBoxes" hidden="1"/>
          <p:cNvGrpSpPr>
            <a:grpSpLocks/>
          </p:cNvGrpSpPr>
          <p:nvPr userDrawn="1">
            <p:custDataLst>
              <p:tags r:id="rId12"/>
            </p:custDataLst>
          </p:nvPr>
        </p:nvGrpSpPr>
        <p:grpSpPr bwMode="auto">
          <a:xfrm>
            <a:off x="8216782" y="496888"/>
            <a:ext cx="763588" cy="996951"/>
            <a:chOff x="4936" y="176"/>
            <a:chExt cx="481" cy="628"/>
          </a:xfrm>
        </p:grpSpPr>
        <p:sp>
          <p:nvSpPr>
            <p:cNvPr id="6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6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6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7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74" name="LegendLines" hidden="1"/>
          <p:cNvGrpSpPr>
            <a:grpSpLocks/>
          </p:cNvGrpSpPr>
          <p:nvPr userDrawn="1">
            <p:custDataLst>
              <p:tags r:id="rId13"/>
            </p:custDataLst>
          </p:nvPr>
        </p:nvGrpSpPr>
        <p:grpSpPr bwMode="auto">
          <a:xfrm>
            <a:off x="7908807" y="496888"/>
            <a:ext cx="1071563" cy="730251"/>
            <a:chOff x="4750" y="176"/>
            <a:chExt cx="675" cy="460"/>
          </a:xfrm>
        </p:grpSpPr>
        <p:sp>
          <p:nvSpPr>
            <p:cNvPr id="7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7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7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7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8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81" name="McKSticker" hidden="1"/>
          <p:cNvGrpSpPr/>
          <p:nvPr userDrawn="1">
            <p:custDataLst>
              <p:tags r:id="rId14"/>
            </p:custDataLst>
          </p:nvPr>
        </p:nvGrpSpPr>
        <p:grpSpPr bwMode="auto">
          <a:xfrm>
            <a:off x="7913475" y="496888"/>
            <a:ext cx="1066895" cy="212366"/>
            <a:chOff x="7673880" y="285750"/>
            <a:chExt cx="1066895" cy="212366"/>
          </a:xfrm>
        </p:grpSpPr>
        <p:sp>
          <p:nvSpPr>
            <p:cNvPr id="82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83" name="AutoShape 31"/>
            <p:cNvCxnSpPr>
              <a:cxnSpLocks noChangeShapeType="1"/>
              <a:stCxn id="82" idx="2"/>
              <a:endCxn id="82" idx="4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" name="AutoShape 32"/>
            <p:cNvCxnSpPr>
              <a:cxnSpLocks noChangeShapeType="1"/>
              <a:stCxn id="82" idx="4"/>
              <a:endCxn id="82" idx="6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5" name="LegendMoons" hidden="1"/>
          <p:cNvGrpSpPr/>
          <p:nvPr userDrawn="1">
            <p:custDataLst>
              <p:tags r:id="rId15"/>
            </p:custDataLst>
          </p:nvPr>
        </p:nvGrpSpPr>
        <p:grpSpPr bwMode="auto">
          <a:xfrm>
            <a:off x="8149940" y="496888"/>
            <a:ext cx="830430" cy="1306516"/>
            <a:chOff x="6655594" y="273840"/>
            <a:chExt cx="830430" cy="1306516"/>
          </a:xfrm>
        </p:grpSpPr>
        <p:grpSp>
          <p:nvGrpSpPr>
            <p:cNvPr id="86" name="MoonLegend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4" name="Oval 38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05" name="Arc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87" name="MoonLegend2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2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03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88" name="MoonLegend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0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01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89" name="MoonLegend5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8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99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9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95" name="MoonLegend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6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97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106" name="McK Slide Elements" hidden="1"/>
          <p:cNvGrpSpPr/>
          <p:nvPr userDrawn="1">
            <p:custDataLst>
              <p:tags r:id="rId16"/>
            </p:custDataLst>
          </p:nvPr>
        </p:nvGrpSpPr>
        <p:grpSpPr bwMode="auto">
          <a:xfrm>
            <a:off x="448747" y="6409602"/>
            <a:ext cx="8163965" cy="368503"/>
            <a:chOff x="121488" y="6352634"/>
            <a:chExt cx="8794114" cy="368503"/>
          </a:xfrm>
        </p:grpSpPr>
        <p:sp>
          <p:nvSpPr>
            <p:cNvPr id="107" name="McK 4. Footnote"/>
            <p:cNvSpPr txBox="1">
              <a:spLocks noChangeArrowheads="1"/>
            </p:cNvSpPr>
            <p:nvPr/>
          </p:nvSpPr>
          <p:spPr bwMode="auto">
            <a:xfrm>
              <a:off x="121488" y="6352634"/>
              <a:ext cx="879411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>
                  <a:latin typeface="+mn-lt"/>
                </a:rPr>
                <a:t>1 Footnote</a:t>
              </a:r>
            </a:p>
          </p:txBody>
        </p:sp>
        <p:sp>
          <p:nvSpPr>
            <p:cNvPr id="108" name="McK 5. Source"/>
            <p:cNvSpPr>
              <a:spLocks noChangeArrowheads="1"/>
            </p:cNvSpPr>
            <p:nvPr/>
          </p:nvSpPr>
          <p:spPr bwMode="auto">
            <a:xfrm>
              <a:off x="121488" y="6567249"/>
              <a:ext cx="879411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12775" indent="-612775" defTabSz="913526">
                <a:tabLst>
                  <a:tab pos="617538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sp>
        <p:nvSpPr>
          <p:cNvPr id="56" name="Slide Number"/>
          <p:cNvSpPr txBox="1">
            <a:spLocks/>
          </p:cNvSpPr>
          <p:nvPr userDrawn="1">
            <p:custDataLst>
              <p:tags r:id="rId17"/>
            </p:custDataLst>
          </p:nvPr>
        </p:nvSpPr>
        <p:spPr>
          <a:xfrm>
            <a:off x="8823276" y="6624217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>
                <a:solidFill>
                  <a:schemeClr val="bg1"/>
                </a:solidFill>
              </a:rPr>
              <a:pPr lvl="0"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2" r:id="rId3"/>
    <p:sldLayoutId id="2147483695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en-US" sz="2100" b="1" baseline="0" noProof="0" dirty="0" smtClean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Footer-image3.jpg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568"/>
            <a:ext cx="9144000" cy="1932432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4126194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60" imgH="360" progId="">
                  <p:embed/>
                </p:oleObj>
              </mc:Choice>
              <mc:Fallback>
                <p:oleObj name="think-cell Slide" r:id="rId34" imgW="360" imgH="360" progId="">
                  <p:embed/>
                  <p:pic>
                    <p:nvPicPr>
                      <p:cNvPr id="0" name="Picture 194"/>
                      <p:cNvPicPr>
                        <a:picLocks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82156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448748" y="428336"/>
            <a:ext cx="8531623" cy="3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</a:pPr>
            <a:r>
              <a:rPr lang="en-US" noProof="0" dirty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8747" y="205490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8748" y="755338"/>
            <a:ext cx="853162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82156" y="1388391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65" name="LegendBoxes" hidden="1"/>
          <p:cNvGrpSpPr>
            <a:grpSpLocks/>
          </p:cNvGrpSpPr>
          <p:nvPr userDrawn="1">
            <p:custDataLst>
              <p:tags r:id="rId12"/>
            </p:custDataLst>
          </p:nvPr>
        </p:nvGrpSpPr>
        <p:grpSpPr bwMode="auto">
          <a:xfrm>
            <a:off x="8216786" y="496889"/>
            <a:ext cx="774701" cy="1001714"/>
            <a:chOff x="4936" y="176"/>
            <a:chExt cx="488" cy="631"/>
          </a:xfrm>
        </p:grpSpPr>
        <p:sp>
          <p:nvSpPr>
            <p:cNvPr id="6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6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4" name="LegendLines" hidden="1"/>
          <p:cNvGrpSpPr>
            <a:grpSpLocks/>
          </p:cNvGrpSpPr>
          <p:nvPr userDrawn="1">
            <p:custDataLst>
              <p:tags r:id="rId13"/>
            </p:custDataLst>
          </p:nvPr>
        </p:nvGrpSpPr>
        <p:grpSpPr bwMode="auto">
          <a:xfrm>
            <a:off x="7908809" y="496889"/>
            <a:ext cx="1082676" cy="735014"/>
            <a:chOff x="4750" y="176"/>
            <a:chExt cx="682" cy="463"/>
          </a:xfrm>
        </p:grpSpPr>
        <p:sp>
          <p:nvSpPr>
            <p:cNvPr id="7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7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8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8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81" name="McKSticker" hidden="1"/>
          <p:cNvGrpSpPr/>
          <p:nvPr userDrawn="1">
            <p:custDataLst>
              <p:tags r:id="rId14"/>
            </p:custDataLst>
          </p:nvPr>
        </p:nvGrpSpPr>
        <p:grpSpPr bwMode="auto">
          <a:xfrm>
            <a:off x="7891741" y="496888"/>
            <a:ext cx="1088630" cy="216680"/>
            <a:chOff x="7652145" y="285750"/>
            <a:chExt cx="1088630" cy="216680"/>
          </a:xfrm>
        </p:grpSpPr>
        <p:sp>
          <p:nvSpPr>
            <p:cNvPr id="82" name="StickerRectangle"/>
            <p:cNvSpPr>
              <a:spLocks noChangeArrowheads="1"/>
            </p:cNvSpPr>
            <p:nvPr/>
          </p:nvSpPr>
          <p:spPr bwMode="auto">
            <a:xfrm>
              <a:off x="7652145" y="285750"/>
              <a:ext cx="1088630" cy="21668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80808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83" name="AutoShape 31"/>
            <p:cNvCxnSpPr>
              <a:cxnSpLocks noChangeShapeType="1"/>
              <a:stCxn id="82" idx="2"/>
              <a:endCxn id="82" idx="4"/>
            </p:cNvCxnSpPr>
            <p:nvPr/>
          </p:nvCxnSpPr>
          <p:spPr bwMode="auto">
            <a:xfrm>
              <a:off x="7652145" y="285750"/>
              <a:ext cx="0" cy="21668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4" name="AutoShape 32"/>
            <p:cNvCxnSpPr>
              <a:cxnSpLocks noChangeShapeType="1"/>
              <a:stCxn id="82" idx="4"/>
              <a:endCxn id="82" idx="6"/>
            </p:cNvCxnSpPr>
            <p:nvPr/>
          </p:nvCxnSpPr>
          <p:spPr bwMode="auto">
            <a:xfrm>
              <a:off x="7652145" y="502430"/>
              <a:ext cx="108863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5" name="LegendMoons" hidden="1"/>
          <p:cNvGrpSpPr/>
          <p:nvPr userDrawn="1">
            <p:custDataLst>
              <p:tags r:id="rId15"/>
            </p:custDataLst>
          </p:nvPr>
        </p:nvGrpSpPr>
        <p:grpSpPr bwMode="auto">
          <a:xfrm>
            <a:off x="8149943" y="496888"/>
            <a:ext cx="840815" cy="1306516"/>
            <a:chOff x="6655594" y="273840"/>
            <a:chExt cx="840815" cy="1306516"/>
          </a:xfrm>
        </p:grpSpPr>
        <p:grpSp>
          <p:nvGrpSpPr>
            <p:cNvPr id="86" name="MoonLegend1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4" name="Oval 38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5" name="Arc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7" name="MoonLegend2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2" name="Oval 41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3" name="Arc 42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8" name="MoonLegend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0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1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9" name="MoonLegend5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8" name="Oval 50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Oval 5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9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9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20140" cy="188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rgbClr val="001F48"/>
                </a:buClr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95" name="MoonLegend3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6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7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06" name="McK Slide Elements" hidden="1"/>
          <p:cNvGrpSpPr/>
          <p:nvPr userDrawn="1">
            <p:custDataLst>
              <p:tags r:id="rId16"/>
            </p:custDataLst>
          </p:nvPr>
        </p:nvGrpSpPr>
        <p:grpSpPr bwMode="auto">
          <a:xfrm>
            <a:off x="448748" y="6406481"/>
            <a:ext cx="8163965" cy="371629"/>
            <a:chOff x="121488" y="6349508"/>
            <a:chExt cx="8794114" cy="371629"/>
          </a:xfrm>
        </p:grpSpPr>
        <p:sp>
          <p:nvSpPr>
            <p:cNvPr id="107" name="McK 4. Footnote"/>
            <p:cNvSpPr txBox="1">
              <a:spLocks noChangeArrowheads="1"/>
            </p:cNvSpPr>
            <p:nvPr/>
          </p:nvSpPr>
          <p:spPr bwMode="auto">
            <a:xfrm>
              <a:off x="121488" y="6349508"/>
              <a:ext cx="8794114" cy="157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8" name="McK 5. Source"/>
            <p:cNvSpPr>
              <a:spLocks noChangeArrowheads="1"/>
            </p:cNvSpPr>
            <p:nvPr/>
          </p:nvSpPr>
          <p:spPr bwMode="auto">
            <a:xfrm>
              <a:off x="121488" y="6564123"/>
              <a:ext cx="8794112" cy="157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612711" indent="-612711" defTabSz="913429">
                <a:tabLst>
                  <a:tab pos="617472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sp>
        <p:nvSpPr>
          <p:cNvPr id="54" name="Slide Number"/>
          <p:cNvSpPr txBox="1">
            <a:spLocks/>
          </p:cNvSpPr>
          <p:nvPr userDrawn="1">
            <p:custDataLst>
              <p:tags r:id="rId17"/>
            </p:custDataLst>
          </p:nvPr>
        </p:nvSpPr>
        <p:spPr>
          <a:xfrm>
            <a:off x="8823276" y="6624217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>
                <a:solidFill>
                  <a:schemeClr val="bg1"/>
                </a:solidFill>
              </a:rPr>
              <a:pPr lvl="0" algn="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708" r:id="rId3"/>
    <p:sldLayoutId id="2147483709" r:id="rId4"/>
  </p:sldLayoutIdLst>
  <p:hf hdr="0" ft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tabLst>
          <a:tab pos="275324" algn="l"/>
        </a:tabLst>
        <a:defRPr lang="en-US" sz="2100" b="1" baseline="0" noProof="0" dirty="0" smtClean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586" indent="-19596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2pPr>
      <a:lvl3pPr marL="466431" indent="-267227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768" indent="-158716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1600" baseline="0">
          <a:solidFill>
            <a:schemeClr val="tx1"/>
          </a:solidFill>
          <a:latin typeface="+mn-lt"/>
        </a:defRPr>
      </a:lvl4pPr>
      <a:lvl5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2427-FAA1-8D41-B004-6B2C7359FCC9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49F0-AD04-6D43-A3DA-49FB1FF6E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BC666-F0AC-4F48-8719-29218C89DE3F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6F0D-6D8F-4520-B30B-B0EDB8A2D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AC68-A125-4D12-B56D-3C1CEAFF6058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EC2E4-4420-4114-8A82-ED5811E3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l.edu/cphnewtoolkit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uml.edu/Research/CPH-NEW/Healthy-Work-Participatory-Progra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uml.edu/Research/CPH-NEW/Healthy-Work-Participatory-Program/generate-solutions/" TargetMode="External"/><Relationship Id="rId5" Type="http://schemas.openxmlformats.org/officeDocument/2006/relationships/hyperlink" Target="https://www.uml.edu/Research/CPH-NEW/Healthy-Work-Participatory-Program/form-design-team/" TargetMode="External"/><Relationship Id="rId4" Type="http://schemas.openxmlformats.org/officeDocument/2006/relationships/hyperlink" Target="https://www.uml.edu/Research/CPH-NEW/Healthy-Work-Participatory-Program/Form-Program-Tea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72236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924" y="920353"/>
            <a:ext cx="2358678" cy="33855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2200" dirty="0">
                <a:solidFill>
                  <a:srgbClr val="00B0F0"/>
                </a:solidFill>
                <a:latin typeface="Arial Narrow" panose="020B0606020202030204" pitchFamily="34" charset="0"/>
              </a:rPr>
              <a:t>Lean Tools</a:t>
            </a: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2276" y="1625378"/>
            <a:ext cx="3371848" cy="442460"/>
            <a:chOff x="170686" y="1530624"/>
            <a:chExt cx="1998374" cy="975860"/>
          </a:xfrm>
        </p:grpSpPr>
        <p:sp>
          <p:nvSpPr>
            <p:cNvPr id="10" name="Rounded Rectangle 9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solidFill>
              <a:srgbClr val="19217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99268" y="1559206"/>
              <a:ext cx="1941210" cy="9186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800" kern="1200" dirty="0">
                  <a:latin typeface="Arial Narrow" panose="020B0606020202030204" pitchFamily="34" charset="0"/>
                </a:rPr>
                <a:t>A3 Committee Selection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962278" y="2362200"/>
            <a:ext cx="3362322" cy="442460"/>
          </a:xfrm>
          <a:prstGeom prst="roundRect">
            <a:avLst>
              <a:gd name="adj" fmla="val 10000"/>
            </a:avLst>
          </a:prstGeom>
          <a:solidFill>
            <a:srgbClr val="1921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Arial Narrow" panose="020B0606020202030204" pitchFamily="34" charset="0"/>
              </a:rPr>
              <a:t>Background/Current Conditions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62277" y="3033260"/>
            <a:ext cx="3362322" cy="442460"/>
          </a:xfrm>
          <a:prstGeom prst="roundRect">
            <a:avLst>
              <a:gd name="adj" fmla="val 10000"/>
            </a:avLst>
          </a:prstGeom>
          <a:solidFill>
            <a:srgbClr val="1921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Arial Narrow" panose="020B0606020202030204" pitchFamily="34" charset="0"/>
              </a:rPr>
              <a:t>Root Cause Analysis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62276" y="3733800"/>
            <a:ext cx="3362324" cy="442460"/>
          </a:xfrm>
          <a:prstGeom prst="roundRect">
            <a:avLst>
              <a:gd name="adj" fmla="val 10000"/>
            </a:avLst>
          </a:prstGeom>
          <a:solidFill>
            <a:srgbClr val="1921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Arial Narrow" panose="020B0606020202030204" pitchFamily="34" charset="0"/>
              </a:rPr>
              <a:t>Problem Statement/Goal Selection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62276" y="4436397"/>
            <a:ext cx="3362324" cy="442460"/>
          </a:xfrm>
          <a:prstGeom prst="roundRect">
            <a:avLst>
              <a:gd name="adj" fmla="val 10000"/>
            </a:avLst>
          </a:prstGeom>
          <a:solidFill>
            <a:srgbClr val="1921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Arial Narrow" panose="020B0606020202030204" pitchFamily="34" charset="0"/>
              </a:rPr>
              <a:t>Countermeasure Selection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2276" y="5151120"/>
            <a:ext cx="3362323" cy="442460"/>
          </a:xfrm>
          <a:prstGeom prst="roundRect">
            <a:avLst>
              <a:gd name="adj" fmla="val 10000"/>
            </a:avLst>
          </a:prstGeom>
          <a:solidFill>
            <a:srgbClr val="1921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Arial Narrow" panose="020B0606020202030204" pitchFamily="34" charset="0"/>
              </a:rPr>
              <a:t>PDSA Cycle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62276" y="5882140"/>
            <a:ext cx="3362323" cy="442460"/>
          </a:xfrm>
          <a:prstGeom prst="roundRect">
            <a:avLst>
              <a:gd name="adj" fmla="val 10000"/>
            </a:avLst>
          </a:prstGeom>
          <a:solidFill>
            <a:srgbClr val="19217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en-US" sz="1800" dirty="0">
                <a:latin typeface="Arial Narrow" panose="020B0606020202030204" pitchFamily="34" charset="0"/>
              </a:rPr>
              <a:t>Evaluation</a:t>
            </a:r>
          </a:p>
        </p:txBody>
      </p:sp>
      <p:grpSp>
        <p:nvGrpSpPr>
          <p:cNvPr id="18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8925" y="2598954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19" name="Rounded Rectangle 18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99268" y="1711705"/>
              <a:ext cx="1941210" cy="6219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Kaizen Event</a:t>
              </a:r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8925" y="2872800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199268" y="1667390"/>
              <a:ext cx="1941210" cy="71712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Value Stream Mapping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6638925" y="3137976"/>
            <a:ext cx="2377440" cy="2286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anchor="ctr" anchorCtr="0"/>
          <a:lstStyle/>
          <a:p>
            <a:pPr algn="ctr"/>
            <a:r>
              <a:rPr lang="en-US" sz="1300" b="1" dirty="0">
                <a:solidFill>
                  <a:srgbClr val="00B0F0"/>
                </a:solidFill>
                <a:latin typeface="Arial Narrow" panose="020B0606020202030204" pitchFamily="34" charset="0"/>
              </a:rPr>
              <a:t>Fishbone Diagram</a:t>
            </a:r>
          </a:p>
        </p:txBody>
      </p:sp>
      <p:grpSp>
        <p:nvGrpSpPr>
          <p:cNvPr id="27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8925" y="3406200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199268" y="1677306"/>
              <a:ext cx="1941210" cy="7117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Decision Analysis</a:t>
              </a:r>
            </a:p>
          </p:txBody>
        </p:sp>
      </p:grpSp>
      <p:grpSp>
        <p:nvGrpSpPr>
          <p:cNvPr id="30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8925" y="3680047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31" name="Rounded Rectangle 30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99268" y="1744097"/>
              <a:ext cx="1941210" cy="56735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5 Why’s</a:t>
              </a:r>
            </a:p>
          </p:txBody>
        </p:sp>
      </p:grpSp>
      <p:cxnSp>
        <p:nvCxnSpPr>
          <p:cNvPr id="35" name="Elbow Connector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19" idx="1"/>
          </p:cNvCxnSpPr>
          <p:nvPr/>
        </p:nvCxnSpPr>
        <p:spPr>
          <a:xfrm flipV="1">
            <a:off x="6324599" y="2713254"/>
            <a:ext cx="314326" cy="541236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22" idx="1"/>
          </p:cNvCxnSpPr>
          <p:nvPr/>
        </p:nvCxnSpPr>
        <p:spPr>
          <a:xfrm flipV="1">
            <a:off x="6324599" y="2987100"/>
            <a:ext cx="314326" cy="26739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25" idx="1"/>
          </p:cNvCxnSpPr>
          <p:nvPr/>
        </p:nvCxnSpPr>
        <p:spPr>
          <a:xfrm flipV="1">
            <a:off x="6324599" y="3252276"/>
            <a:ext cx="314326" cy="2214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28" idx="1"/>
          </p:cNvCxnSpPr>
          <p:nvPr/>
        </p:nvCxnSpPr>
        <p:spPr>
          <a:xfrm>
            <a:off x="6324599" y="3254490"/>
            <a:ext cx="314326" cy="26601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3"/>
            <a:endCxn id="31" idx="1"/>
          </p:cNvCxnSpPr>
          <p:nvPr/>
        </p:nvCxnSpPr>
        <p:spPr>
          <a:xfrm>
            <a:off x="6324599" y="3254490"/>
            <a:ext cx="314326" cy="539857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8925" y="4262651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52" name="Rounded Rectangle 51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199268" y="1801414"/>
              <a:ext cx="1941210" cy="4814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Standard Work</a:t>
              </a:r>
            </a:p>
          </p:txBody>
        </p:sp>
      </p:grpSp>
      <p:cxnSp>
        <p:nvCxnSpPr>
          <p:cNvPr id="58" name="Elbow Connecto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52" idx="1"/>
            <a:endCxn id="15" idx="3"/>
          </p:cNvCxnSpPr>
          <p:nvPr/>
        </p:nvCxnSpPr>
        <p:spPr>
          <a:xfrm rot="10800000" flipV="1">
            <a:off x="6324601" y="4376951"/>
            <a:ext cx="314325" cy="280676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8925" y="4544496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65" name="Rounded Rectangle 64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ounded Rectangle 4"/>
            <p:cNvSpPr/>
            <p:nvPr/>
          </p:nvSpPr>
          <p:spPr>
            <a:xfrm>
              <a:off x="199268" y="1699773"/>
              <a:ext cx="1941210" cy="64693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5 S’s</a:t>
              </a:r>
            </a:p>
          </p:txBody>
        </p:sp>
      </p:grpSp>
      <p:cxnSp>
        <p:nvCxnSpPr>
          <p:cNvPr id="67" name="Elbow Connector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65" idx="1"/>
            <a:endCxn id="15" idx="3"/>
          </p:cNvCxnSpPr>
          <p:nvPr/>
        </p:nvCxnSpPr>
        <p:spPr>
          <a:xfrm rot="10800000">
            <a:off x="6324601" y="4657628"/>
            <a:ext cx="314325" cy="1169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38925" y="4821995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72" name="Rounded Rectangle 71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199268" y="1769953"/>
              <a:ext cx="1941210" cy="5359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Failure Modes &amp; Effects Analysis</a:t>
              </a:r>
            </a:p>
          </p:txBody>
        </p:sp>
      </p:grpSp>
      <p:cxnSp>
        <p:nvCxnSpPr>
          <p:cNvPr id="74" name="Elbow Connector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2" idx="1"/>
            <a:endCxn id="15" idx="3"/>
          </p:cNvCxnSpPr>
          <p:nvPr/>
        </p:nvCxnSpPr>
        <p:spPr>
          <a:xfrm rot="10800000">
            <a:off x="6324601" y="4657627"/>
            <a:ext cx="314325" cy="27866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54165" y="5257800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77" name="Rounded Rectangle 76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Rounded Rectangle 4"/>
            <p:cNvSpPr/>
            <p:nvPr/>
          </p:nvSpPr>
          <p:spPr>
            <a:xfrm>
              <a:off x="199268" y="1644368"/>
              <a:ext cx="1941210" cy="74378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Plan</a:t>
              </a: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6654165" y="5530119"/>
            <a:ext cx="2377440" cy="228600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anchor="ctr" anchorCtr="0"/>
          <a:lstStyle/>
          <a:p>
            <a:pPr algn="ctr"/>
            <a:r>
              <a:rPr lang="en-US" sz="1300" b="1" dirty="0">
                <a:solidFill>
                  <a:srgbClr val="00B0F0"/>
                </a:solidFill>
                <a:latin typeface="Arial Narrow" panose="020B0606020202030204" pitchFamily="34" charset="0"/>
              </a:rPr>
              <a:t>Do</a:t>
            </a:r>
          </a:p>
        </p:txBody>
      </p:sp>
      <p:grpSp>
        <p:nvGrpSpPr>
          <p:cNvPr id="80" name="Group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54165" y="5798343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81" name="Rounded Rectangle 80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199268" y="1727418"/>
              <a:ext cx="1941210" cy="59607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Study</a:t>
              </a:r>
            </a:p>
          </p:txBody>
        </p:sp>
      </p:grpSp>
      <p:grpSp>
        <p:nvGrpSpPr>
          <p:cNvPr id="83" name="Group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54165" y="6076952"/>
            <a:ext cx="2377440" cy="228600"/>
            <a:chOff x="170686" y="1530624"/>
            <a:chExt cx="1998374" cy="975860"/>
          </a:xfrm>
          <a:solidFill>
            <a:schemeClr val="bg1"/>
          </a:solidFill>
        </p:grpSpPr>
        <p:sp>
          <p:nvSpPr>
            <p:cNvPr id="84" name="Rounded Rectangle 83"/>
            <p:cNvSpPr/>
            <p:nvPr/>
          </p:nvSpPr>
          <p:spPr>
            <a:xfrm>
              <a:off x="170686" y="1530624"/>
              <a:ext cx="1998374" cy="975860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ounded Rectangle 4"/>
            <p:cNvSpPr/>
            <p:nvPr/>
          </p:nvSpPr>
          <p:spPr>
            <a:xfrm>
              <a:off x="199268" y="1764433"/>
              <a:ext cx="1941210" cy="49443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Act</a:t>
              </a:r>
            </a:p>
          </p:txBody>
        </p:sp>
      </p:grpSp>
      <p:cxnSp>
        <p:nvCxnSpPr>
          <p:cNvPr id="86" name="Elbow Connector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3"/>
            <a:endCxn id="77" idx="1"/>
          </p:cNvCxnSpPr>
          <p:nvPr/>
        </p:nvCxnSpPr>
        <p:spPr>
          <a:xfrm flipV="1">
            <a:off x="6324599" y="5372100"/>
            <a:ext cx="329566" cy="2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3"/>
            <a:endCxn id="81" idx="1"/>
          </p:cNvCxnSpPr>
          <p:nvPr/>
        </p:nvCxnSpPr>
        <p:spPr>
          <a:xfrm>
            <a:off x="6324599" y="5372350"/>
            <a:ext cx="329566" cy="540293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3"/>
            <a:endCxn id="79" idx="1"/>
          </p:cNvCxnSpPr>
          <p:nvPr/>
        </p:nvCxnSpPr>
        <p:spPr>
          <a:xfrm>
            <a:off x="6324599" y="5372350"/>
            <a:ext cx="329566" cy="272069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3"/>
            <a:endCxn id="84" idx="1"/>
          </p:cNvCxnSpPr>
          <p:nvPr/>
        </p:nvCxnSpPr>
        <p:spPr>
          <a:xfrm>
            <a:off x="6324599" y="5372350"/>
            <a:ext cx="329566" cy="81890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/>
          <p:cNvSpPr txBox="1">
            <a:spLocks/>
          </p:cNvSpPr>
          <p:nvPr/>
        </p:nvSpPr>
        <p:spPr bwMode="auto">
          <a:xfrm>
            <a:off x="0" y="1667302"/>
            <a:ext cx="114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Form Program Teams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 bwMode="auto">
          <a:xfrm>
            <a:off x="104775" y="3116952"/>
            <a:ext cx="2447925" cy="27432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IDEAS Step 1: Identify root causes</a:t>
            </a:r>
          </a:p>
        </p:txBody>
      </p:sp>
      <p:sp>
        <p:nvSpPr>
          <p:cNvPr id="91" name="Title 1"/>
          <p:cNvSpPr txBox="1">
            <a:spLocks/>
          </p:cNvSpPr>
          <p:nvPr/>
        </p:nvSpPr>
        <p:spPr bwMode="auto">
          <a:xfrm>
            <a:off x="90838" y="3819391"/>
            <a:ext cx="2447924" cy="27432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IDEAS Step 2: Develop objectives</a:t>
            </a:r>
          </a:p>
        </p:txBody>
      </p:sp>
      <p:sp>
        <p:nvSpPr>
          <p:cNvPr id="92" name="Title 1"/>
          <p:cNvSpPr txBox="1">
            <a:spLocks/>
          </p:cNvSpPr>
          <p:nvPr/>
        </p:nvSpPr>
        <p:spPr bwMode="auto">
          <a:xfrm>
            <a:off x="78933" y="4375992"/>
            <a:ext cx="2447924" cy="57067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5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IDEAS Step 3, 4, 5: Create Key   </a:t>
            </a:r>
          </a:p>
          <a:p>
            <a:r>
              <a:rPr lang="en-US" sz="125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Performance Indicators and </a:t>
            </a:r>
          </a:p>
          <a:p>
            <a:r>
              <a:rPr lang="en-US" sz="125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Interventions</a:t>
            </a: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104775" y="5168651"/>
            <a:ext cx="2447924" cy="40233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IDEAS Step 6: Implementation</a:t>
            </a:r>
          </a:p>
        </p:txBody>
      </p:sp>
      <p:sp>
        <p:nvSpPr>
          <p:cNvPr id="97" name="Title 1"/>
          <p:cNvSpPr txBox="1">
            <a:spLocks/>
          </p:cNvSpPr>
          <p:nvPr/>
        </p:nvSpPr>
        <p:spPr bwMode="auto">
          <a:xfrm>
            <a:off x="104775" y="5901848"/>
            <a:ext cx="2447924" cy="40304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IDEAS Step 7: Evaluation</a:t>
            </a:r>
          </a:p>
        </p:txBody>
      </p:sp>
      <p:cxnSp>
        <p:nvCxnSpPr>
          <p:cNvPr id="98" name="Elbow Connector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7" idx="1"/>
            <a:endCxn id="97" idx="3"/>
          </p:cNvCxnSpPr>
          <p:nvPr/>
        </p:nvCxnSpPr>
        <p:spPr>
          <a:xfrm rot="10800000" flipV="1">
            <a:off x="2552700" y="6103369"/>
            <a:ext cx="409577" cy="1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3" idx="1"/>
            <a:endCxn id="89" idx="3"/>
          </p:cNvCxnSpPr>
          <p:nvPr/>
        </p:nvCxnSpPr>
        <p:spPr>
          <a:xfrm rot="10800000">
            <a:off x="2552701" y="3254112"/>
            <a:ext cx="409577" cy="37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" idx="1"/>
            <a:endCxn id="91" idx="3"/>
          </p:cNvCxnSpPr>
          <p:nvPr/>
        </p:nvCxnSpPr>
        <p:spPr>
          <a:xfrm rot="10800000" flipV="1">
            <a:off x="2538762" y="3955029"/>
            <a:ext cx="423514" cy="1521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5" idx="1"/>
            <a:endCxn id="92" idx="3"/>
          </p:cNvCxnSpPr>
          <p:nvPr/>
        </p:nvCxnSpPr>
        <p:spPr>
          <a:xfrm rot="10800000" flipV="1">
            <a:off x="2526858" y="4657627"/>
            <a:ext cx="435419" cy="3702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itle 1"/>
          <p:cNvSpPr txBox="1">
            <a:spLocks/>
          </p:cNvSpPr>
          <p:nvPr/>
        </p:nvSpPr>
        <p:spPr bwMode="auto">
          <a:xfrm>
            <a:off x="1215389" y="1560364"/>
            <a:ext cx="1295400" cy="25064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SC Formation</a:t>
            </a:r>
          </a:p>
        </p:txBody>
      </p:sp>
      <p:sp>
        <p:nvSpPr>
          <p:cNvPr id="106" name="Title 1"/>
          <p:cNvSpPr txBox="1">
            <a:spLocks/>
          </p:cNvSpPr>
          <p:nvPr/>
        </p:nvSpPr>
        <p:spPr bwMode="auto">
          <a:xfrm>
            <a:off x="1215389" y="1874343"/>
            <a:ext cx="1295400" cy="25064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DT Formation</a:t>
            </a:r>
          </a:p>
        </p:txBody>
      </p:sp>
      <p:cxnSp>
        <p:nvCxnSpPr>
          <p:cNvPr id="107" name="Elbow Connector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1"/>
            <a:endCxn id="105" idx="3"/>
          </p:cNvCxnSpPr>
          <p:nvPr/>
        </p:nvCxnSpPr>
        <p:spPr>
          <a:xfrm rot="10800000">
            <a:off x="2510790" y="1685688"/>
            <a:ext cx="451487" cy="160921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1"/>
            <a:endCxn id="106" idx="3"/>
          </p:cNvCxnSpPr>
          <p:nvPr/>
        </p:nvCxnSpPr>
        <p:spPr>
          <a:xfrm rot="10800000" flipV="1">
            <a:off x="2510790" y="1846608"/>
            <a:ext cx="451487" cy="153058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itle 1"/>
          <p:cNvSpPr txBox="1">
            <a:spLocks/>
          </p:cNvSpPr>
          <p:nvPr/>
        </p:nvSpPr>
        <p:spPr bwMode="auto">
          <a:xfrm>
            <a:off x="2819399" y="917376"/>
            <a:ext cx="35147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200" kern="0" dirty="0">
                <a:solidFill>
                  <a:srgbClr val="19217F"/>
                </a:solidFill>
                <a:latin typeface="Arial Narrow" panose="020B0606020202030204" pitchFamily="34" charset="0"/>
              </a:rPr>
              <a:t>Lean Process</a:t>
            </a:r>
          </a:p>
        </p:txBody>
      </p:sp>
      <p:cxnSp>
        <p:nvCxnSpPr>
          <p:cNvPr id="112" name="Elbow Connector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6" idx="1"/>
            <a:endCxn id="96" idx="3"/>
          </p:cNvCxnSpPr>
          <p:nvPr/>
        </p:nvCxnSpPr>
        <p:spPr>
          <a:xfrm rot="10800000">
            <a:off x="2552700" y="5369820"/>
            <a:ext cx="409577" cy="2531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 bwMode="auto">
          <a:xfrm>
            <a:off x="109538" y="2381847"/>
            <a:ext cx="2447924" cy="401177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Design Team Start-up: Select first</a:t>
            </a:r>
          </a:p>
          <a:p>
            <a:r>
              <a:rPr lang="en-US" sz="1300" kern="0" dirty="0">
                <a:solidFill>
                  <a:srgbClr val="00B050"/>
                </a:solidFill>
                <a:latin typeface="Arial Narrow" panose="020B0606020202030204" pitchFamily="34" charset="0"/>
              </a:rPr>
              <a:t>  issue</a:t>
            </a:r>
          </a:p>
        </p:txBody>
      </p:sp>
      <p:cxnSp>
        <p:nvCxnSpPr>
          <p:cNvPr id="120" name="Elbow Connector 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2" idx="1"/>
            <a:endCxn id="117" idx="3"/>
          </p:cNvCxnSpPr>
          <p:nvPr/>
        </p:nvCxnSpPr>
        <p:spPr>
          <a:xfrm rot="10800000">
            <a:off x="2557462" y="2582436"/>
            <a:ext cx="404816" cy="994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" y="404989"/>
            <a:ext cx="2454650" cy="886402"/>
          </a:xfrm>
          <a:prstGeom prst="rect">
            <a:avLst/>
          </a:prstGeom>
        </p:spPr>
      </p:pic>
      <p:sp>
        <p:nvSpPr>
          <p:cNvPr id="224" name="Title 1"/>
          <p:cNvSpPr txBox="1">
            <a:spLocks/>
          </p:cNvSpPr>
          <p:nvPr/>
        </p:nvSpPr>
        <p:spPr bwMode="auto">
          <a:xfrm>
            <a:off x="990601" y="194846"/>
            <a:ext cx="71627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42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24" algn="l"/>
              </a:tabLst>
              <a:defRPr lang="en-US" sz="2100" b="1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31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863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295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728" algn="l" defTabSz="913429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2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Mapping connections between the HWPP and the Lean process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8722DB4-8A82-15B7-7194-C887A5AF673D}"/>
              </a:ext>
            </a:extLst>
          </p:cNvPr>
          <p:cNvSpPr txBox="1"/>
          <p:nvPr/>
        </p:nvSpPr>
        <p:spPr>
          <a:xfrm>
            <a:off x="-152400" y="-33083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latin typeface="Calibri" panose="020F0502020204030204" pitchFamily="34" charset="0"/>
              </a:rPr>
              <a:t>Developed by the Center for the Promotion of Health in the New England Workplace with support from NIOSH grant #U19‐OH008857, 2022.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4172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33400"/>
            <a:ext cx="9144000" cy="6172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394341"/>
            <a:ext cx="8153400" cy="4739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200" b="1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Healthy Workplace Participatory Program main page</a:t>
            </a:r>
            <a:endParaRPr lang="en-US" sz="2000" dirty="0">
              <a:latin typeface="Arial Narrow" panose="020B0606020202030204" pitchFamily="34" charset="0"/>
              <a:hlinkClick r:id="rId2"/>
            </a:endParaRPr>
          </a:p>
          <a:p>
            <a:pPr marL="174625"/>
            <a:r>
              <a:rPr lang="en-US" sz="2000" dirty="0">
                <a:latin typeface="Arial Narrow" panose="020B0606020202030204" pitchFamily="34" charset="0"/>
                <a:hlinkClick r:id="rId3"/>
              </a:rPr>
              <a:t>www.uml.edu/cphnewtoolkit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</a:p>
          <a:p>
            <a:endParaRPr lang="en-US" sz="2000" b="1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Participatory Program Tools</a:t>
            </a:r>
          </a:p>
          <a:p>
            <a:pPr marL="174625"/>
            <a:endParaRPr lang="en-US" sz="1000" dirty="0">
              <a:latin typeface="Arial Narrow" panose="020B0606020202030204" pitchFamily="34" charset="0"/>
            </a:endParaRPr>
          </a:p>
          <a:p>
            <a:pPr marL="174625"/>
            <a:r>
              <a:rPr lang="en-US" sz="2000" dirty="0">
                <a:latin typeface="Arial Narrow" panose="020B0606020202030204" pitchFamily="34" charset="0"/>
              </a:rPr>
              <a:t>Form Program Teams </a:t>
            </a:r>
          </a:p>
          <a:p>
            <a:pPr marL="174625"/>
            <a:r>
              <a:rPr lang="en-US" sz="1800" dirty="0">
                <a:latin typeface="Arial Narrow" panose="020B0606020202030204" pitchFamily="34" charset="0"/>
                <a:hlinkClick r:id="rId4"/>
              </a:rPr>
              <a:t>https://www.uml.edu/Research/CPH-NEW/Healthy-Work-Participatory-Program/Form-Program-Teams/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282575" indent="-107950"/>
            <a:endParaRPr lang="en-US" sz="1000" dirty="0">
              <a:latin typeface="Arial Narrow" panose="020B0606020202030204" pitchFamily="34" charset="0"/>
            </a:endParaRPr>
          </a:p>
          <a:p>
            <a:pPr marL="174625"/>
            <a:r>
              <a:rPr lang="en-US" sz="2000" dirty="0">
                <a:latin typeface="Arial Narrow" panose="020B0606020202030204" pitchFamily="34" charset="0"/>
              </a:rPr>
              <a:t>Design Team Start-up Guide</a:t>
            </a:r>
          </a:p>
          <a:p>
            <a:pPr marL="173038" indent="1588"/>
            <a:r>
              <a:rPr lang="en-US" sz="1800" dirty="0">
                <a:latin typeface="Arial Narrow" panose="020B0606020202030204" pitchFamily="34" charset="0"/>
                <a:hlinkClick r:id="rId5"/>
              </a:rPr>
              <a:t>https://www.uml.edu/Research/CPH-NEW/Healthy-Work-Participatory-Program/form-design-team/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282575" indent="-107950"/>
            <a:endParaRPr lang="en-US" sz="1000" dirty="0">
              <a:latin typeface="Arial Narrow" panose="020B0606020202030204" pitchFamily="34" charset="0"/>
            </a:endParaRPr>
          </a:p>
          <a:p>
            <a:pPr marL="174625"/>
            <a:r>
              <a:rPr lang="en-US" sz="2000" dirty="0">
                <a:latin typeface="Arial Narrow" panose="020B0606020202030204" pitchFamily="34" charset="0"/>
              </a:rPr>
              <a:t>Intervention Design and Analysis Scorecard (IDEAS) Tool</a:t>
            </a:r>
          </a:p>
          <a:p>
            <a:pPr marL="173038" indent="1588"/>
            <a:r>
              <a:rPr lang="en-US" sz="1800" dirty="0">
                <a:latin typeface="Arial Narrow" panose="020B0606020202030204" pitchFamily="34" charset="0"/>
                <a:hlinkClick r:id="rId6"/>
              </a:rPr>
              <a:t>https://www.uml.edu/Research/CPH-NEW/Healthy-Work-Participatory-Program/generate-solutions/</a:t>
            </a:r>
            <a:endParaRPr lang="en-US" sz="1800" dirty="0">
              <a:latin typeface="Arial Narrow" panose="020B0606020202030204" pitchFamily="34" charset="0"/>
            </a:endParaRPr>
          </a:p>
          <a:p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153" name="Picture 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4" y="152400"/>
            <a:ext cx="2818758" cy="101788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11B529-0B2C-C628-0408-CED3890BFFA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0236" y="6248400"/>
            <a:ext cx="815340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Developed by the Center for the Promotion of Health in the New England Workplace with support from NIOSH grant #U19‐OH008857, 2022.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29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3.21949000000000000000E+000&quot;&gt;&lt;m_ppcolschidx val=&quot;0&quot;/&gt;&lt;m_rgb r=&quot;5b&quot; g=&quot;db&quot; b=&quot;24&quot;/&gt;&lt;/elem&gt;&lt;elem m_fUsage=&quot;1.99754100000000000000E+000&quot;&gt;&lt;m_ppcolschidx val=&quot;0&quot;/&gt;&lt;m_rgb r=&quot;ff&quot; g=&quot;21&quot; b=&quot;15&quot;/&gt;&lt;/elem&gt;&lt;/m_vecMRU&gt;&lt;/m_mruColor&gt;&lt;m_mapectfillschemeMRU&gt;&lt;key val=&quot;0&quot;/&gt;&lt;elem&gt;&lt;m_nPartnerID val=&quot;536&quot;/&gt;&lt;m_nIndex val=&quot;2&quot;/&gt;&lt;/elem&gt;&lt;key val=&quot;1&quot;/&gt;&lt;elem&gt;&lt;m_nPartnerID val=&quot;536&quot;/&gt;&lt;m_nIndex val=&quot;1&quot;/&gt;&lt;/elem&gt;&lt;key val=&quot;2&quot;/&gt;&lt;elem&gt;&lt;m_nPartnerID val=&quot;536&quot;/&gt;&lt;m_nIndex val=&quot;2&quot;/&gt;&lt;/elem&gt;&lt;/m_mapectfillschemeMRU&gt;&lt;m_eweekdayFirstOfWeek val=&quot;3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0CPb7Syk22sj_nhffX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CdZlRS0CZ4x.mJOu_J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JU0Zmy_0eQhHeoSdUc9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kVFUMZkW4l.Gi3kV6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SrPjkRIEibp.OzF3Wk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zmRdeHTEam3udcdBPI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pfBURgRkKQPXD78lxNO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n1pidLfkGMEqveWNW8H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iLLdHmIkyPBdBiNtvvk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LICvdPz0qWf4IC8.Ns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kVFUMZkW4l.Gi3kV6Z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SrPjkRIEibp.OzF3Wk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9JwP1KfE.kSfmFAqOy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9JwP1KfE.kSfmFAqOy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AN36nkM0.MYJkOhAgV2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oXYtl8EUmrqseG1q39C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10Z0XCdkuQvnY7Jbli3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ekWeMS00qjjjJfsIkx.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sORh0Ms0KiR0xg_IEeU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0CPb7Syk22sj_nhffX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JCdZlRS0CZ4x.mJOu_J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JU0Zmy_0eQhHeoSdUc9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ykVFUMZkW4l.Gi3kV6Z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AN36nkM0.MYJkOhAgV2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oXYtl8EUmrqseG1q39C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zmRdeHTEam3udcdBPIm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pfBURgRkKQPXD78lxNO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n1pidLfkGMEqveWNW8H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iLLdHmIkyPBdBiNtvvk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10Z0XCdkuQvnY7Jbli3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LICvdPz0qWf4IC8.Ns9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i51ltcCEiuWI4_7BVj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ekWeMS00qjjjJfsIkx.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sORh0Ms0KiR0xg_IEeUw"/>
</p:tagLst>
</file>

<file path=ppt/theme/theme1.xml><?xml version="1.0" encoding="utf-8"?>
<a:theme xmlns:a="http://schemas.openxmlformats.org/drawingml/2006/main" name="UMass_CF_UMO006">
  <a:themeElements>
    <a:clrScheme name="Current">
      <a:dk1>
        <a:srgbClr val="000000"/>
      </a:dk1>
      <a:lt1>
        <a:srgbClr val="FFFFFF"/>
      </a:lt1>
      <a:dk2>
        <a:srgbClr val="001F48"/>
      </a:dk2>
      <a:lt2>
        <a:srgbClr val="FFFFFF"/>
      </a:lt2>
      <a:accent1>
        <a:srgbClr val="B9CCDF"/>
      </a:accent1>
      <a:accent2>
        <a:srgbClr val="5B81C5"/>
      </a:accent2>
      <a:accent3>
        <a:srgbClr val="183263"/>
      </a:accent3>
      <a:accent4>
        <a:srgbClr val="77933C"/>
      </a:accent4>
      <a:accent5>
        <a:srgbClr val="335490"/>
      </a:accent5>
      <a:accent6>
        <a:srgbClr val="808080"/>
      </a:accent6>
      <a:hlink>
        <a:srgbClr val="183263"/>
      </a:hlink>
      <a:folHlink>
        <a:srgbClr val="77933C"/>
      </a:folHlink>
    </a:clrScheme>
    <a:fontScheme name="curr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1F48"/>
        </a:dk2>
        <a:lt2>
          <a:srgbClr val="FFFFFF"/>
        </a:lt2>
        <a:accent1>
          <a:srgbClr val="B9CCDF"/>
        </a:accent1>
        <a:accent2>
          <a:srgbClr val="5B81C5"/>
        </a:accent2>
        <a:accent3>
          <a:srgbClr val="183263"/>
        </a:accent3>
        <a:accent4>
          <a:srgbClr val="77933C"/>
        </a:accent4>
        <a:accent5>
          <a:srgbClr val="335490"/>
        </a:accent5>
        <a:accent6>
          <a:srgbClr val="808080"/>
        </a:accent6>
        <a:hlink>
          <a:srgbClr val="183263"/>
        </a:hlink>
        <a:folHlink>
          <a:srgbClr val="7793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Mass_CF_UMO006">
  <a:themeElements>
    <a:clrScheme name="Current">
      <a:dk1>
        <a:srgbClr val="000000"/>
      </a:dk1>
      <a:lt1>
        <a:srgbClr val="FFFFFF"/>
      </a:lt1>
      <a:dk2>
        <a:srgbClr val="001F48"/>
      </a:dk2>
      <a:lt2>
        <a:srgbClr val="FFFFFF"/>
      </a:lt2>
      <a:accent1>
        <a:srgbClr val="B9CCDF"/>
      </a:accent1>
      <a:accent2>
        <a:srgbClr val="5B81C5"/>
      </a:accent2>
      <a:accent3>
        <a:srgbClr val="183263"/>
      </a:accent3>
      <a:accent4>
        <a:srgbClr val="77933C"/>
      </a:accent4>
      <a:accent5>
        <a:srgbClr val="335490"/>
      </a:accent5>
      <a:accent6>
        <a:srgbClr val="808080"/>
      </a:accent6>
      <a:hlink>
        <a:srgbClr val="183263"/>
      </a:hlink>
      <a:folHlink>
        <a:srgbClr val="77933C"/>
      </a:folHlink>
    </a:clrScheme>
    <a:fontScheme name="curr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1F48"/>
        </a:dk2>
        <a:lt2>
          <a:srgbClr val="FFFFFF"/>
        </a:lt2>
        <a:accent1>
          <a:srgbClr val="B9CCDF"/>
        </a:accent1>
        <a:accent2>
          <a:srgbClr val="5B81C5"/>
        </a:accent2>
        <a:accent3>
          <a:srgbClr val="183263"/>
        </a:accent3>
        <a:accent4>
          <a:srgbClr val="77933C"/>
        </a:accent4>
        <a:accent5>
          <a:srgbClr val="335490"/>
        </a:accent5>
        <a:accent6>
          <a:srgbClr val="808080"/>
        </a:accent6>
        <a:hlink>
          <a:srgbClr val="183263"/>
        </a:hlink>
        <a:folHlink>
          <a:srgbClr val="7793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UMass_CF_UMO006</Template>
  <TotalTime>21784</TotalTime>
  <Words>249</Words>
  <Application>Microsoft Office PowerPoint</Application>
  <PresentationFormat>On-screen Show (4:3)</PresentationFormat>
  <Paragraphs>50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Narrow</vt:lpstr>
      <vt:lpstr>Calibri</vt:lpstr>
      <vt:lpstr>UMass_CF_UMO006</vt:lpstr>
      <vt:lpstr>5_UMass_CF_UMO006</vt:lpstr>
      <vt:lpstr>2_Custom Design</vt:lpstr>
      <vt:lpstr>1_Custom Design</vt:lpstr>
      <vt:lpstr>Custom Design</vt:lpstr>
      <vt:lpstr>think-cell Slide</vt:lpstr>
      <vt:lpstr>Lean Tools</vt:lpstr>
      <vt:lpstr>Developed by the Center for the Promotion of Health in the New England Workplace with support from NIOSH grant #U19‐OH008857, 2022.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Shahabudeen Kamalude</dc:creator>
  <cp:lastModifiedBy>Coury, Daniel M</cp:lastModifiedBy>
  <cp:revision>2370</cp:revision>
  <cp:lastPrinted>2018-02-27T21:02:57Z</cp:lastPrinted>
  <dcterms:created xsi:type="dcterms:W3CDTF">2013-06-16T01:04:20Z</dcterms:created>
  <dcterms:modified xsi:type="dcterms:W3CDTF">2022-07-11T10:41:19Z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VGCompatibilityCheck Run By">
    <vt:lpwstr>Saranya S</vt:lpwstr>
  </property>
  <property fmtid="{D5CDD505-2E9C-101B-9397-08002B2CF9AE}" pid="11" name="VGCompatibilityCheck Run On ">
    <vt:lpwstr>6/15/2013 9:17:21 AM</vt:lpwstr>
  </property>
  <property fmtid="{D5CDD505-2E9C-101B-9397-08002B2CF9AE}" pid="12" name="Office2010WasSaved">
    <vt:lpwstr>1</vt:lpwstr>
  </property>
</Properties>
</file>