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9" r:id="rId2"/>
  </p:sldMasterIdLst>
  <p:notesMasterIdLst>
    <p:notesMasterId r:id="rId25"/>
  </p:notesMasterIdLst>
  <p:handoutMasterIdLst>
    <p:handoutMasterId r:id="rId26"/>
  </p:handoutMasterIdLst>
  <p:sldIdLst>
    <p:sldId id="288" r:id="rId3"/>
    <p:sldId id="289" r:id="rId4"/>
    <p:sldId id="306" r:id="rId5"/>
    <p:sldId id="305" r:id="rId6"/>
    <p:sldId id="798" r:id="rId7"/>
    <p:sldId id="290" r:id="rId8"/>
    <p:sldId id="298" r:id="rId9"/>
    <p:sldId id="291" r:id="rId10"/>
    <p:sldId id="801" r:id="rId11"/>
    <p:sldId id="292" r:id="rId12"/>
    <p:sldId id="301" r:id="rId13"/>
    <p:sldId id="300" r:id="rId14"/>
    <p:sldId id="302" r:id="rId15"/>
    <p:sldId id="303" r:id="rId16"/>
    <p:sldId id="293" r:id="rId17"/>
    <p:sldId id="299" r:id="rId18"/>
    <p:sldId id="295" r:id="rId19"/>
    <p:sldId id="296" r:id="rId20"/>
    <p:sldId id="297" r:id="rId21"/>
    <p:sldId id="304" r:id="rId22"/>
    <p:sldId id="294" r:id="rId23"/>
    <p:sldId id="800" r:id="rId24"/>
  </p:sldIdLst>
  <p:sldSz cx="9144000" cy="6858000" type="screen4x3"/>
  <p:notesSz cx="6858000" cy="91440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9EC"/>
    <a:srgbClr val="B6D4E9"/>
    <a:srgbClr val="C6DDEE"/>
    <a:srgbClr val="0068B2"/>
    <a:srgbClr val="1BD324"/>
    <a:srgbClr val="003C9E"/>
    <a:srgbClr val="002257"/>
    <a:srgbClr val="0083E4"/>
    <a:srgbClr val="008FF3"/>
    <a:srgbClr val="A7B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1" autoAdjust="0"/>
    <p:restoredTop sz="86421" autoAdjust="0"/>
  </p:normalViewPr>
  <p:slideViewPr>
    <p:cSldViewPr>
      <p:cViewPr varScale="1">
        <p:scale>
          <a:sx n="92" d="100"/>
          <a:sy n="92" d="100"/>
        </p:scale>
        <p:origin x="8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7139C8-0FA6-5243-A02A-323B1AD8DC1D}" type="datetimeFigureOut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06FAD3-7733-8745-97BD-941EFCF6E4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16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717A4-8CD9-0648-BB8B-D37754896829}" type="datetimeFigureOut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9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040813-464E-204F-8AD0-CB914CBA06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03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6442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8989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7141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this slide to focus on main sub-issues from the fishbone diagram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1141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6795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slide sets the stage for talking about the countermeasure options.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Key messages: 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Using a Total Worker Health approach means addressing a problem as completely as possible by intervening to address multiple root causes. This kind of multi-layered, integrated approach has the best chance for success.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It is most effective to focus resources on countermeasures that </a:t>
            </a:r>
            <a:r>
              <a:rPr lang="en-US" b="1" dirty="0"/>
              <a:t>remove hazards </a:t>
            </a:r>
            <a:r>
              <a:rPr lang="en-US" dirty="0"/>
              <a:t>from the work flow. Focusing efforts at the </a:t>
            </a:r>
            <a:r>
              <a:rPr lang="en-US" b="1" dirty="0"/>
              <a:t>work organization level </a:t>
            </a:r>
            <a:r>
              <a:rPr lang="en-US" dirty="0"/>
              <a:t>is more sustainable and benefits greater numbers of workers in the long run. 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It is less effective to invest in countermeasures that encourage changes at the </a:t>
            </a:r>
            <a:r>
              <a:rPr lang="en-US" b="1" dirty="0"/>
              <a:t>individual level</a:t>
            </a:r>
            <a:r>
              <a:rPr lang="en-US" dirty="0"/>
              <a:t>. That is because behavior is very difficult to change; it is subject to complex decision making and continuous training is needed for motivation and educating new staff. 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3382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When developing TWH countermeasures to a Health and Safety problem, different alternatives can be used depending on resources available.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way, decision makers can select the option that is in line with available resources AND acknowledges appropriate outcomes for each level.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-Mid level is a hybrid countermeasure in between (midway) the basic and comprehensive levels.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-Each level should have integrated countermeasures that promotes safety and wellbeing at work and individual levels.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7445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Describe countermeasure – Basic level – here, listing all the activities involved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656615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Describe countermeasure – Comprehensive level – here, listing all the activities involved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5769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Describe countermeasure – mid level – here, listing all the activities involved (a “hybrid” model involving a blend of Basic and Comprehensive option activities)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9215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page is intended to prove an “at a glance” view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8395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86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1069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419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19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Additional recommendations: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-Check Presentation Planning Guide (HWPP manual IDEAS Step 5 – pages 181-184)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-Add talking points in the notes section of the slides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-Plan the presentation for 15-20 min + Q&amp;A session</a:t>
            </a:r>
          </a:p>
        </p:txBody>
      </p:sp>
    </p:spTree>
    <p:extLst>
      <p:ext uri="{BB962C8B-B14F-4D97-AF65-F5344CB8AC3E}">
        <p14:creationId xmlns:p14="http://schemas.microsoft.com/office/powerpoint/2010/main" val="261000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216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 slide – use if it would be helpful to explain how the HWPP tools were used to supplement the Lean project </a:t>
            </a:r>
          </a:p>
        </p:txBody>
      </p:sp>
    </p:spTree>
    <p:extLst>
      <p:ext uri="{BB962C8B-B14F-4D97-AF65-F5344CB8AC3E}">
        <p14:creationId xmlns:p14="http://schemas.microsoft.com/office/powerpoint/2010/main" val="211615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Healthy Workplace Participatory Program (HWPP) involves a seven-step IDEAS process to build, implement and evaluate interventions. Each facility formed a Design Team of front-line workers and middle-level managers to analyze problems and develop solutions, with support from senior-level managers (the Steering Committee).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364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slide shows the details of each step that the team accomplished as we prepared intervention alternatives.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2403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Sample data points: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-Number of injuries in year(s) XX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-Percentage of worker absenteeism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-Average weekly hours of overtime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-Percentage of worker turnover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-Number of musculoskeletal disorders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-Cost of workers compensation claims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Sample description of background conditions: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-During FY12 - FY17, 35% of the employees’ lost time days were related to patient handling, resulting in $8,558,000 in incurred total costs (including Workers’ Compensation and staff replacement costs for lost days).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-In past year, 113 bariatric beds (i.e. beds used for patients weighing &gt; 550lbs.) were rented with an average length of stay of 7.5 days (846 patient days).</a:t>
            </a: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4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Sample description of current state: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-Current construction plans include the installation of a single motor ceiling lift per room, which will accommodate patients to a maximum weight of 550 lbs.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i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-Patients weighing over 550 lbs. will require manual lifting, boosting and repositioning; impacting patient safety, staff safety, quality of care, and patient satisfaction.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i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-The current investment in each single motor system installed is $10,000 per lift.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Sample description of the need for the new countermeasure: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-The facility is receiving more patients that exceed the limit of the lifting equipment currently being installed.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-Our staff continue to manually lift, boost or reposition patients vs. waiting for a portable lift, resulting in injury and lost time claims.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5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ml.edu/cph-new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1"/>
            <a:ext cx="8229600" cy="193516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400" b="1" i="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229599" cy="1905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1800" b="1" i="0" kern="1200" dirty="0">
                <a:solidFill>
                  <a:srgbClr val="BFD7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33" y="307976"/>
            <a:ext cx="3204384" cy="1066800"/>
          </a:xfrm>
          <a:prstGeom prst="rect">
            <a:avLst/>
          </a:prstGeom>
          <a:effectLst>
            <a:glow rad="1206500">
              <a:schemeClr val="bg1"/>
            </a:glow>
          </a:effectLst>
        </p:spPr>
      </p:pic>
      <p:pic>
        <p:nvPicPr>
          <p:cNvPr id="8" name="Picture 10" descr="logo_small.png">
            <a:extLst>
              <a:ext uri="{FF2B5EF4-FFF2-40B4-BE49-F238E27FC236}">
                <a16:creationId xmlns:a16="http://schemas.microsoft.com/office/drawing/2014/main" id="{FDE34462-A71E-3140-9B79-B2BDC810CC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488" y="6000750"/>
            <a:ext cx="6334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64F0CF14-BC7B-D149-88CA-8F77BB0FA16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545263"/>
            <a:ext cx="765175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38AB03-2DB3-984F-9652-11618C2F2C77}"/>
              </a:ext>
            </a:extLst>
          </p:cNvPr>
          <p:cNvSpPr txBox="1"/>
          <p:nvPr userDrawn="1"/>
        </p:nvSpPr>
        <p:spPr>
          <a:xfrm>
            <a:off x="192151" y="6480989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u="none" dirty="0">
                <a:solidFill>
                  <a:srgbClr val="0068B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www.uml.edu/cph-new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chemeClr val="tx1"/>
                </a:solidFill>
                <a:latin typeface="Crimson Semibold" panose="02000503000000000000" pitchFamily="2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099"/>
            <a:ext cx="5111750" cy="450850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3C9E"/>
                </a:solidFill>
                <a:latin typeface="+mn-lt"/>
              </a:defRPr>
            </a:lvl1pPr>
          </a:lstStyle>
          <a:p>
            <a:pPr>
              <a:defRPr/>
            </a:pPr>
            <a:fld id="{5D63967D-20D7-0141-8CC3-86935D34C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02321"/>
            <a:ext cx="5486400" cy="4035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>
                <a:latin typeface="Crimson Semibold" panose="02000503000000000000" pitchFamily="2" charset="0"/>
                <a:ea typeface="Verdana" charset="0"/>
                <a:cs typeface="Verdana" charset="0"/>
              </a:defRPr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9712" y="5562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rimson Bold" panose="02000503000000000000" pitchFamily="2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-36512" y="4724400"/>
            <a:ext cx="9144000" cy="762000"/>
          </a:xfrm>
          <a:prstGeom prst="rect">
            <a:avLst/>
          </a:prstGeom>
          <a:solidFill>
            <a:srgbClr val="BFD72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0" anchor="ctr" anchorCtr="0"/>
          <a:lstStyle>
            <a:lvl1pPr marL="0" indent="0" algn="ctr">
              <a:buFontTx/>
              <a:buNone/>
              <a:defRPr sz="3000" b="1" i="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9516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rgbClr val="0068B2"/>
                </a:solidFill>
                <a:latin typeface="Crimson Semibold" panose="02000503000000000000" pitchFamily="2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67199"/>
          </a:xfrm>
          <a:prstGeom prst="rect">
            <a:avLst/>
          </a:prstGeom>
        </p:spPr>
        <p:txBody>
          <a:bodyPr vert="eaVert"/>
          <a:lstStyle>
            <a:lvl1pPr>
              <a:defRPr sz="2800" b="1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3C9E"/>
                </a:solidFill>
                <a:latin typeface="+mn-lt"/>
              </a:defRPr>
            </a:lvl1pPr>
          </a:lstStyle>
          <a:p>
            <a:pPr>
              <a:defRPr/>
            </a:pPr>
            <a:fld id="{75E9B995-596E-0144-875C-8038F58E1B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7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  <a:prstGeom prst="rect">
            <a:avLst/>
          </a:prstGeom>
        </p:spPr>
        <p:txBody>
          <a:bodyPr vert="eaVert"/>
          <a:lstStyle>
            <a:lvl1pPr algn="ctr">
              <a:defRPr sz="3200" b="1" i="0">
                <a:solidFill>
                  <a:schemeClr val="tx1"/>
                </a:solidFill>
                <a:latin typeface="Crimson Semibold" panose="02000503000000000000" pitchFamily="2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2"/>
          </a:xfrm>
          <a:prstGeom prst="rect">
            <a:avLst/>
          </a:prstGeom>
        </p:spPr>
        <p:txBody>
          <a:bodyPr vert="eaVert"/>
          <a:lstStyle>
            <a:lvl1pPr>
              <a:defRPr sz="3000" b="1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3C9E"/>
                </a:solidFill>
                <a:latin typeface="+mn-lt"/>
              </a:defRPr>
            </a:lvl1pPr>
          </a:lstStyle>
          <a:p>
            <a:pPr>
              <a:defRPr/>
            </a:pPr>
            <a:fld id="{215BB7D4-DD9A-8442-9F26-CC49719A9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 b="0" i="0">
                <a:latin typeface="Crimson Roman" panose="02000503000000000000" pitchFamily="2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534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18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98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95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12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0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  <a:prstGeom prst="rect">
            <a:avLst/>
          </a:prstGeom>
        </p:spPr>
        <p:txBody>
          <a:bodyPr lIns="91440"/>
          <a:lstStyle>
            <a:lvl1pPr marL="342860" indent="-342860">
              <a:buFontTx/>
              <a:buBlip>
                <a:blip r:embed="rId3"/>
              </a:buBlip>
              <a:defRPr sz="2400" b="1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863" indent="-285717">
              <a:buClr>
                <a:srgbClr val="24B0E3"/>
              </a:buClr>
              <a:buFont typeface="Arial" pitchFamily="34" charset="0"/>
              <a:buChar char="•"/>
              <a:defRPr sz="22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867" indent="-228573">
              <a:buClr>
                <a:schemeClr val="bg1"/>
              </a:buClr>
              <a:buFont typeface="Arial" pitchFamily="34" charset="0"/>
              <a:buChar char="•"/>
              <a:defRPr sz="20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0" y="228600"/>
            <a:ext cx="9144000" cy="762000"/>
          </a:xfrm>
          <a:prstGeom prst="rect">
            <a:avLst/>
          </a:prstGeom>
          <a:solidFill>
            <a:srgbClr val="BFD72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0" anchor="ctr" anchorCtr="0"/>
          <a:lstStyle>
            <a:lvl1pPr marL="0" indent="0" algn="ctr">
              <a:buFontTx/>
              <a:buNone/>
              <a:defRPr sz="3400" b="0" i="1">
                <a:solidFill>
                  <a:srgbClr val="0068B2"/>
                </a:solidFill>
                <a:effectLst/>
                <a:latin typeface="Crimson SemiboldItalic" panose="02000503000000000000" pitchFamily="2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821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23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12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58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66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2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1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46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 &amp; Acknowledgment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28600"/>
            <a:ext cx="9144000" cy="762000"/>
          </a:xfrm>
          <a:prstGeom prst="rect">
            <a:avLst/>
          </a:prstGeom>
          <a:solidFill>
            <a:srgbClr val="BFD72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0" anchor="ctr" anchorCtr="0"/>
          <a:lstStyle>
            <a:lvl1pPr marL="0" indent="0" algn="ctr">
              <a:buFontTx/>
              <a:buNone/>
              <a:defRPr sz="3400" b="1" i="1">
                <a:solidFill>
                  <a:srgbClr val="0068B2"/>
                </a:solidFill>
                <a:effectLst/>
                <a:latin typeface="Crimson SemiboldItalic" panose="02000503000000000000" pitchFamily="2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Contacts &amp; Acknowledgements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5334000"/>
            <a:ext cx="8077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marL="0" lvl="0" indent="0" algn="just" eaLnBrk="1" hangingPunct="1">
              <a:buFont typeface="Arial" charset="0"/>
              <a:buNone/>
            </a:pPr>
            <a:r>
              <a:rPr lang="en-US" altLang="en-US" sz="1200" i="1" dirty="0"/>
              <a:t>Edit Master text styles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sz="half" idx="1"/>
          </p:nvPr>
        </p:nvSpPr>
        <p:spPr bwMode="auto">
          <a:xfrm>
            <a:off x="304800" y="1295400"/>
            <a:ext cx="44926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marL="0" lvl="0" indent="0" algn="ctr" eaLnBrk="1" hangingPunct="1">
              <a:buFont typeface="Arial" charset="0"/>
              <a:buNone/>
            </a:pPr>
            <a:r>
              <a:rPr lang="en-US" altLang="en-US" sz="1600" b="1" dirty="0"/>
              <a:t>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4038600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buFont typeface="Arial" charset="0"/>
              <a:buNone/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 eaLnBrk="1" hangingPunct="1">
              <a:buFont typeface="Arial" charset="0"/>
              <a:buNone/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0" indent="0" algn="ctr" eaLnBrk="1" hangingPunct="1">
              <a:buFont typeface="Arial" charset="0"/>
              <a:buNone/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0" indent="0" algn="ctr" eaLnBrk="1" hangingPunct="1">
              <a:buFont typeface="Arial" charset="0"/>
              <a:buNone/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0" indent="0" algn="ctr" eaLnBrk="1" hangingPunct="1">
              <a:buFont typeface="Arial" charset="0"/>
              <a:buNone/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marL="0" lvl="0" indent="0" algn="ctr" eaLnBrk="1" hangingPunct="1">
              <a:buFont typeface="Arial" charset="0"/>
              <a:buNone/>
            </a:pPr>
            <a:r>
              <a:rPr lang="en-US" altLang="en-US" sz="1600" b="1" dirty="0"/>
              <a:t>Edit Master text styles</a:t>
            </a:r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ext boxes with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124200" y="6477000"/>
            <a:ext cx="3124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 i="0" dirty="0">
                <a:solidFill>
                  <a:srgbClr val="0068B2"/>
                </a:solidFill>
                <a:latin typeface="Crimson Bold" panose="02000503000000000000" pitchFamily="2" charset="0"/>
                <a:ea typeface="Verdana" charset="0"/>
                <a:cs typeface="Verdana" charset="0"/>
                <a:hlinkClick r:id="rId2"/>
              </a:rPr>
              <a:t>www.uml.edu/cph-new</a:t>
            </a:r>
            <a:endParaRPr lang="en-US" altLang="en-US" sz="1200" b="1" i="0" dirty="0">
              <a:solidFill>
                <a:srgbClr val="0068B2"/>
              </a:solidFill>
              <a:latin typeface="Crimson Bold" panose="02000503000000000000" pitchFamily="2" charset="0"/>
              <a:ea typeface="Verdana" charset="0"/>
              <a:cs typeface="Verdana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9712" y="1219199"/>
            <a:ext cx="4038600" cy="34567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en-US" sz="1400" b="0" i="0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2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50712" y="1219200"/>
            <a:ext cx="4038600" cy="3456756"/>
          </a:xfrm>
          <a:prstGeom prst="rect">
            <a:avLst/>
          </a:prstGeom>
        </p:spPr>
        <p:txBody>
          <a:bodyPr>
            <a:noAutofit/>
          </a:bodyPr>
          <a:lstStyle>
            <a:lvl1pPr marL="342860" marR="0" indent="-34286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2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457200" y="4857606"/>
            <a:ext cx="8212138" cy="1020761"/>
          </a:xfrm>
          <a:prstGeom prst="rect">
            <a:avLst/>
          </a:prstGeom>
        </p:spPr>
        <p:txBody>
          <a:bodyPr/>
          <a:lstStyle>
            <a:lvl1pPr>
              <a:defRPr sz="1400" b="0" i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0" y="228600"/>
            <a:ext cx="9144000" cy="762000"/>
          </a:xfrm>
          <a:prstGeom prst="rect">
            <a:avLst/>
          </a:prstGeom>
          <a:solidFill>
            <a:srgbClr val="BFD72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0" anchor="ctr" anchorCtr="0"/>
          <a:lstStyle>
            <a:lvl1pPr marL="0" indent="0" algn="ctr">
              <a:buFontTx/>
              <a:buNone/>
              <a:defRPr sz="3400" b="1" i="1">
                <a:solidFill>
                  <a:srgbClr val="0068B2"/>
                </a:solidFill>
                <a:effectLst/>
                <a:latin typeface="Crimson SemiboldItalic" panose="02000503000000000000" pitchFamily="2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1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 b="1" i="1">
                <a:latin typeface="Crimson SemiboldItalic" panose="02000503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3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10200"/>
          </a:xfrm>
          <a:prstGeom prst="rect">
            <a:avLst/>
          </a:prstGeom>
        </p:spPr>
        <p:txBody>
          <a:bodyPr/>
          <a:lstStyle>
            <a:lvl1pPr>
              <a:defRPr lang="en-US" sz="2400" b="1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2200" b="0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2000" b="0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n-US" sz="1800" b="0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n-US" sz="16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  <a:prstGeom prst="rect">
            <a:avLst/>
          </a:prstGeom>
        </p:spPr>
        <p:txBody>
          <a:bodyPr/>
          <a:lstStyle>
            <a:lvl1pPr>
              <a:defRPr lang="en-US" sz="2400" b="1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2200" b="0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2000" b="0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n-US" sz="1800" b="0" i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n-US" sz="16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0" y="228600"/>
            <a:ext cx="9144000" cy="762000"/>
          </a:xfrm>
          <a:prstGeom prst="rect">
            <a:avLst/>
          </a:prstGeom>
          <a:solidFill>
            <a:srgbClr val="BFD72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0" anchor="ctr" anchorCtr="0"/>
          <a:lstStyle>
            <a:lvl1pPr marL="0" indent="0" algn="ctr">
              <a:buFontTx/>
              <a:buNone/>
              <a:defRPr sz="3400" b="1" i="0">
                <a:solidFill>
                  <a:srgbClr val="0068B2"/>
                </a:solidFill>
                <a:effectLst/>
                <a:latin typeface="Crimson Semibold" panose="02000503000000000000" pitchFamily="2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34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0" y="228600"/>
            <a:ext cx="9144000" cy="762000"/>
          </a:xfrm>
          <a:prstGeom prst="rect">
            <a:avLst/>
          </a:prstGeom>
          <a:solidFill>
            <a:srgbClr val="BFD72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0" anchor="ctr" anchorCtr="0"/>
          <a:lstStyle>
            <a:lvl1pPr marL="0" indent="0" algn="ctr">
              <a:buFontTx/>
              <a:buNone/>
              <a:defRPr sz="3400" b="1" i="0">
                <a:solidFill>
                  <a:srgbClr val="0068B2"/>
                </a:solidFill>
                <a:effectLst/>
                <a:latin typeface="Crimson Semibold" panose="02000503000000000000" pitchFamily="2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817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22975"/>
            <a:ext cx="21066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10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5800" y="5900738"/>
            <a:ext cx="685800" cy="820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93" r:id="rId4"/>
    <p:sldLayoutId id="2147483784" r:id="rId5"/>
    <p:sldLayoutId id="2147483792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7" r:id="rId14"/>
    <p:sldLayoutId id="2147483798" r:id="rId15"/>
  </p:sldLayoutIdLst>
  <p:hf hdr="0" ftr="0" dt="0"/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2427-FAA1-8D41-B004-6B2C7359FCC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749F0-AD04-6D43-A3DA-49FB1FF6E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l.edu/Research/CPH-NEW/Healthy-Work-Participatory-Program/" TargetMode="External"/><Relationship Id="rId7" Type="http://schemas.openxmlformats.org/officeDocument/2006/relationships/hyperlink" Target="https://www.uml.edu/Research/CPH-NEW/Healthy-Work-Participatory-Program/generate-solution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uml.edu/Research/CPH-NEW/Healthy-Work-Participatory-Program/form-design-team/" TargetMode="External"/><Relationship Id="rId5" Type="http://schemas.openxmlformats.org/officeDocument/2006/relationships/hyperlink" Target="https://www.uml.edu/Research/CPH-NEW/Healthy-Work-Participatory-Program/Form-Program-Teams/" TargetMode="External"/><Relationship Id="rId4" Type="http://schemas.openxmlformats.org/officeDocument/2006/relationships/hyperlink" Target="http://www.uml.edu/cphnewtoolk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B6DC53A-F33C-44C3-BB70-79CE0BDE9D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752600"/>
            <a:ext cx="9139518" cy="193516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91425" rIns="91425" bIns="91425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lvl="0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 b="0" i="0" kern="1200">
                <a:solidFill>
                  <a:schemeClr val="tx1"/>
                </a:solidFill>
                <a:latin typeface="Crimson Roman" panose="02000503000000000000" pitchFamily="2" charset="0"/>
                <a:ea typeface="+mj-ea"/>
                <a:cs typeface="+mj-cs"/>
              </a:defRPr>
            </a:lvl1pPr>
            <a:lvl2pPr lvl="1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2pPr>
            <a:lvl3pPr lvl="2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3pPr>
            <a:lvl4pPr lvl="3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4pPr>
            <a:lvl5pPr lvl="4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5pPr>
            <a:lvl6pPr marL="457200" lvl="5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6pPr>
            <a:lvl7pPr marL="914400" lvl="6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7pPr>
            <a:lvl8pPr marL="1371600" lvl="7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8pPr>
            <a:lvl9pPr marL="1828800" lvl="8" algn="ctr" defTabSz="912813" rtl="0" eaLnBrk="1" fontAlgn="base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ts val="36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Countermeasure Proposal </a:t>
            </a: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to address [</a:t>
            </a: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topic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rPr>
              <a:t>]</a:t>
            </a:r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645459" y="4136438"/>
            <a:ext cx="7848600" cy="17611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US" sz="2800" i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Presenter(s): 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Name 1, Name 2</a:t>
            </a:r>
          </a:p>
          <a:p>
            <a:pPr algn="l">
              <a:spcAft>
                <a:spcPts val="600"/>
              </a:spcAft>
            </a:pPr>
            <a:endParaRPr lang="en-US" sz="1500" i="1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en-US" sz="2800" i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Supporting Team Members: </a:t>
            </a:r>
            <a:r>
              <a:rPr lang="en-US" sz="28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Name 1, Name 2, Name 3, Name 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4B687D-2E53-4B1F-9872-D9C631EFAE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95600" y="457200"/>
            <a:ext cx="3352801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Shape 66">
            <a:extLst>
              <a:ext uri="{FF2B5EF4-FFF2-40B4-BE49-F238E27FC236}">
                <a16:creationId xmlns:a16="http://schemas.microsoft.com/office/drawing/2014/main" id="{980CE6AB-5A35-4517-8F51-C9E247F4B5A0}"/>
              </a:ext>
            </a:extLst>
          </p:cNvPr>
          <p:cNvSpPr txBox="1">
            <a:spLocks/>
          </p:cNvSpPr>
          <p:nvPr/>
        </p:nvSpPr>
        <p:spPr>
          <a:xfrm>
            <a:off x="2460711" y="557226"/>
            <a:ext cx="4175818" cy="8658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23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[Insert 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23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company logo]</a:t>
            </a:r>
          </a:p>
        </p:txBody>
      </p:sp>
    </p:spTree>
    <p:extLst>
      <p:ext uri="{BB962C8B-B14F-4D97-AF65-F5344CB8AC3E}">
        <p14:creationId xmlns:p14="http://schemas.microsoft.com/office/powerpoint/2010/main" val="21893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8" y="873118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Proposal/Project goal</a:t>
            </a:r>
          </a:p>
        </p:txBody>
      </p:sp>
      <p:sp>
        <p:nvSpPr>
          <p:cNvPr id="12" name="Shape 66">
            <a:extLst>
              <a:ext uri="{FF2B5EF4-FFF2-40B4-BE49-F238E27FC236}">
                <a16:creationId xmlns:a16="http://schemas.microsoft.com/office/drawing/2014/main" id="{947A2A67-5220-4F86-8053-73B8ABEADABC}"/>
              </a:ext>
            </a:extLst>
          </p:cNvPr>
          <p:cNvSpPr txBox="1">
            <a:spLocks/>
          </p:cNvSpPr>
          <p:nvPr/>
        </p:nvSpPr>
        <p:spPr>
          <a:xfrm>
            <a:off x="533400" y="1143000"/>
            <a:ext cx="68580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4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Major Health and Safety Objective</a:t>
            </a:r>
          </a:p>
        </p:txBody>
      </p:sp>
      <p:sp>
        <p:nvSpPr>
          <p:cNvPr id="13" name="Shape 66">
            <a:extLst>
              <a:ext uri="{FF2B5EF4-FFF2-40B4-BE49-F238E27FC236}">
                <a16:creationId xmlns:a16="http://schemas.microsoft.com/office/drawing/2014/main" id="{3C14CB4C-68A2-4BCB-9333-E22DC13BD31B}"/>
              </a:ext>
            </a:extLst>
          </p:cNvPr>
          <p:cNvSpPr txBox="1">
            <a:spLocks/>
          </p:cNvSpPr>
          <p:nvPr/>
        </p:nvSpPr>
        <p:spPr>
          <a:xfrm>
            <a:off x="533399" y="1981201"/>
            <a:ext cx="7921129" cy="35051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[Insert objective here]</a:t>
            </a:r>
          </a:p>
        </p:txBody>
      </p:sp>
    </p:spTree>
    <p:extLst>
      <p:ext uri="{BB962C8B-B14F-4D97-AF65-F5344CB8AC3E}">
        <p14:creationId xmlns:p14="http://schemas.microsoft.com/office/powerpoint/2010/main" val="211897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Root cause analysis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65210F-3A2F-4171-AC84-FBB3A89E1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1447800"/>
            <a:ext cx="7924800" cy="441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Shape 66">
            <a:extLst>
              <a:ext uri="{FF2B5EF4-FFF2-40B4-BE49-F238E27FC236}">
                <a16:creationId xmlns:a16="http://schemas.microsoft.com/office/drawing/2014/main" id="{031C7283-07A8-441A-A3F4-30DC6E89C7D5}"/>
              </a:ext>
            </a:extLst>
          </p:cNvPr>
          <p:cNvSpPr txBox="1">
            <a:spLocks/>
          </p:cNvSpPr>
          <p:nvPr/>
        </p:nvSpPr>
        <p:spPr>
          <a:xfrm>
            <a:off x="547658" y="2512583"/>
            <a:ext cx="7924800" cy="1832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[Insert fishbone diagram 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(picture or electronic graphic)]</a:t>
            </a:r>
          </a:p>
        </p:txBody>
      </p:sp>
    </p:spTree>
    <p:extLst>
      <p:ext uri="{BB962C8B-B14F-4D97-AF65-F5344CB8AC3E}">
        <p14:creationId xmlns:p14="http://schemas.microsoft.com/office/powerpoint/2010/main" val="20494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Root cause analysis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5B955F-5F76-4A10-BF4F-E86ADFA71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6529" y="2411656"/>
            <a:ext cx="2743200" cy="3912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 66">
            <a:extLst>
              <a:ext uri="{FF2B5EF4-FFF2-40B4-BE49-F238E27FC236}">
                <a16:creationId xmlns:a16="http://schemas.microsoft.com/office/drawing/2014/main" id="{947A2A67-5220-4F86-8053-73B8ABEADABC}"/>
              </a:ext>
            </a:extLst>
          </p:cNvPr>
          <p:cNvSpPr txBox="1">
            <a:spLocks/>
          </p:cNvSpPr>
          <p:nvPr/>
        </p:nvSpPr>
        <p:spPr>
          <a:xfrm>
            <a:off x="228600" y="2438400"/>
            <a:ext cx="27432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17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Contributing factors</a:t>
            </a:r>
          </a:p>
        </p:txBody>
      </p:sp>
      <p:sp>
        <p:nvSpPr>
          <p:cNvPr id="14" name="Shape 66">
            <a:extLst>
              <a:ext uri="{FF2B5EF4-FFF2-40B4-BE49-F238E27FC236}">
                <a16:creationId xmlns:a16="http://schemas.microsoft.com/office/drawing/2014/main" id="{BB4EFB49-A51B-4A27-828A-00C04DF62A9D}"/>
              </a:ext>
            </a:extLst>
          </p:cNvPr>
          <p:cNvSpPr txBox="1">
            <a:spLocks/>
          </p:cNvSpPr>
          <p:nvPr/>
        </p:nvSpPr>
        <p:spPr>
          <a:xfrm>
            <a:off x="244917" y="2907957"/>
            <a:ext cx="2725272" cy="25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1.1</a:t>
            </a:r>
          </a:p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1.2</a:t>
            </a:r>
          </a:p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1.3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66">
            <a:extLst>
              <a:ext uri="{FF2B5EF4-FFF2-40B4-BE49-F238E27FC236}">
                <a16:creationId xmlns:a16="http://schemas.microsoft.com/office/drawing/2014/main" id="{13096112-2438-4A04-ABD7-94A2CFEE4989}"/>
              </a:ext>
            </a:extLst>
          </p:cNvPr>
          <p:cNvSpPr txBox="1">
            <a:spLocks/>
          </p:cNvSpPr>
          <p:nvPr/>
        </p:nvSpPr>
        <p:spPr>
          <a:xfrm>
            <a:off x="226989" y="1143000"/>
            <a:ext cx="2743200" cy="807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18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Sub-issue:</a:t>
            </a: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25425" indent="-225425" algn="l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Issue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BDDB58-6613-42D0-B1F6-C0FCCDAD6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9940" y="2411656"/>
            <a:ext cx="2743200" cy="3912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hape 66">
            <a:extLst>
              <a:ext uri="{FF2B5EF4-FFF2-40B4-BE49-F238E27FC236}">
                <a16:creationId xmlns:a16="http://schemas.microsoft.com/office/drawing/2014/main" id="{28ED68C7-7FFA-4E51-9DA1-579342933C72}"/>
              </a:ext>
            </a:extLst>
          </p:cNvPr>
          <p:cNvSpPr txBox="1">
            <a:spLocks/>
          </p:cNvSpPr>
          <p:nvPr/>
        </p:nvSpPr>
        <p:spPr>
          <a:xfrm>
            <a:off x="3202011" y="2438400"/>
            <a:ext cx="27432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17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Contributing factors</a:t>
            </a:r>
          </a:p>
        </p:txBody>
      </p:sp>
      <p:sp>
        <p:nvSpPr>
          <p:cNvPr id="27" name="Shape 66">
            <a:extLst>
              <a:ext uri="{FF2B5EF4-FFF2-40B4-BE49-F238E27FC236}">
                <a16:creationId xmlns:a16="http://schemas.microsoft.com/office/drawing/2014/main" id="{854DE96D-AC80-45F2-853B-0F1C8D66A590}"/>
              </a:ext>
            </a:extLst>
          </p:cNvPr>
          <p:cNvSpPr txBox="1">
            <a:spLocks/>
          </p:cNvSpPr>
          <p:nvPr/>
        </p:nvSpPr>
        <p:spPr>
          <a:xfrm>
            <a:off x="3200400" y="1143000"/>
            <a:ext cx="2743200" cy="807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18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Sub-issue:</a:t>
            </a: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25425" indent="-225425" algn="l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Issue 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47FA600-EC81-44B0-9342-F87FA6947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3676" y="2411657"/>
            <a:ext cx="2743200" cy="39150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hape 66">
            <a:extLst>
              <a:ext uri="{FF2B5EF4-FFF2-40B4-BE49-F238E27FC236}">
                <a16:creationId xmlns:a16="http://schemas.microsoft.com/office/drawing/2014/main" id="{C3FF1730-7E9D-424D-A013-A0D15E2CBF3D}"/>
              </a:ext>
            </a:extLst>
          </p:cNvPr>
          <p:cNvSpPr txBox="1">
            <a:spLocks/>
          </p:cNvSpPr>
          <p:nvPr/>
        </p:nvSpPr>
        <p:spPr>
          <a:xfrm>
            <a:off x="6115747" y="2440459"/>
            <a:ext cx="27432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17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Contributing factors</a:t>
            </a:r>
          </a:p>
        </p:txBody>
      </p:sp>
      <p:sp>
        <p:nvSpPr>
          <p:cNvPr id="30" name="Shape 66">
            <a:extLst>
              <a:ext uri="{FF2B5EF4-FFF2-40B4-BE49-F238E27FC236}">
                <a16:creationId xmlns:a16="http://schemas.microsoft.com/office/drawing/2014/main" id="{98349892-913A-4F4D-9DEA-25AC8F794306}"/>
              </a:ext>
            </a:extLst>
          </p:cNvPr>
          <p:cNvSpPr txBox="1">
            <a:spLocks/>
          </p:cNvSpPr>
          <p:nvPr/>
        </p:nvSpPr>
        <p:spPr>
          <a:xfrm>
            <a:off x="6114136" y="1145059"/>
            <a:ext cx="2743200" cy="807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18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Sub-issue:</a:t>
            </a: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25425" indent="-225425" algn="l"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Issue 3</a:t>
            </a:r>
          </a:p>
        </p:txBody>
      </p:sp>
      <p:sp>
        <p:nvSpPr>
          <p:cNvPr id="31" name="Shape 66">
            <a:extLst>
              <a:ext uri="{FF2B5EF4-FFF2-40B4-BE49-F238E27FC236}">
                <a16:creationId xmlns:a16="http://schemas.microsoft.com/office/drawing/2014/main" id="{AA76B922-37DE-4558-BF83-9FFACFBF1559}"/>
              </a:ext>
            </a:extLst>
          </p:cNvPr>
          <p:cNvSpPr txBox="1">
            <a:spLocks/>
          </p:cNvSpPr>
          <p:nvPr/>
        </p:nvSpPr>
        <p:spPr>
          <a:xfrm>
            <a:off x="3237868" y="2979945"/>
            <a:ext cx="2725272" cy="25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2.1</a:t>
            </a:r>
          </a:p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2.2</a:t>
            </a:r>
          </a:p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2.3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hape 66">
            <a:extLst>
              <a:ext uri="{FF2B5EF4-FFF2-40B4-BE49-F238E27FC236}">
                <a16:creationId xmlns:a16="http://schemas.microsoft.com/office/drawing/2014/main" id="{04840FA5-58EC-4660-B3BE-FD56315CD281}"/>
              </a:ext>
            </a:extLst>
          </p:cNvPr>
          <p:cNvSpPr txBox="1">
            <a:spLocks/>
          </p:cNvSpPr>
          <p:nvPr/>
        </p:nvSpPr>
        <p:spPr>
          <a:xfrm>
            <a:off x="6114136" y="2979945"/>
            <a:ext cx="2725272" cy="25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3.1</a:t>
            </a:r>
          </a:p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3.2</a:t>
            </a:r>
          </a:p>
          <a:p>
            <a:pPr marL="173038" lvl="1" indent="-173038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Factor 3.3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6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3680" y="865095"/>
            <a:ext cx="877824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4300" y="306612"/>
            <a:ext cx="9067800" cy="47705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Key performance indicators for countermeasures</a:t>
            </a:r>
          </a:p>
        </p:txBody>
      </p:sp>
      <p:sp>
        <p:nvSpPr>
          <p:cNvPr id="9" name="Shape 66">
            <a:extLst>
              <a:ext uri="{FF2B5EF4-FFF2-40B4-BE49-F238E27FC236}">
                <a16:creationId xmlns:a16="http://schemas.microsoft.com/office/drawing/2014/main" id="{93EB6516-EBFB-4394-A1A2-5CC23575500F}"/>
              </a:ext>
            </a:extLst>
          </p:cNvPr>
          <p:cNvSpPr txBox="1">
            <a:spLocks/>
          </p:cNvSpPr>
          <p:nvPr/>
        </p:nvSpPr>
        <p:spPr>
          <a:xfrm>
            <a:off x="532952" y="1066800"/>
            <a:ext cx="4648648" cy="505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5425" indent="-2254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Short term outcomes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Short term goal 1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Short term goal 2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Short term goal 3</a:t>
            </a:r>
          </a:p>
          <a:p>
            <a:pPr marL="225425" indent="-2254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Long term outcomes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Long term goal 1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Long term goal 2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Long term goal 3</a:t>
            </a:r>
          </a:p>
        </p:txBody>
      </p:sp>
    </p:spTree>
    <p:extLst>
      <p:ext uri="{BB962C8B-B14F-4D97-AF65-F5344CB8AC3E}">
        <p14:creationId xmlns:p14="http://schemas.microsoft.com/office/powerpoint/2010/main" val="381655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DFE095-7938-40C3-AC20-2FF7F6EBA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439846"/>
            <a:ext cx="9144000" cy="2988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14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Qualities of integrated countermeasures</a:t>
            </a:r>
          </a:p>
        </p:txBody>
      </p:sp>
      <p:sp>
        <p:nvSpPr>
          <p:cNvPr id="9" name="Shape 66">
            <a:extLst>
              <a:ext uri="{FF2B5EF4-FFF2-40B4-BE49-F238E27FC236}">
                <a16:creationId xmlns:a16="http://schemas.microsoft.com/office/drawing/2014/main" id="{93EB6516-EBFB-4394-A1A2-5CC23575500F}"/>
              </a:ext>
            </a:extLst>
          </p:cNvPr>
          <p:cNvSpPr txBox="1">
            <a:spLocks/>
          </p:cNvSpPr>
          <p:nvPr/>
        </p:nvSpPr>
        <p:spPr>
          <a:xfrm>
            <a:off x="529728" y="982243"/>
            <a:ext cx="7534879" cy="24804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5425" indent="-2254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Key features that improve impact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Address work and non-work contributing factors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Address change at multiple levels:                work organization and individual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848A86-9013-429B-9885-A57FDE760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619" y="3560480"/>
            <a:ext cx="5323682" cy="2747362"/>
          </a:xfrm>
          <a:prstGeom prst="rect">
            <a:avLst/>
          </a:prstGeom>
        </p:spPr>
      </p:pic>
      <p:sp>
        <p:nvSpPr>
          <p:cNvPr id="8" name="Shape 66">
            <a:extLst>
              <a:ext uri="{FF2B5EF4-FFF2-40B4-BE49-F238E27FC236}">
                <a16:creationId xmlns:a16="http://schemas.microsoft.com/office/drawing/2014/main" id="{7B14B649-4EE6-4EE6-9338-7625C78C09CF}"/>
              </a:ext>
            </a:extLst>
          </p:cNvPr>
          <p:cNvSpPr txBox="1">
            <a:spLocks/>
          </p:cNvSpPr>
          <p:nvPr/>
        </p:nvSpPr>
        <p:spPr>
          <a:xfrm>
            <a:off x="154065" y="3288767"/>
            <a:ext cx="2302265" cy="31758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Most effective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Least effective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85BD4D7-2BED-4FC7-9E84-3648FE4AD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691373" y="3822167"/>
            <a:ext cx="685800" cy="2228036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 66">
            <a:extLst>
              <a:ext uri="{FF2B5EF4-FFF2-40B4-BE49-F238E27FC236}">
                <a16:creationId xmlns:a16="http://schemas.microsoft.com/office/drawing/2014/main" id="{F41294F3-E8D8-46AA-8878-DCE483D73F5E}"/>
              </a:ext>
            </a:extLst>
          </p:cNvPr>
          <p:cNvSpPr txBox="1">
            <a:spLocks/>
          </p:cNvSpPr>
          <p:nvPr/>
        </p:nvSpPr>
        <p:spPr>
          <a:xfrm rot="16200000">
            <a:off x="20847" y="4645283"/>
            <a:ext cx="1981200" cy="6154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Effectiveness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AB7130C-0BE1-418C-9D55-9AD433D3C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141" y="5257026"/>
            <a:ext cx="191036" cy="770394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66">
            <a:extLst>
              <a:ext uri="{FF2B5EF4-FFF2-40B4-BE49-F238E27FC236}">
                <a16:creationId xmlns:a16="http://schemas.microsoft.com/office/drawing/2014/main" id="{78FE9512-83E9-4466-852E-7255F5575325}"/>
              </a:ext>
            </a:extLst>
          </p:cNvPr>
          <p:cNvSpPr txBox="1">
            <a:spLocks/>
          </p:cNvSpPr>
          <p:nvPr/>
        </p:nvSpPr>
        <p:spPr>
          <a:xfrm>
            <a:off x="7494176" y="5328234"/>
            <a:ext cx="1866554" cy="5539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spcAft>
                <a:spcPts val="600"/>
              </a:spcAft>
              <a:buClr>
                <a:srgbClr val="0070C0"/>
              </a:buClr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Individual level</a:t>
            </a:r>
          </a:p>
        </p:txBody>
      </p:sp>
      <p:sp>
        <p:nvSpPr>
          <p:cNvPr id="14" name="Shape 66">
            <a:extLst>
              <a:ext uri="{FF2B5EF4-FFF2-40B4-BE49-F238E27FC236}">
                <a16:creationId xmlns:a16="http://schemas.microsoft.com/office/drawing/2014/main" id="{487A7C79-4200-4ACF-A648-5FF7556C60D7}"/>
              </a:ext>
            </a:extLst>
          </p:cNvPr>
          <p:cNvSpPr txBox="1">
            <a:spLocks/>
          </p:cNvSpPr>
          <p:nvPr/>
        </p:nvSpPr>
        <p:spPr>
          <a:xfrm>
            <a:off x="7494176" y="3863737"/>
            <a:ext cx="1866554" cy="5539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spcAft>
                <a:spcPts val="600"/>
              </a:spcAft>
              <a:buClr>
                <a:srgbClr val="0070C0"/>
              </a:buClr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Work organization level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17C23A47-31CB-418A-A434-1CD8E7F4A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3553" y="3528381"/>
            <a:ext cx="190623" cy="1560528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18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241911"/>
            <a:ext cx="7924800" cy="3253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indent="-17145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Three countermeasure alternatives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Basic level: </a:t>
            </a: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Minimum activities required to achieve a meaningful positive impact.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Comprehensive level: </a:t>
            </a: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Ideal set of activities to achieve maximum positive impact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Mid level: </a:t>
            </a: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Selected activities between the Basic and Comprehensive countermeasure options.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Countermeasure options</a:t>
            </a:r>
          </a:p>
        </p:txBody>
      </p:sp>
    </p:spTree>
    <p:extLst>
      <p:ext uri="{BB962C8B-B14F-4D97-AF65-F5344CB8AC3E}">
        <p14:creationId xmlns:p14="http://schemas.microsoft.com/office/powerpoint/2010/main" val="2146623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16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241911"/>
            <a:ext cx="7924800" cy="3253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indent="-17145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Basic level countermeasure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1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2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3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4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1051587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17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241911"/>
            <a:ext cx="7924800" cy="3253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indent="-17145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Comprehensive level countermeasure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Basic countermeasure +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6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7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8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9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1490019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18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241911"/>
            <a:ext cx="7924800" cy="3253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indent="-17145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Mid level countermeasure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1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5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9</a:t>
            </a:r>
          </a:p>
          <a:p>
            <a:pPr marL="400050" lvl="1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3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Activity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Option 3</a:t>
            </a:r>
          </a:p>
        </p:txBody>
      </p:sp>
    </p:spTree>
    <p:extLst>
      <p:ext uri="{BB962C8B-B14F-4D97-AF65-F5344CB8AC3E}">
        <p14:creationId xmlns:p14="http://schemas.microsoft.com/office/powerpoint/2010/main" val="4282982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19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Countermeasure options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0D5FF7-9F5B-4F65-ACDE-60B07D1AC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61381"/>
              </p:ext>
            </p:extLst>
          </p:nvPr>
        </p:nvGraphicFramePr>
        <p:xfrm>
          <a:off x="252507" y="1348214"/>
          <a:ext cx="8614272" cy="444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424">
                  <a:extLst>
                    <a:ext uri="{9D8B030D-6E8A-4147-A177-3AD203B41FA5}">
                      <a16:colId xmlns:a16="http://schemas.microsoft.com/office/drawing/2014/main" val="1738026305"/>
                    </a:ext>
                  </a:extLst>
                </a:gridCol>
                <a:gridCol w="3048269">
                  <a:extLst>
                    <a:ext uri="{9D8B030D-6E8A-4147-A177-3AD203B41FA5}">
                      <a16:colId xmlns:a16="http://schemas.microsoft.com/office/drawing/2014/main" val="337973730"/>
                    </a:ext>
                  </a:extLst>
                </a:gridCol>
                <a:gridCol w="2694579">
                  <a:extLst>
                    <a:ext uri="{9D8B030D-6E8A-4147-A177-3AD203B41FA5}">
                      <a16:colId xmlns:a16="http://schemas.microsoft.com/office/drawing/2014/main" val="3857430816"/>
                    </a:ext>
                  </a:extLst>
                </a:gridCol>
              </a:tblGrid>
              <a:tr h="48293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Basic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Comprehensive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Mid level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235725"/>
                  </a:ext>
                </a:extLst>
              </a:tr>
              <a:tr h="3960053"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1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2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3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4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5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3038" indent="-173038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Basic countermeasure +</a:t>
                      </a:r>
                    </a:p>
                    <a:p>
                      <a:pPr marL="173038" indent="-173038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6</a:t>
                      </a:r>
                    </a:p>
                    <a:p>
                      <a:pPr marL="173038" indent="-173038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7</a:t>
                      </a:r>
                    </a:p>
                    <a:p>
                      <a:pPr marL="173038" indent="-173038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8</a:t>
                      </a:r>
                    </a:p>
                    <a:p>
                      <a:pPr marL="173038" indent="-173038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9</a:t>
                      </a:r>
                    </a:p>
                    <a:p>
                      <a:pPr marL="173038" indent="-173038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10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1</a:t>
                      </a:r>
                    </a:p>
                    <a:p>
                      <a:pPr marL="34290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5</a:t>
                      </a:r>
                    </a:p>
                    <a:p>
                      <a:pPr marL="34290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9</a:t>
                      </a:r>
                    </a:p>
                    <a:p>
                      <a:pPr marL="342900" indent="-17145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Activity 10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69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E05949F-AE34-4719-9A06-5E2D9EBF8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3150" y="1759077"/>
            <a:ext cx="2743200" cy="27432"/>
          </a:xfrm>
          <a:prstGeom prst="rect">
            <a:avLst/>
          </a:prstGeom>
          <a:gradFill>
            <a:gsLst>
              <a:gs pos="100000">
                <a:srgbClr val="00B0F0"/>
              </a:gs>
              <a:gs pos="0">
                <a:srgbClr val="00B0F0"/>
              </a:gs>
              <a:gs pos="51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171737-6B3E-4189-AB4A-0C0C46B2D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1830" y="1759077"/>
            <a:ext cx="2743200" cy="27432"/>
          </a:xfrm>
          <a:prstGeom prst="rect">
            <a:avLst/>
          </a:prstGeom>
          <a:gradFill>
            <a:gsLst>
              <a:gs pos="100000">
                <a:srgbClr val="00B0F0"/>
              </a:gs>
              <a:gs pos="0">
                <a:srgbClr val="00B0F0"/>
              </a:gs>
              <a:gs pos="51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594C0B-A107-4EB3-AA90-5FE873AA6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7789" y="1759077"/>
            <a:ext cx="2743200" cy="27432"/>
          </a:xfrm>
          <a:prstGeom prst="rect">
            <a:avLst/>
          </a:prstGeom>
          <a:gradFill>
            <a:gsLst>
              <a:gs pos="100000">
                <a:srgbClr val="00B0F0"/>
              </a:gs>
              <a:gs pos="0">
                <a:srgbClr val="00B0F0"/>
              </a:gs>
              <a:gs pos="51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608264"/>
            <a:ext cx="7180888" cy="46627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 this slide deck template to propose your </a:t>
            </a:r>
            <a:r>
              <a:rPr lang="en-US" sz="2300" b="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Total Worker Health</a:t>
            </a:r>
            <a:r>
              <a:rPr lang="en-US" sz="2300" b="0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®</a:t>
            </a: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countermeasures (interventions) to organizational leaders for approval and funding. 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endParaRPr lang="en-US" sz="2300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 the tools and resources provided in the last slide to design countermeasures using a </a:t>
            </a:r>
            <a:r>
              <a:rPr lang="en-US" sz="2300" b="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Total Worker Health </a:t>
            </a: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approach.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14746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74919"/>
            <a:ext cx="8614272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REMOVE THIS SLIDE</a:t>
            </a:r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INSTRUCTIONS</a:t>
            </a:r>
            <a:endParaRPr kumimoji="0" lang="en-US" sz="3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FFFF00"/>
              </a:highligh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99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20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Countermeasure options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0D5FF7-9F5B-4F65-ACDE-60B07D1AC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896362"/>
              </p:ext>
            </p:extLst>
          </p:nvPr>
        </p:nvGraphicFramePr>
        <p:xfrm>
          <a:off x="264864" y="1348214"/>
          <a:ext cx="8614272" cy="4483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424">
                  <a:extLst>
                    <a:ext uri="{9D8B030D-6E8A-4147-A177-3AD203B41FA5}">
                      <a16:colId xmlns:a16="http://schemas.microsoft.com/office/drawing/2014/main" val="1738026305"/>
                    </a:ext>
                  </a:extLst>
                </a:gridCol>
                <a:gridCol w="2871424">
                  <a:extLst>
                    <a:ext uri="{9D8B030D-6E8A-4147-A177-3AD203B41FA5}">
                      <a16:colId xmlns:a16="http://schemas.microsoft.com/office/drawing/2014/main" val="337973730"/>
                    </a:ext>
                  </a:extLst>
                </a:gridCol>
                <a:gridCol w="2871424">
                  <a:extLst>
                    <a:ext uri="{9D8B030D-6E8A-4147-A177-3AD203B41FA5}">
                      <a16:colId xmlns:a16="http://schemas.microsoft.com/office/drawing/2014/main" val="3857430816"/>
                    </a:ext>
                  </a:extLst>
                </a:gridCol>
              </a:tblGrid>
              <a:tr h="48293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Basic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Comprehensive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Mid level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235725"/>
                  </a:ext>
                </a:extLst>
              </a:tr>
              <a:tr h="3960053">
                <a:tc>
                  <a:txBody>
                    <a:bodyPr/>
                    <a:lstStyle/>
                    <a:p>
                      <a:pPr marL="111125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/>
                        <a:t>Pros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dirty="0"/>
                        <a:t>Low resources needed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dirty="0"/>
                        <a:t>Pro 2 </a:t>
                      </a:r>
                      <a:r>
                        <a:rPr lang="en-US" sz="2200" b="0" dirty="0"/>
                        <a:t>(fill here)</a:t>
                      </a:r>
                      <a:endParaRPr lang="en-US" sz="2200" dirty="0"/>
                    </a:p>
                    <a:p>
                      <a:pPr marL="111125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/>
                        <a:t>Cons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dirty="0"/>
                        <a:t>Minimum meaningful positive impact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dirty="0"/>
                        <a:t>Con 2 (fill here)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endParaRPr lang="en-US" sz="2200" b="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/>
                        <a:t>Pros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positive impact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 2 </a:t>
                      </a:r>
                      <a:r>
                        <a:rPr lang="en-US" sz="2200" b="0" dirty="0"/>
                        <a:t>(fill here)</a:t>
                      </a:r>
                      <a:endParaRPr lang="en-US" sz="2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1125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/>
                        <a:t>Cons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resources needed</a:t>
                      </a:r>
                    </a:p>
                    <a:p>
                      <a:pPr marL="234950" lvl="1" indent="-1238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2 </a:t>
                      </a:r>
                      <a:r>
                        <a:rPr lang="en-US" sz="2200" b="0" dirty="0"/>
                        <a:t>(fill here)</a:t>
                      </a:r>
                      <a:endParaRPr lang="en-US" sz="2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/>
                        <a:t>Pros</a:t>
                      </a:r>
                    </a:p>
                    <a:p>
                      <a:pPr marL="173038" lvl="1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dirty="0"/>
                        <a:t>Meaningful positive impact</a:t>
                      </a:r>
                    </a:p>
                    <a:p>
                      <a:pPr marL="173038" lvl="1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dirty="0"/>
                        <a:t>Pro 2 (fill here)</a:t>
                      </a:r>
                    </a:p>
                    <a:p>
                      <a:pPr marL="111125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dirty="0"/>
                        <a:t>Cons</a:t>
                      </a:r>
                    </a:p>
                    <a:p>
                      <a:pPr marL="173038" lvl="1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dirty="0"/>
                        <a:t>Medium/high resources needed</a:t>
                      </a:r>
                    </a:p>
                    <a:p>
                      <a:pPr marL="173038" lvl="1" indent="-111125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◦"/>
                      </a:pPr>
                      <a:r>
                        <a:rPr lang="en-US" sz="2200" b="0" dirty="0"/>
                        <a:t>Con 2 (fill here)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69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E05949F-AE34-4719-9A06-5E2D9EBF8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83643" y="1759077"/>
            <a:ext cx="2743200" cy="27432"/>
          </a:xfrm>
          <a:prstGeom prst="rect">
            <a:avLst/>
          </a:prstGeom>
          <a:gradFill>
            <a:gsLst>
              <a:gs pos="100000">
                <a:srgbClr val="00B0F0"/>
              </a:gs>
              <a:gs pos="0">
                <a:srgbClr val="00B0F0"/>
              </a:gs>
              <a:gs pos="51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171737-6B3E-4189-AB4A-0C0C46B2D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11830" y="1759077"/>
            <a:ext cx="2743200" cy="27432"/>
          </a:xfrm>
          <a:prstGeom prst="rect">
            <a:avLst/>
          </a:prstGeom>
          <a:gradFill>
            <a:gsLst>
              <a:gs pos="100000">
                <a:srgbClr val="00B0F0"/>
              </a:gs>
              <a:gs pos="0">
                <a:srgbClr val="00B0F0"/>
              </a:gs>
              <a:gs pos="51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594C0B-A107-4EB3-AA90-5FE873AA6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4288" y="1759077"/>
            <a:ext cx="2743200" cy="27432"/>
          </a:xfrm>
          <a:prstGeom prst="rect">
            <a:avLst/>
          </a:prstGeom>
          <a:gradFill>
            <a:gsLst>
              <a:gs pos="100000">
                <a:srgbClr val="00B0F0"/>
              </a:gs>
              <a:gs pos="0">
                <a:srgbClr val="00B0F0"/>
              </a:gs>
              <a:gs pos="51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79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21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241911"/>
            <a:ext cx="7547472" cy="46254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Steering Committee (SC) rates countermeasure options.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 selects a countermeasure within </a:t>
            </a:r>
            <a:r>
              <a:rPr lang="en-US" sz="2300" b="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[to be negotiated (e.g., 30 days)].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 collaborates with Design Team in countermeasure implementation.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Team starts a new IDEAS process cycle.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566684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143000"/>
            <a:ext cx="8153400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</a:rPr>
              <a:t>Healthy Workplace Participatory Program main page</a:t>
            </a:r>
            <a:endParaRPr lang="en-US" sz="1700" dirty="0">
              <a:latin typeface="Verdana" panose="020B0604030504040204" pitchFamily="34" charset="0"/>
              <a:ea typeface="Verdana" panose="020B0604030504040204" pitchFamily="34" charset="0"/>
              <a:hlinkClick r:id="rId3"/>
            </a:endParaRPr>
          </a:p>
          <a:p>
            <a:pPr marL="465138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www.uml.edu/cphnewtoolkit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US" sz="1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</a:rPr>
              <a:t>Participatory Program Tools</a:t>
            </a:r>
          </a:p>
          <a:p>
            <a:pPr marL="174625"/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0375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Form Program Teams </a:t>
            </a:r>
          </a:p>
          <a:p>
            <a:pPr marL="465138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https://www.uml.edu/Research/CPH-NEW/Healthy-Work-Participatory-Program/Form-Program-Teams/</a:t>
            </a:r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2575" indent="-107950"/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0375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Design Team Start-up Guide</a:t>
            </a:r>
          </a:p>
          <a:p>
            <a:pPr marL="465138" indent="1588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https://www.uml.edu/Research/CPH-NEW/Healthy-Work-Participatory-Program/form-design-team/</a:t>
            </a:r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2575" indent="-107950"/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0375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Intervention Design and Analysis Scorecard (IDEAS) Tool</a:t>
            </a:r>
          </a:p>
          <a:p>
            <a:pPr marL="465138" indent="1588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https://www.uml.edu/Research/CPH-NEW/Healthy-Work-Participatory-Program/generate-solutions/</a:t>
            </a:r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1B529-0B2C-C628-0408-CED3890BFFAC}"/>
              </a:ext>
            </a:extLst>
          </p:cNvPr>
          <p:cNvSpPr txBox="1"/>
          <p:nvPr/>
        </p:nvSpPr>
        <p:spPr>
          <a:xfrm>
            <a:off x="381000" y="5903893"/>
            <a:ext cx="8305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i="0" u="none" strike="noStrike" baseline="0" dirty="0">
                <a:latin typeface="Calibri" panose="020F0502020204030204" pitchFamily="34" charset="0"/>
              </a:rPr>
              <a:t>Developed by the Center for the Promotion of Health in the New England Workplace with support from NIOSH grant #U19‐OH008857, 2022. </a:t>
            </a:r>
            <a:r>
              <a:rPr lang="en-US" sz="1400" i="1" u="none" strike="noStrike" baseline="0" dirty="0">
                <a:latin typeface="Calibri" panose="020F0502020204030204" pitchFamily="34" charset="0"/>
              </a:rPr>
              <a:t>Total Worker Health</a:t>
            </a:r>
            <a:r>
              <a:rPr lang="en-US" sz="1400" i="0" u="none" strike="noStrike" baseline="0" dirty="0">
                <a:latin typeface="Calibri" panose="020F0502020204030204" pitchFamily="34" charset="0"/>
              </a:rPr>
              <a:t>® is a registered trademark of the U.S. Department of Health and Human Services (HHS).  Participation by CPH-NEW does not imply endorsement by HHS, the Centers for Disease Control and Prevention, or the National Institute for Occupational Safety and Health (NIOSH). </a:t>
            </a:r>
            <a:endParaRPr lang="en-US" sz="4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33ADCF8-D8BC-BD80-F181-93E1C3B901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457200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194172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981200"/>
            <a:ext cx="7924800" cy="36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Slides should only include key words and         phrases (be short and to the point)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 no more than 7 lines of text                         and 7 words per line (7X7 rule)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 a large font size (above 22 pts)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Plan to present one slide per minute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14746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74919"/>
            <a:ext cx="8614272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REMOVE THIS SLIDE</a:t>
            </a:r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GENERAL TIPS FOR PRESENTATION </a:t>
            </a:r>
            <a:endParaRPr kumimoji="0" lang="en-US" sz="3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FFFF00"/>
              </a:highligh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6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927711"/>
            <a:ext cx="8309472" cy="41682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Introduction to HWPP and/or Lean program process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Background conditions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Current state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Proposal goal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Root cause analysis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Countermeasure options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253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2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72236"/>
            <a:ext cx="9144000" cy="61722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924" y="920353"/>
            <a:ext cx="2358678" cy="33855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2200" dirty="0">
                <a:solidFill>
                  <a:srgbClr val="00B0F0"/>
                </a:solidFill>
                <a:latin typeface="Arial Narrow" panose="020B0606020202030204" pitchFamily="34" charset="0"/>
              </a:rPr>
              <a:t>Lean Tools</a:t>
            </a:r>
          </a:p>
        </p:txBody>
      </p:sp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62276" y="1625378"/>
            <a:ext cx="3371848" cy="442460"/>
            <a:chOff x="170686" y="1530624"/>
            <a:chExt cx="1998374" cy="975860"/>
          </a:xfrm>
        </p:grpSpPr>
        <p:sp>
          <p:nvSpPr>
            <p:cNvPr id="10" name="Rounded Rectangle 9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solidFill>
              <a:srgbClr val="19217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99268" y="1559206"/>
              <a:ext cx="1941210" cy="918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A3 Committee Selection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2962278" y="2362200"/>
            <a:ext cx="3362322" cy="442460"/>
          </a:xfrm>
          <a:prstGeom prst="roundRect">
            <a:avLst>
              <a:gd name="adj" fmla="val 10000"/>
            </a:avLst>
          </a:prstGeom>
          <a:solidFill>
            <a:srgbClr val="19217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Background/Current Conditions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962277" y="3033260"/>
            <a:ext cx="3362322" cy="442460"/>
          </a:xfrm>
          <a:prstGeom prst="roundRect">
            <a:avLst>
              <a:gd name="adj" fmla="val 10000"/>
            </a:avLst>
          </a:prstGeom>
          <a:solidFill>
            <a:srgbClr val="19217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Root Cause Analysis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62276" y="3733800"/>
            <a:ext cx="3362324" cy="442460"/>
          </a:xfrm>
          <a:prstGeom prst="roundRect">
            <a:avLst>
              <a:gd name="adj" fmla="val 10000"/>
            </a:avLst>
          </a:prstGeom>
          <a:solidFill>
            <a:srgbClr val="19217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Problem Statement/Goal Selection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62276" y="4436397"/>
            <a:ext cx="3362324" cy="442460"/>
          </a:xfrm>
          <a:prstGeom prst="roundRect">
            <a:avLst>
              <a:gd name="adj" fmla="val 10000"/>
            </a:avLst>
          </a:prstGeom>
          <a:solidFill>
            <a:srgbClr val="19217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Countermeasure Selection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962276" y="5151120"/>
            <a:ext cx="3362323" cy="442460"/>
          </a:xfrm>
          <a:prstGeom prst="roundRect">
            <a:avLst>
              <a:gd name="adj" fmla="val 10000"/>
            </a:avLst>
          </a:prstGeom>
          <a:solidFill>
            <a:srgbClr val="19217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PDSA Cycle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62276" y="5882140"/>
            <a:ext cx="3362323" cy="442460"/>
          </a:xfrm>
          <a:prstGeom prst="roundRect">
            <a:avLst>
              <a:gd name="adj" fmla="val 10000"/>
            </a:avLst>
          </a:prstGeom>
          <a:solidFill>
            <a:srgbClr val="19217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Evaluation</a:t>
            </a:r>
          </a:p>
        </p:txBody>
      </p:sp>
      <p:grpSp>
        <p:nvGrpSpPr>
          <p:cNvPr id="18" name="Group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2598954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19" name="Rounded Rectangle 18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199268" y="1711705"/>
              <a:ext cx="1941210" cy="62198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Kaizen Event</a:t>
              </a:r>
            </a:p>
          </p:txBody>
        </p:sp>
      </p:grpSp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2872800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22" name="Rounded Rectangle 21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199268" y="1667390"/>
              <a:ext cx="1941210" cy="71712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Value Stream Mapping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6638925" y="3137976"/>
            <a:ext cx="2377440" cy="228600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Fishbone Diagram</a:t>
            </a:r>
          </a:p>
        </p:txBody>
      </p:sp>
      <p:grpSp>
        <p:nvGrpSpPr>
          <p:cNvPr id="27" name="Group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3406200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28" name="Rounded Rectangle 27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199268" y="1677306"/>
              <a:ext cx="1941210" cy="71178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Decision Analysis</a:t>
              </a:r>
            </a:p>
          </p:txBody>
        </p:sp>
      </p:grpSp>
      <p:grpSp>
        <p:nvGrpSpPr>
          <p:cNvPr id="30" name="Group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3680047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31" name="Rounded Rectangle 30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199268" y="1744097"/>
              <a:ext cx="1941210" cy="56735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5 Why’s</a:t>
              </a:r>
            </a:p>
          </p:txBody>
        </p:sp>
      </p:grpSp>
      <p:cxnSp>
        <p:nvCxnSpPr>
          <p:cNvPr id="35" name="Elbow Connector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3" idx="3"/>
            <a:endCxn id="19" idx="1"/>
          </p:cNvCxnSpPr>
          <p:nvPr/>
        </p:nvCxnSpPr>
        <p:spPr>
          <a:xfrm flipV="1">
            <a:off x="6324599" y="2713254"/>
            <a:ext cx="314326" cy="54123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3" idx="3"/>
            <a:endCxn id="22" idx="1"/>
          </p:cNvCxnSpPr>
          <p:nvPr/>
        </p:nvCxnSpPr>
        <p:spPr>
          <a:xfrm flipV="1">
            <a:off x="6324599" y="2987100"/>
            <a:ext cx="314326" cy="26739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3" idx="3"/>
            <a:endCxn id="25" idx="1"/>
          </p:cNvCxnSpPr>
          <p:nvPr/>
        </p:nvCxnSpPr>
        <p:spPr>
          <a:xfrm flipV="1">
            <a:off x="6324599" y="3252276"/>
            <a:ext cx="314326" cy="221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3" idx="3"/>
            <a:endCxn id="28" idx="1"/>
          </p:cNvCxnSpPr>
          <p:nvPr/>
        </p:nvCxnSpPr>
        <p:spPr>
          <a:xfrm>
            <a:off x="6324599" y="3254490"/>
            <a:ext cx="314326" cy="26601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3" idx="3"/>
            <a:endCxn id="31" idx="1"/>
          </p:cNvCxnSpPr>
          <p:nvPr/>
        </p:nvCxnSpPr>
        <p:spPr>
          <a:xfrm>
            <a:off x="6324599" y="3254490"/>
            <a:ext cx="314326" cy="539857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4262651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52" name="Rounded Rectangle 51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199268" y="1801414"/>
              <a:ext cx="1941210" cy="48142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Standard Work</a:t>
              </a:r>
            </a:p>
          </p:txBody>
        </p:sp>
      </p:grpSp>
      <p:cxnSp>
        <p:nvCxnSpPr>
          <p:cNvPr id="58" name="Elbow Connector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52" idx="1"/>
            <a:endCxn id="15" idx="3"/>
          </p:cNvCxnSpPr>
          <p:nvPr/>
        </p:nvCxnSpPr>
        <p:spPr>
          <a:xfrm rot="10800000" flipV="1">
            <a:off x="6324601" y="4376951"/>
            <a:ext cx="314325" cy="28067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4544496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65" name="Rounded Rectangle 64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199268" y="1699773"/>
              <a:ext cx="1941210" cy="64693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5 S’s</a:t>
              </a:r>
            </a:p>
          </p:txBody>
        </p:sp>
      </p:grpSp>
      <p:cxnSp>
        <p:nvCxnSpPr>
          <p:cNvPr id="67" name="Elbow Connector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5" idx="1"/>
            <a:endCxn id="15" idx="3"/>
          </p:cNvCxnSpPr>
          <p:nvPr/>
        </p:nvCxnSpPr>
        <p:spPr>
          <a:xfrm rot="10800000">
            <a:off x="6324601" y="4657628"/>
            <a:ext cx="314325" cy="1169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925" y="4821995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72" name="Rounded Rectangle 71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ounded Rectangle 4"/>
            <p:cNvSpPr/>
            <p:nvPr/>
          </p:nvSpPr>
          <p:spPr>
            <a:xfrm>
              <a:off x="199268" y="1769953"/>
              <a:ext cx="1941210" cy="53592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Failure Modes &amp; Effects Analysis</a:t>
              </a:r>
            </a:p>
          </p:txBody>
        </p:sp>
      </p:grpSp>
      <p:cxnSp>
        <p:nvCxnSpPr>
          <p:cNvPr id="74" name="Elbow Connector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72" idx="1"/>
            <a:endCxn id="15" idx="3"/>
          </p:cNvCxnSpPr>
          <p:nvPr/>
        </p:nvCxnSpPr>
        <p:spPr>
          <a:xfrm rot="10800000">
            <a:off x="6324601" y="4657627"/>
            <a:ext cx="314325" cy="278668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54165" y="5257800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77" name="Rounded Rectangle 76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Rounded Rectangle 4"/>
            <p:cNvSpPr/>
            <p:nvPr/>
          </p:nvSpPr>
          <p:spPr>
            <a:xfrm>
              <a:off x="199268" y="1644368"/>
              <a:ext cx="1941210" cy="74378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Plan</a:t>
              </a: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6654165" y="5530119"/>
            <a:ext cx="2377440" cy="228600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</a:t>
            </a:r>
          </a:p>
        </p:txBody>
      </p:sp>
      <p:grpSp>
        <p:nvGrpSpPr>
          <p:cNvPr id="80" name="Group 7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54165" y="5798343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81" name="Rounded Rectangle 80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Rounded Rectangle 4"/>
            <p:cNvSpPr/>
            <p:nvPr/>
          </p:nvSpPr>
          <p:spPr>
            <a:xfrm>
              <a:off x="199268" y="1727418"/>
              <a:ext cx="1941210" cy="59607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Study</a:t>
              </a:r>
            </a:p>
          </p:txBody>
        </p:sp>
      </p:grpSp>
      <p:grpSp>
        <p:nvGrpSpPr>
          <p:cNvPr id="83" name="Group 8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54165" y="6076952"/>
            <a:ext cx="2377440" cy="228600"/>
            <a:chOff x="170686" y="1530624"/>
            <a:chExt cx="1998374" cy="975860"/>
          </a:xfrm>
          <a:solidFill>
            <a:schemeClr val="bg1"/>
          </a:solidFill>
        </p:grpSpPr>
        <p:sp>
          <p:nvSpPr>
            <p:cNvPr id="84" name="Rounded Rectangle 83"/>
            <p:cNvSpPr/>
            <p:nvPr/>
          </p:nvSpPr>
          <p:spPr>
            <a:xfrm>
              <a:off x="170686" y="1530624"/>
              <a:ext cx="1998374" cy="9758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Rounded Rectangle 4"/>
            <p:cNvSpPr/>
            <p:nvPr/>
          </p:nvSpPr>
          <p:spPr>
            <a:xfrm>
              <a:off x="199268" y="1764433"/>
              <a:ext cx="1941210" cy="49443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marR="0" lvl="0" indent="0" algn="ctr" defTabSz="6223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Act</a:t>
              </a:r>
            </a:p>
          </p:txBody>
        </p:sp>
      </p:grpSp>
      <p:cxnSp>
        <p:nvCxnSpPr>
          <p:cNvPr id="86" name="Elbow Connector 8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6" idx="3"/>
            <a:endCxn id="77" idx="1"/>
          </p:cNvCxnSpPr>
          <p:nvPr/>
        </p:nvCxnSpPr>
        <p:spPr>
          <a:xfrm flipV="1">
            <a:off x="6324599" y="5372100"/>
            <a:ext cx="329566" cy="25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6" idx="3"/>
            <a:endCxn id="81" idx="1"/>
          </p:cNvCxnSpPr>
          <p:nvPr/>
        </p:nvCxnSpPr>
        <p:spPr>
          <a:xfrm>
            <a:off x="6324599" y="5372350"/>
            <a:ext cx="329566" cy="540293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6" idx="3"/>
            <a:endCxn id="79" idx="1"/>
          </p:cNvCxnSpPr>
          <p:nvPr/>
        </p:nvCxnSpPr>
        <p:spPr>
          <a:xfrm>
            <a:off x="6324599" y="5372350"/>
            <a:ext cx="329566" cy="272069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6" idx="3"/>
            <a:endCxn id="84" idx="1"/>
          </p:cNvCxnSpPr>
          <p:nvPr/>
        </p:nvCxnSpPr>
        <p:spPr>
          <a:xfrm>
            <a:off x="6324599" y="5372350"/>
            <a:ext cx="329566" cy="818902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itle 1"/>
          <p:cNvSpPr txBox="1">
            <a:spLocks/>
          </p:cNvSpPr>
          <p:nvPr/>
        </p:nvSpPr>
        <p:spPr bwMode="auto">
          <a:xfrm>
            <a:off x="0" y="1667302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Form Program Teams</a:t>
            </a:r>
          </a:p>
        </p:txBody>
      </p:sp>
      <p:sp>
        <p:nvSpPr>
          <p:cNvPr id="89" name="Title 1"/>
          <p:cNvSpPr txBox="1">
            <a:spLocks/>
          </p:cNvSpPr>
          <p:nvPr/>
        </p:nvSpPr>
        <p:spPr bwMode="auto">
          <a:xfrm>
            <a:off x="104775" y="3116952"/>
            <a:ext cx="2447925" cy="27432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IDEAS Step 1: Identify root causes</a:t>
            </a:r>
          </a:p>
        </p:txBody>
      </p:sp>
      <p:sp>
        <p:nvSpPr>
          <p:cNvPr id="91" name="Title 1"/>
          <p:cNvSpPr txBox="1">
            <a:spLocks/>
          </p:cNvSpPr>
          <p:nvPr/>
        </p:nvSpPr>
        <p:spPr bwMode="auto">
          <a:xfrm>
            <a:off x="90838" y="3819391"/>
            <a:ext cx="2447924" cy="27432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IDEAS Step 2: Develop objectives</a:t>
            </a:r>
          </a:p>
        </p:txBody>
      </p:sp>
      <p:sp>
        <p:nvSpPr>
          <p:cNvPr id="92" name="Title 1"/>
          <p:cNvSpPr txBox="1">
            <a:spLocks/>
          </p:cNvSpPr>
          <p:nvPr/>
        </p:nvSpPr>
        <p:spPr bwMode="auto">
          <a:xfrm>
            <a:off x="78933" y="4375992"/>
            <a:ext cx="2447924" cy="570674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25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IDEAS Step 3, 4, 5: Create Key   </a:t>
            </a:r>
          </a:p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25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Performance Indicators and </a:t>
            </a:r>
          </a:p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25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Interventions</a:t>
            </a:r>
          </a:p>
        </p:txBody>
      </p:sp>
      <p:sp>
        <p:nvSpPr>
          <p:cNvPr id="96" name="Title 1"/>
          <p:cNvSpPr txBox="1">
            <a:spLocks/>
          </p:cNvSpPr>
          <p:nvPr/>
        </p:nvSpPr>
        <p:spPr bwMode="auto">
          <a:xfrm>
            <a:off x="104775" y="5168651"/>
            <a:ext cx="2447924" cy="40233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IDEAS Step 6: Implementation</a:t>
            </a:r>
          </a:p>
        </p:txBody>
      </p:sp>
      <p:sp>
        <p:nvSpPr>
          <p:cNvPr id="97" name="Title 1"/>
          <p:cNvSpPr txBox="1">
            <a:spLocks/>
          </p:cNvSpPr>
          <p:nvPr/>
        </p:nvSpPr>
        <p:spPr bwMode="auto">
          <a:xfrm>
            <a:off x="104775" y="5901848"/>
            <a:ext cx="2447924" cy="40304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IDEAS Step 7: Evaluation</a:t>
            </a:r>
          </a:p>
        </p:txBody>
      </p:sp>
      <p:cxnSp>
        <p:nvCxnSpPr>
          <p:cNvPr id="98" name="Elbow Connector 9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7" idx="1"/>
            <a:endCxn id="97" idx="3"/>
          </p:cNvCxnSpPr>
          <p:nvPr/>
        </p:nvCxnSpPr>
        <p:spPr>
          <a:xfrm rot="10800000" flipV="1">
            <a:off x="2552700" y="6103369"/>
            <a:ext cx="409577" cy="1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3" idx="1"/>
            <a:endCxn id="89" idx="3"/>
          </p:cNvCxnSpPr>
          <p:nvPr/>
        </p:nvCxnSpPr>
        <p:spPr>
          <a:xfrm rot="10800000">
            <a:off x="2552701" y="3254112"/>
            <a:ext cx="409577" cy="378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4" idx="1"/>
            <a:endCxn id="91" idx="3"/>
          </p:cNvCxnSpPr>
          <p:nvPr/>
        </p:nvCxnSpPr>
        <p:spPr>
          <a:xfrm rot="10800000" flipV="1">
            <a:off x="2538762" y="3955029"/>
            <a:ext cx="423514" cy="1521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5" idx="1"/>
            <a:endCxn id="92" idx="3"/>
          </p:cNvCxnSpPr>
          <p:nvPr/>
        </p:nvCxnSpPr>
        <p:spPr>
          <a:xfrm rot="10800000" flipV="1">
            <a:off x="2526858" y="4657627"/>
            <a:ext cx="435419" cy="3702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itle 1"/>
          <p:cNvSpPr txBox="1">
            <a:spLocks/>
          </p:cNvSpPr>
          <p:nvPr/>
        </p:nvSpPr>
        <p:spPr bwMode="auto">
          <a:xfrm>
            <a:off x="1215389" y="1560364"/>
            <a:ext cx="1295400" cy="25064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SC Formation</a:t>
            </a:r>
          </a:p>
        </p:txBody>
      </p:sp>
      <p:sp>
        <p:nvSpPr>
          <p:cNvPr id="106" name="Title 1"/>
          <p:cNvSpPr txBox="1">
            <a:spLocks/>
          </p:cNvSpPr>
          <p:nvPr/>
        </p:nvSpPr>
        <p:spPr bwMode="auto">
          <a:xfrm>
            <a:off x="1215389" y="1874343"/>
            <a:ext cx="1295400" cy="25064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DT Formation</a:t>
            </a:r>
          </a:p>
        </p:txBody>
      </p:sp>
      <p:cxnSp>
        <p:nvCxnSpPr>
          <p:cNvPr id="107" name="Elbow Connector 10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0" idx="1"/>
            <a:endCxn id="105" idx="3"/>
          </p:cNvCxnSpPr>
          <p:nvPr/>
        </p:nvCxnSpPr>
        <p:spPr>
          <a:xfrm rot="10800000">
            <a:off x="2510790" y="1685688"/>
            <a:ext cx="451487" cy="160921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0" idx="1"/>
            <a:endCxn id="106" idx="3"/>
          </p:cNvCxnSpPr>
          <p:nvPr/>
        </p:nvCxnSpPr>
        <p:spPr>
          <a:xfrm rot="10800000" flipV="1">
            <a:off x="2510790" y="1846608"/>
            <a:ext cx="451487" cy="153058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itle 1"/>
          <p:cNvSpPr txBox="1">
            <a:spLocks/>
          </p:cNvSpPr>
          <p:nvPr/>
        </p:nvSpPr>
        <p:spPr bwMode="auto">
          <a:xfrm>
            <a:off x="2819399" y="917376"/>
            <a:ext cx="35147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19217F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Lean Process</a:t>
            </a:r>
          </a:p>
        </p:txBody>
      </p:sp>
      <p:cxnSp>
        <p:nvCxnSpPr>
          <p:cNvPr id="112" name="Elbow Connector 1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6" idx="1"/>
            <a:endCxn id="96" idx="3"/>
          </p:cNvCxnSpPr>
          <p:nvPr/>
        </p:nvCxnSpPr>
        <p:spPr>
          <a:xfrm rot="10800000">
            <a:off x="2552700" y="5369820"/>
            <a:ext cx="409577" cy="2531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itle 1"/>
          <p:cNvSpPr txBox="1">
            <a:spLocks/>
          </p:cNvSpPr>
          <p:nvPr/>
        </p:nvSpPr>
        <p:spPr bwMode="auto">
          <a:xfrm>
            <a:off x="109538" y="2381847"/>
            <a:ext cx="2447924" cy="40117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Design Team Start-up: Select first</a:t>
            </a:r>
          </a:p>
          <a:p>
            <a:pPr marL="0" marR="0" lvl="0" indent="0" algn="l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 issue</a:t>
            </a:r>
          </a:p>
        </p:txBody>
      </p:sp>
      <p:cxnSp>
        <p:nvCxnSpPr>
          <p:cNvPr id="120" name="Elbow Connector 1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2" idx="1"/>
            <a:endCxn id="117" idx="3"/>
          </p:cNvCxnSpPr>
          <p:nvPr/>
        </p:nvCxnSpPr>
        <p:spPr>
          <a:xfrm rot="10800000">
            <a:off x="2557462" y="2582436"/>
            <a:ext cx="404816" cy="994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7" y="404989"/>
            <a:ext cx="2454650" cy="886402"/>
          </a:xfrm>
          <a:prstGeom prst="rect">
            <a:avLst/>
          </a:prstGeom>
        </p:spPr>
      </p:pic>
      <p:sp>
        <p:nvSpPr>
          <p:cNvPr id="224" name="Title 1"/>
          <p:cNvSpPr txBox="1">
            <a:spLocks/>
          </p:cNvSpPr>
          <p:nvPr/>
        </p:nvSpPr>
        <p:spPr bwMode="auto">
          <a:xfrm>
            <a:off x="990601" y="194846"/>
            <a:ext cx="71627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US" sz="2100" b="1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342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24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Mapping connections between the HWPP and the Lean process</a:t>
            </a:r>
          </a:p>
        </p:txBody>
      </p:sp>
    </p:spTree>
    <p:extLst>
      <p:ext uri="{BB962C8B-B14F-4D97-AF65-F5344CB8AC3E}">
        <p14:creationId xmlns:p14="http://schemas.microsoft.com/office/powerpoint/2010/main" val="181644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F7494568-9E19-43A6-AB61-9B5DC08D3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937454" y="-1941264"/>
            <a:ext cx="3962400" cy="7844928"/>
          </a:xfrm>
          <a:prstGeom prst="rtTriangle">
            <a:avLst/>
          </a:prstGeom>
          <a:gradFill flip="none" rotWithShape="1">
            <a:gsLst>
              <a:gs pos="100000">
                <a:srgbClr val="C0D9EC"/>
              </a:gs>
              <a:gs pos="0">
                <a:srgbClr val="E0ECF6"/>
              </a:gs>
              <a:gs pos="29000">
                <a:schemeClr val="bg1"/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9" y="1066800"/>
            <a:ext cx="7924800" cy="16457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Formation of two committees</a:t>
            </a:r>
          </a:p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7-step IDEAS process to develop interventions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sz="2200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 process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6A0F8AC-B427-416F-AE56-9225EB8BF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88" y="2975305"/>
            <a:ext cx="7407282" cy="35207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2A8FAF0-694F-496F-9B08-E003885A86D8}"/>
              </a:ext>
            </a:extLst>
          </p:cNvPr>
          <p:cNvSpPr txBox="1"/>
          <p:nvPr/>
        </p:nvSpPr>
        <p:spPr>
          <a:xfrm>
            <a:off x="529727" y="2457450"/>
            <a:ext cx="7924800" cy="451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Healthy Workplace Participatory Program</a:t>
            </a:r>
            <a:endParaRPr lang="en-US"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842975-D2EB-401D-8239-2E74B74CE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8" y="2457450"/>
            <a:ext cx="7924800" cy="41289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F7494568-9E19-43A6-AB61-9B5DC08D3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937454" y="-1941264"/>
            <a:ext cx="3962400" cy="7844928"/>
          </a:xfrm>
          <a:prstGeom prst="rtTriangle">
            <a:avLst/>
          </a:prstGeom>
          <a:gradFill flip="none" rotWithShape="1">
            <a:gsLst>
              <a:gs pos="100000">
                <a:srgbClr val="C0D9EC"/>
              </a:gs>
              <a:gs pos="0">
                <a:srgbClr val="E0ECF6"/>
              </a:gs>
              <a:gs pos="29000">
                <a:schemeClr val="bg1"/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 process</a:t>
            </a:r>
          </a:p>
        </p:txBody>
      </p:sp>
      <p:sp>
        <p:nvSpPr>
          <p:cNvPr id="13" name="Shape 66">
            <a:extLst>
              <a:ext uri="{FF2B5EF4-FFF2-40B4-BE49-F238E27FC236}">
                <a16:creationId xmlns:a16="http://schemas.microsoft.com/office/drawing/2014/main" id="{A1205541-0C8D-42B2-B448-9CDA237DCE61}"/>
              </a:ext>
            </a:extLst>
          </p:cNvPr>
          <p:cNvSpPr txBox="1">
            <a:spLocks/>
          </p:cNvSpPr>
          <p:nvPr/>
        </p:nvSpPr>
        <p:spPr>
          <a:xfrm>
            <a:off x="503058" y="1220939"/>
            <a:ext cx="6354942" cy="505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5425" indent="-2254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Main activities in the IDEAS process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Root cause analysis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Proposal goal and solution activities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Criteria for evaluating countermeasures (key performance indicators)</a:t>
            </a:r>
          </a:p>
          <a:p>
            <a:pPr marL="463550" lvl="1" indent="-238125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◦"/>
            </a:pPr>
            <a:r>
              <a:rPr lang="en-US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Development of countermeasure options (basic, comprehensive, hybrid)</a:t>
            </a:r>
          </a:p>
        </p:txBody>
      </p:sp>
    </p:spTree>
    <p:extLst>
      <p:ext uri="{BB962C8B-B14F-4D97-AF65-F5344CB8AC3E}">
        <p14:creationId xmlns:p14="http://schemas.microsoft.com/office/powerpoint/2010/main" val="112142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371600"/>
            <a:ext cx="3585072" cy="1832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Introduce the topic here. Give key stats about the “problem.”</a:t>
            </a:r>
          </a:p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 more specific data related to a root cause here.</a:t>
            </a:r>
          </a:p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See samples in the notes below.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Background conditions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C5C789-25F3-4322-9EEB-383EF24FC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43400" y="1413142"/>
            <a:ext cx="4129058" cy="48927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Shape 66">
            <a:extLst>
              <a:ext uri="{FF2B5EF4-FFF2-40B4-BE49-F238E27FC236}">
                <a16:creationId xmlns:a16="http://schemas.microsoft.com/office/drawing/2014/main" id="{ABCEB6AB-7950-48C1-A9FE-04A93B6AE35D}"/>
              </a:ext>
            </a:extLst>
          </p:cNvPr>
          <p:cNvSpPr txBox="1">
            <a:spLocks/>
          </p:cNvSpPr>
          <p:nvPr/>
        </p:nvSpPr>
        <p:spPr>
          <a:xfrm>
            <a:off x="4343400" y="1828800"/>
            <a:ext cx="4111129" cy="38861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[Insert graphic of data (e.g., trends over months/years]</a:t>
            </a:r>
          </a:p>
        </p:txBody>
      </p:sp>
    </p:spTree>
    <p:extLst>
      <p:ext uri="{BB962C8B-B14F-4D97-AF65-F5344CB8AC3E}">
        <p14:creationId xmlns:p14="http://schemas.microsoft.com/office/powerpoint/2010/main" val="26159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CA2BD-9088-4383-8D1B-60FAB4984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"/>
          </a:p>
        </p:txBody>
      </p:sp>
      <p:sp>
        <p:nvSpPr>
          <p:cNvPr id="10" name="Shape 66">
            <a:extLst>
              <a:ext uri="{FF2B5EF4-FFF2-40B4-BE49-F238E27FC236}">
                <a16:creationId xmlns:a16="http://schemas.microsoft.com/office/drawing/2014/main" id="{A147C50B-16DB-4B67-8338-3C1BB7E4743C}"/>
              </a:ext>
            </a:extLst>
          </p:cNvPr>
          <p:cNvSpPr txBox="1">
            <a:spLocks/>
          </p:cNvSpPr>
          <p:nvPr/>
        </p:nvSpPr>
        <p:spPr>
          <a:xfrm>
            <a:off x="529728" y="1371601"/>
            <a:ext cx="4728072" cy="8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Present info on current practice and costs here.</a:t>
            </a:r>
          </a:p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State the need for the new countermeasure.</a:t>
            </a:r>
          </a:p>
          <a:p>
            <a:pPr marL="228600" indent="-228600"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See samples in the notes below.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9BC6D-FB95-49A0-AB79-FBB19159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865095"/>
            <a:ext cx="79248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F34E3D6-C5D3-44DE-9AA2-2B027BA5CC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06612"/>
            <a:ext cx="8614272" cy="5539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Current state</a:t>
            </a:r>
          </a:p>
        </p:txBody>
      </p:sp>
    </p:spTree>
    <p:extLst>
      <p:ext uri="{BB962C8B-B14F-4D97-AF65-F5344CB8AC3E}">
        <p14:creationId xmlns:p14="http://schemas.microsoft.com/office/powerpoint/2010/main" val="2738563441"/>
      </p:ext>
    </p:extLst>
  </p:cSld>
  <p:clrMapOvr>
    <a:masterClrMapping/>
  </p:clrMapOvr>
</p:sld>
</file>

<file path=ppt/theme/theme1.xml><?xml version="1.0" encoding="utf-8"?>
<a:theme xmlns:a="http://schemas.openxmlformats.org/drawingml/2006/main" name="Deep Blue - Template">
  <a:themeElements>
    <a:clrScheme name="Custom 19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9BBA5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7B1"/>
      </a:hlink>
      <a:folHlink>
        <a:srgbClr val="0066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WPP_PPT_WHITE_V092817_FINAL11-28-17" id="{ADE8A829-0E1B-6645-8D1E-5B63570223C3}" vid="{A118FF14-E2F2-D343-B344-46B034CB861F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HWPP_PPT_WHITE_V12062017</Template>
  <TotalTime>3966</TotalTime>
  <Words>1658</Words>
  <Application>Microsoft Office PowerPoint</Application>
  <PresentationFormat>On-screen Show (4:3)</PresentationFormat>
  <Paragraphs>277</Paragraphs>
  <Slides>22</Slides>
  <Notes>22</Notes>
  <HiddenSlides>4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 Narrow</vt:lpstr>
      <vt:lpstr>Calibri</vt:lpstr>
      <vt:lpstr>Crimson Bold</vt:lpstr>
      <vt:lpstr>Crimson Roman</vt:lpstr>
      <vt:lpstr>Crimson Semibold</vt:lpstr>
      <vt:lpstr>Crimson SemiboldItalic</vt:lpstr>
      <vt:lpstr>Open Sans</vt:lpstr>
      <vt:lpstr>Open Sans Semibold</vt:lpstr>
      <vt:lpstr>Verdana</vt:lpstr>
      <vt:lpstr>Deep Blue - Template</vt:lpstr>
      <vt:lpstr>2_Custom Design</vt:lpstr>
      <vt:lpstr>Countermeasure Proposal  to address [topic]</vt:lpstr>
      <vt:lpstr>REMOVE THIS SLIDE INSTRUCTIONS</vt:lpstr>
      <vt:lpstr>REMOVE THIS SLIDE GENERAL TIPS FOR PRESENTATION </vt:lpstr>
      <vt:lpstr>Outline</vt:lpstr>
      <vt:lpstr>Lean Tools</vt:lpstr>
      <vt:lpstr>Program process</vt:lpstr>
      <vt:lpstr>Program process</vt:lpstr>
      <vt:lpstr>Background conditions</vt:lpstr>
      <vt:lpstr>Current state</vt:lpstr>
      <vt:lpstr>Proposal/Project goal</vt:lpstr>
      <vt:lpstr>Root cause analysis</vt:lpstr>
      <vt:lpstr>Root cause analysis</vt:lpstr>
      <vt:lpstr>Key performance indicators for countermeasures</vt:lpstr>
      <vt:lpstr>Qualities of integrated countermeasures</vt:lpstr>
      <vt:lpstr>Countermeasure options</vt:lpstr>
      <vt:lpstr>Option 1</vt:lpstr>
      <vt:lpstr>Option 2</vt:lpstr>
      <vt:lpstr>Option 3</vt:lpstr>
      <vt:lpstr>Countermeasure options</vt:lpstr>
      <vt:lpstr>Countermeasure options</vt:lpstr>
      <vt:lpstr>Next steps</vt:lpstr>
      <vt:lpstr>OPTIONAL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Subtitle</dc:title>
  <dc:creator>readiness, org</dc:creator>
  <cp:lastModifiedBy>Coury, Daniel M</cp:lastModifiedBy>
  <cp:revision>137</cp:revision>
  <cp:lastPrinted>2017-09-06T15:42:32Z</cp:lastPrinted>
  <dcterms:created xsi:type="dcterms:W3CDTF">2017-12-13T16:49:23Z</dcterms:created>
  <dcterms:modified xsi:type="dcterms:W3CDTF">2022-07-11T10:21:43Z</dcterms:modified>
</cp:coreProperties>
</file>